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54"/>
  </p:notesMasterIdLst>
  <p:sldIdLst>
    <p:sldId id="256" r:id="rId2"/>
    <p:sldId id="295" r:id="rId3"/>
    <p:sldId id="308" r:id="rId4"/>
    <p:sldId id="311" r:id="rId5"/>
    <p:sldId id="312" r:id="rId6"/>
    <p:sldId id="305" r:id="rId7"/>
    <p:sldId id="307" r:id="rId8"/>
    <p:sldId id="313" r:id="rId9"/>
    <p:sldId id="258" r:id="rId10"/>
    <p:sldId id="259" r:id="rId11"/>
    <p:sldId id="261" r:id="rId12"/>
    <p:sldId id="262" r:id="rId13"/>
    <p:sldId id="260" r:id="rId14"/>
    <p:sldId id="263" r:id="rId15"/>
    <p:sldId id="314" r:id="rId16"/>
    <p:sldId id="264" r:id="rId17"/>
    <p:sldId id="265" r:id="rId18"/>
    <p:sldId id="315" r:id="rId19"/>
    <p:sldId id="297" r:id="rId20"/>
    <p:sldId id="299" r:id="rId21"/>
    <p:sldId id="300" r:id="rId22"/>
    <p:sldId id="301" r:id="rId23"/>
    <p:sldId id="302" r:id="rId24"/>
    <p:sldId id="303" r:id="rId25"/>
    <p:sldId id="304" r:id="rId26"/>
    <p:sldId id="316" r:id="rId27"/>
    <p:sldId id="317" r:id="rId28"/>
    <p:sldId id="318" r:id="rId29"/>
    <p:sldId id="266" r:id="rId30"/>
    <p:sldId id="267" r:id="rId31"/>
    <p:sldId id="268" r:id="rId32"/>
    <p:sldId id="269" r:id="rId33"/>
    <p:sldId id="270" r:id="rId34"/>
    <p:sldId id="271" r:id="rId35"/>
    <p:sldId id="279" r:id="rId36"/>
    <p:sldId id="272" r:id="rId37"/>
    <p:sldId id="282" r:id="rId38"/>
    <p:sldId id="274" r:id="rId39"/>
    <p:sldId id="275" r:id="rId40"/>
    <p:sldId id="277" r:id="rId41"/>
    <p:sldId id="278" r:id="rId42"/>
    <p:sldId id="283" r:id="rId43"/>
    <p:sldId id="286" r:id="rId44"/>
    <p:sldId id="280" r:id="rId45"/>
    <p:sldId id="284" r:id="rId46"/>
    <p:sldId id="287" r:id="rId47"/>
    <p:sldId id="289" r:id="rId48"/>
    <p:sldId id="290" r:id="rId49"/>
    <p:sldId id="291" r:id="rId50"/>
    <p:sldId id="292" r:id="rId51"/>
    <p:sldId id="294" r:id="rId52"/>
    <p:sldId id="293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85" autoAdjust="0"/>
  </p:normalViewPr>
  <p:slideViewPr>
    <p:cSldViewPr>
      <p:cViewPr varScale="1">
        <p:scale>
          <a:sx n="70" d="100"/>
          <a:sy n="70" d="100"/>
        </p:scale>
        <p:origin x="-1374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C5EBD3-143A-4ACD-ABBB-6EF465B31A7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9453EF-2183-419E-9B16-329FA03ADB60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B0C8E5E5-C2BB-43D5-A79D-DD483ECEE830}" type="parTrans" cxnId="{13C21C10-0262-4D42-9E90-C9BA60160778}">
      <dgm:prSet/>
      <dgm:spPr/>
      <dgm:t>
        <a:bodyPr/>
        <a:lstStyle/>
        <a:p>
          <a:endParaRPr lang="en-US"/>
        </a:p>
      </dgm:t>
    </dgm:pt>
    <dgm:pt modelId="{FCBB3BC4-21F4-49FD-B2B6-EB3CB54CA14D}" type="sibTrans" cxnId="{13C21C10-0262-4D42-9E90-C9BA60160778}">
      <dgm:prSet/>
      <dgm:spPr>
        <a:solidFill>
          <a:srgbClr val="FF8000"/>
        </a:solidFill>
      </dgm:spPr>
      <dgm:t>
        <a:bodyPr/>
        <a:lstStyle/>
        <a:p>
          <a:endParaRPr lang="en-US" sz="2000" dirty="0">
            <a:latin typeface="Helvetica" pitchFamily="34" charset="0"/>
            <a:cs typeface="Helvetica" pitchFamily="34" charset="0"/>
          </a:endParaRPr>
        </a:p>
      </dgm:t>
    </dgm:pt>
    <dgm:pt modelId="{A86676DB-15E5-44CC-B2D6-40EDBD4E5B7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2AA09457-3CEE-4553-8283-92EC929D86A5}" type="parTrans" cxnId="{A01930A3-9128-4CA8-9426-A29A2A89972D}">
      <dgm:prSet/>
      <dgm:spPr/>
      <dgm:t>
        <a:bodyPr/>
        <a:lstStyle/>
        <a:p>
          <a:endParaRPr lang="en-US"/>
        </a:p>
      </dgm:t>
    </dgm:pt>
    <dgm:pt modelId="{AE2F1D0C-D857-4027-B0F8-4A16C5DB590D}" type="sibTrans" cxnId="{A01930A3-9128-4CA8-9426-A29A2A89972D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C2CD5001-B78B-4C2E-AAFC-E762F73063AD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E348421A-AE66-448E-B677-D80F7B8CB60D}" type="parTrans" cxnId="{D25CD9B8-C614-433A-961D-DD52857C3166}">
      <dgm:prSet/>
      <dgm:spPr/>
      <dgm:t>
        <a:bodyPr/>
        <a:lstStyle/>
        <a:p>
          <a:endParaRPr lang="en-US"/>
        </a:p>
      </dgm:t>
    </dgm:pt>
    <dgm:pt modelId="{1AC5BC08-F1B0-4C52-AA7D-1A471074B8A1}" type="sibTrans" cxnId="{D25CD9B8-C614-433A-961D-DD52857C3166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F2BAACDA-4F89-4D77-9374-3CE13424D637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0FD5300C-4E23-486C-997C-6E02AFC1A2AB}" type="parTrans" cxnId="{55899F46-4BC6-4F89-AD00-65991D6BE93A}">
      <dgm:prSet/>
      <dgm:spPr/>
      <dgm:t>
        <a:bodyPr/>
        <a:lstStyle/>
        <a:p>
          <a:endParaRPr lang="en-US"/>
        </a:p>
      </dgm:t>
    </dgm:pt>
    <dgm:pt modelId="{740E2E13-D1A2-4FAB-BC34-5D695C3F8230}" type="sibTrans" cxnId="{55899F46-4BC6-4F89-AD00-65991D6BE93A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DA750FEB-A151-4028-A184-085595CA4C59}">
      <dgm:prSet phldrT="[Text]" custT="1"/>
      <dgm:spPr>
        <a:solidFill>
          <a:srgbClr val="FF8000"/>
        </a:solidFill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1"/>
          <a:r>
            <a:rPr lang="he-IL" sz="2000" b="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gm:t>
    </dgm:pt>
    <dgm:pt modelId="{8C0BEE02-E1D8-48A3-A349-0D2ACAA341A7}" type="parTrans" cxnId="{D188D43F-35EE-4319-83E4-F2FDD4B4CAB8}">
      <dgm:prSet/>
      <dgm:spPr/>
      <dgm:t>
        <a:bodyPr/>
        <a:lstStyle/>
        <a:p>
          <a:endParaRPr lang="en-US"/>
        </a:p>
      </dgm:t>
    </dgm:pt>
    <dgm:pt modelId="{BD6F2A9F-B3FB-442F-8781-75B815CFE516}" type="sibTrans" cxnId="{D188D43F-35EE-4319-83E4-F2FDD4B4CAB8}">
      <dgm:prSet/>
      <dgm:spPr>
        <a:solidFill>
          <a:srgbClr val="FF8000"/>
        </a:solidFill>
      </dgm:spPr>
      <dgm:t>
        <a:bodyPr/>
        <a:lstStyle/>
        <a:p>
          <a:endParaRPr lang="en-US" dirty="0"/>
        </a:p>
      </dgm:t>
    </dgm:pt>
    <dgm:pt modelId="{616E98E3-F6F9-406A-A877-D25C204DFC30}" type="pres">
      <dgm:prSet presAssocID="{28C5EBD3-143A-4ACD-ABBB-6EF465B31A7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097AC0-BAFC-4FC8-8C6F-6633429E2138}" type="pres">
      <dgm:prSet presAssocID="{F69453EF-2183-419E-9B16-329FA03ADB6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5C0B3-91D6-4023-B4B8-871B4B3E4ABC}" type="pres">
      <dgm:prSet presAssocID="{FCBB3BC4-21F4-49FD-B2B6-EB3CB54CA14D}" presName="sibTrans" presStyleLbl="sibTrans2D1" presStyleIdx="0" presStyleCnt="5"/>
      <dgm:spPr/>
      <dgm:t>
        <a:bodyPr/>
        <a:lstStyle/>
        <a:p>
          <a:endParaRPr lang="en-US"/>
        </a:p>
      </dgm:t>
    </dgm:pt>
    <dgm:pt modelId="{0AAA28D4-8E6C-4096-AA07-CC089C487144}" type="pres">
      <dgm:prSet presAssocID="{FCBB3BC4-21F4-49FD-B2B6-EB3CB54CA14D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F06DF83-CDEF-4B39-BB26-CE0938676568}" type="pres">
      <dgm:prSet presAssocID="{C2CD5001-B78B-4C2E-AAFC-E762F73063A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C86C22-DC57-46FF-A95C-4029D15A304C}" type="pres">
      <dgm:prSet presAssocID="{1AC5BC08-F1B0-4C52-AA7D-1A471074B8A1}" presName="sibTrans" presStyleLbl="sibTrans2D1" presStyleIdx="1" presStyleCnt="5"/>
      <dgm:spPr/>
      <dgm:t>
        <a:bodyPr/>
        <a:lstStyle/>
        <a:p>
          <a:endParaRPr lang="en-US"/>
        </a:p>
      </dgm:t>
    </dgm:pt>
    <dgm:pt modelId="{61823E24-C4EA-4D60-9427-21D88DF4358A}" type="pres">
      <dgm:prSet presAssocID="{1AC5BC08-F1B0-4C52-AA7D-1A471074B8A1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5CF809C5-8191-4976-9876-FE1CA490538C}" type="pres">
      <dgm:prSet presAssocID="{F2BAACDA-4F89-4D77-9374-3CE13424D63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02DC1-9D51-48D1-A57B-3DABD0FDEF53}" type="pres">
      <dgm:prSet presAssocID="{740E2E13-D1A2-4FAB-BC34-5D695C3F8230}" presName="sibTrans" presStyleLbl="sibTrans2D1" presStyleIdx="2" presStyleCnt="5"/>
      <dgm:spPr/>
      <dgm:t>
        <a:bodyPr/>
        <a:lstStyle/>
        <a:p>
          <a:endParaRPr lang="en-US"/>
        </a:p>
      </dgm:t>
    </dgm:pt>
    <dgm:pt modelId="{EAF05C29-C4BD-4007-804B-2764AEB7615B}" type="pres">
      <dgm:prSet presAssocID="{740E2E13-D1A2-4FAB-BC34-5D695C3F823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4106D56F-E69C-4ED4-8E36-7A24E2ABCD32}" type="pres">
      <dgm:prSet presAssocID="{A86676DB-15E5-44CC-B2D6-40EDBD4E5B7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51501-2E42-4417-AEED-25018DA96B3A}" type="pres">
      <dgm:prSet presAssocID="{AE2F1D0C-D857-4027-B0F8-4A16C5DB590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A6D913E-8A63-43EE-BD8B-272249BD1061}" type="pres">
      <dgm:prSet presAssocID="{AE2F1D0C-D857-4027-B0F8-4A16C5DB590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08EE2C1C-295C-44FB-AFF2-89EA72008B32}" type="pres">
      <dgm:prSet presAssocID="{DA750FEB-A151-4028-A184-085595CA4C5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41980-C1EB-4F5E-9C01-B4763C2C32AE}" type="pres">
      <dgm:prSet presAssocID="{BD6F2A9F-B3FB-442F-8781-75B815CFE516}" presName="sibTrans" presStyleLbl="sibTrans2D1" presStyleIdx="4" presStyleCnt="5"/>
      <dgm:spPr/>
      <dgm:t>
        <a:bodyPr/>
        <a:lstStyle/>
        <a:p>
          <a:endParaRPr lang="en-US"/>
        </a:p>
      </dgm:t>
    </dgm:pt>
    <dgm:pt modelId="{5A9906C7-B207-4A79-B6C4-40EBDD0F30D3}" type="pres">
      <dgm:prSet presAssocID="{BD6F2A9F-B3FB-442F-8781-75B815CFE516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E67ED62-7E3D-4563-8932-B1B476086A66}" type="presOf" srcId="{A86676DB-15E5-44CC-B2D6-40EDBD4E5B77}" destId="{4106D56F-E69C-4ED4-8E36-7A24E2ABCD32}" srcOrd="0" destOrd="0" presId="urn:microsoft.com/office/officeart/2005/8/layout/cycle2"/>
    <dgm:cxn modelId="{97643DBE-9FAA-4962-A450-C02BE914B85F}" type="presOf" srcId="{C2CD5001-B78B-4C2E-AAFC-E762F73063AD}" destId="{4F06DF83-CDEF-4B39-BB26-CE0938676568}" srcOrd="0" destOrd="0" presId="urn:microsoft.com/office/officeart/2005/8/layout/cycle2"/>
    <dgm:cxn modelId="{D29DDFF5-599F-4F9B-9FC0-329CF07F421F}" type="presOf" srcId="{BD6F2A9F-B3FB-442F-8781-75B815CFE516}" destId="{1AB41980-C1EB-4F5E-9C01-B4763C2C32AE}" srcOrd="0" destOrd="0" presId="urn:microsoft.com/office/officeart/2005/8/layout/cycle2"/>
    <dgm:cxn modelId="{BF8945C6-BCAA-4718-91B4-05FF6EC00D3B}" type="presOf" srcId="{AE2F1D0C-D857-4027-B0F8-4A16C5DB590D}" destId="{8A6D913E-8A63-43EE-BD8B-272249BD1061}" srcOrd="1" destOrd="0" presId="urn:microsoft.com/office/officeart/2005/8/layout/cycle2"/>
    <dgm:cxn modelId="{D188D43F-35EE-4319-83E4-F2FDD4B4CAB8}" srcId="{28C5EBD3-143A-4ACD-ABBB-6EF465B31A71}" destId="{DA750FEB-A151-4028-A184-085595CA4C59}" srcOrd="4" destOrd="0" parTransId="{8C0BEE02-E1D8-48A3-A349-0D2ACAA341A7}" sibTransId="{BD6F2A9F-B3FB-442F-8781-75B815CFE516}"/>
    <dgm:cxn modelId="{374C70FA-0A1C-42B2-BF14-41C20ECA3B47}" type="presOf" srcId="{F69453EF-2183-419E-9B16-329FA03ADB60}" destId="{FC097AC0-BAFC-4FC8-8C6F-6633429E2138}" srcOrd="0" destOrd="0" presId="urn:microsoft.com/office/officeart/2005/8/layout/cycle2"/>
    <dgm:cxn modelId="{A01930A3-9128-4CA8-9426-A29A2A89972D}" srcId="{28C5EBD3-143A-4ACD-ABBB-6EF465B31A71}" destId="{A86676DB-15E5-44CC-B2D6-40EDBD4E5B77}" srcOrd="3" destOrd="0" parTransId="{2AA09457-3CEE-4553-8283-92EC929D86A5}" sibTransId="{AE2F1D0C-D857-4027-B0F8-4A16C5DB590D}"/>
    <dgm:cxn modelId="{FAE33A00-DF70-4703-844C-DE35CDB3D9EC}" type="presOf" srcId="{740E2E13-D1A2-4FAB-BC34-5D695C3F8230}" destId="{EAF05C29-C4BD-4007-804B-2764AEB7615B}" srcOrd="1" destOrd="0" presId="urn:microsoft.com/office/officeart/2005/8/layout/cycle2"/>
    <dgm:cxn modelId="{428005B9-CEA2-41FA-AE10-0C4E0001E22B}" type="presOf" srcId="{FCBB3BC4-21F4-49FD-B2B6-EB3CB54CA14D}" destId="{0AAA28D4-8E6C-4096-AA07-CC089C487144}" srcOrd="1" destOrd="0" presId="urn:microsoft.com/office/officeart/2005/8/layout/cycle2"/>
    <dgm:cxn modelId="{B17B8136-AC40-4E29-BE52-345B8E4B2CFC}" type="presOf" srcId="{FCBB3BC4-21F4-49FD-B2B6-EB3CB54CA14D}" destId="{5285C0B3-91D6-4023-B4B8-871B4B3E4ABC}" srcOrd="0" destOrd="0" presId="urn:microsoft.com/office/officeart/2005/8/layout/cycle2"/>
    <dgm:cxn modelId="{DE0EC079-5EB2-44D9-931E-C8EC35AA4053}" type="presOf" srcId="{F2BAACDA-4F89-4D77-9374-3CE13424D637}" destId="{5CF809C5-8191-4976-9876-FE1CA490538C}" srcOrd="0" destOrd="0" presId="urn:microsoft.com/office/officeart/2005/8/layout/cycle2"/>
    <dgm:cxn modelId="{55899F46-4BC6-4F89-AD00-65991D6BE93A}" srcId="{28C5EBD3-143A-4ACD-ABBB-6EF465B31A71}" destId="{F2BAACDA-4F89-4D77-9374-3CE13424D637}" srcOrd="2" destOrd="0" parTransId="{0FD5300C-4E23-486C-997C-6E02AFC1A2AB}" sibTransId="{740E2E13-D1A2-4FAB-BC34-5D695C3F8230}"/>
    <dgm:cxn modelId="{B18C0FC5-239D-4A04-B3F1-F7FD64BC3BC4}" type="presOf" srcId="{AE2F1D0C-D857-4027-B0F8-4A16C5DB590D}" destId="{22851501-2E42-4417-AEED-25018DA96B3A}" srcOrd="0" destOrd="0" presId="urn:microsoft.com/office/officeart/2005/8/layout/cycle2"/>
    <dgm:cxn modelId="{2C56C91B-23A7-45B8-833F-B02809D1C731}" type="presOf" srcId="{1AC5BC08-F1B0-4C52-AA7D-1A471074B8A1}" destId="{61823E24-C4EA-4D60-9427-21D88DF4358A}" srcOrd="1" destOrd="0" presId="urn:microsoft.com/office/officeart/2005/8/layout/cycle2"/>
    <dgm:cxn modelId="{DE869102-48CD-4723-88AF-4A006EB5E132}" type="presOf" srcId="{BD6F2A9F-B3FB-442F-8781-75B815CFE516}" destId="{5A9906C7-B207-4A79-B6C4-40EBDD0F30D3}" srcOrd="1" destOrd="0" presId="urn:microsoft.com/office/officeart/2005/8/layout/cycle2"/>
    <dgm:cxn modelId="{13C21C10-0262-4D42-9E90-C9BA60160778}" srcId="{28C5EBD3-143A-4ACD-ABBB-6EF465B31A71}" destId="{F69453EF-2183-419E-9B16-329FA03ADB60}" srcOrd="0" destOrd="0" parTransId="{B0C8E5E5-C2BB-43D5-A79D-DD483ECEE830}" sibTransId="{FCBB3BC4-21F4-49FD-B2B6-EB3CB54CA14D}"/>
    <dgm:cxn modelId="{D25CD9B8-C614-433A-961D-DD52857C3166}" srcId="{28C5EBD3-143A-4ACD-ABBB-6EF465B31A71}" destId="{C2CD5001-B78B-4C2E-AAFC-E762F73063AD}" srcOrd="1" destOrd="0" parTransId="{E348421A-AE66-448E-B677-D80F7B8CB60D}" sibTransId="{1AC5BC08-F1B0-4C52-AA7D-1A471074B8A1}"/>
    <dgm:cxn modelId="{DD8460DD-ABDB-4EEC-BFE5-564DD7FDDE04}" type="presOf" srcId="{DA750FEB-A151-4028-A184-085595CA4C59}" destId="{08EE2C1C-295C-44FB-AFF2-89EA72008B32}" srcOrd="0" destOrd="0" presId="urn:microsoft.com/office/officeart/2005/8/layout/cycle2"/>
    <dgm:cxn modelId="{6C2BC390-7DCE-4671-8EAD-E2F005CFDE17}" type="presOf" srcId="{1AC5BC08-F1B0-4C52-AA7D-1A471074B8A1}" destId="{C1C86C22-DC57-46FF-A95C-4029D15A304C}" srcOrd="0" destOrd="0" presId="urn:microsoft.com/office/officeart/2005/8/layout/cycle2"/>
    <dgm:cxn modelId="{B56D46FB-C959-4422-8BF0-3886848CEA5D}" type="presOf" srcId="{28C5EBD3-143A-4ACD-ABBB-6EF465B31A71}" destId="{616E98E3-F6F9-406A-A877-D25C204DFC30}" srcOrd="0" destOrd="0" presId="urn:microsoft.com/office/officeart/2005/8/layout/cycle2"/>
    <dgm:cxn modelId="{B24E3A9A-5B2E-47F8-AC97-C215F5E11405}" type="presOf" srcId="{740E2E13-D1A2-4FAB-BC34-5D695C3F8230}" destId="{F8102DC1-9D51-48D1-A57B-3DABD0FDEF53}" srcOrd="0" destOrd="0" presId="urn:microsoft.com/office/officeart/2005/8/layout/cycle2"/>
    <dgm:cxn modelId="{51E11F41-F923-49BC-895C-BBD751B1B8BA}" type="presParOf" srcId="{616E98E3-F6F9-406A-A877-D25C204DFC30}" destId="{FC097AC0-BAFC-4FC8-8C6F-6633429E2138}" srcOrd="0" destOrd="0" presId="urn:microsoft.com/office/officeart/2005/8/layout/cycle2"/>
    <dgm:cxn modelId="{C2D7BCD0-3397-4159-AEE1-4D48D84E78B9}" type="presParOf" srcId="{616E98E3-F6F9-406A-A877-D25C204DFC30}" destId="{5285C0B3-91D6-4023-B4B8-871B4B3E4ABC}" srcOrd="1" destOrd="0" presId="urn:microsoft.com/office/officeart/2005/8/layout/cycle2"/>
    <dgm:cxn modelId="{522BA866-FE48-43A8-B89E-8E202814AED4}" type="presParOf" srcId="{5285C0B3-91D6-4023-B4B8-871B4B3E4ABC}" destId="{0AAA28D4-8E6C-4096-AA07-CC089C487144}" srcOrd="0" destOrd="0" presId="urn:microsoft.com/office/officeart/2005/8/layout/cycle2"/>
    <dgm:cxn modelId="{031CE2EE-8744-4563-8C7B-2ACAD636AED0}" type="presParOf" srcId="{616E98E3-F6F9-406A-A877-D25C204DFC30}" destId="{4F06DF83-CDEF-4B39-BB26-CE0938676568}" srcOrd="2" destOrd="0" presId="urn:microsoft.com/office/officeart/2005/8/layout/cycle2"/>
    <dgm:cxn modelId="{7871D1EF-8355-4D6B-8DF0-DCA64412D5BE}" type="presParOf" srcId="{616E98E3-F6F9-406A-A877-D25C204DFC30}" destId="{C1C86C22-DC57-46FF-A95C-4029D15A304C}" srcOrd="3" destOrd="0" presId="urn:microsoft.com/office/officeart/2005/8/layout/cycle2"/>
    <dgm:cxn modelId="{8291AEC3-5BAA-4A25-BCAD-4A6183EC5886}" type="presParOf" srcId="{C1C86C22-DC57-46FF-A95C-4029D15A304C}" destId="{61823E24-C4EA-4D60-9427-21D88DF4358A}" srcOrd="0" destOrd="0" presId="urn:microsoft.com/office/officeart/2005/8/layout/cycle2"/>
    <dgm:cxn modelId="{AFAC91A7-8A90-418D-8AE2-D8B566E5F9AF}" type="presParOf" srcId="{616E98E3-F6F9-406A-A877-D25C204DFC30}" destId="{5CF809C5-8191-4976-9876-FE1CA490538C}" srcOrd="4" destOrd="0" presId="urn:microsoft.com/office/officeart/2005/8/layout/cycle2"/>
    <dgm:cxn modelId="{2F70C2D6-D3A9-42F7-838E-F168C677483E}" type="presParOf" srcId="{616E98E3-F6F9-406A-A877-D25C204DFC30}" destId="{F8102DC1-9D51-48D1-A57B-3DABD0FDEF53}" srcOrd="5" destOrd="0" presId="urn:microsoft.com/office/officeart/2005/8/layout/cycle2"/>
    <dgm:cxn modelId="{3D03BDC6-CC63-48B0-B7BA-5A5D2FE9E4A5}" type="presParOf" srcId="{F8102DC1-9D51-48D1-A57B-3DABD0FDEF53}" destId="{EAF05C29-C4BD-4007-804B-2764AEB7615B}" srcOrd="0" destOrd="0" presId="urn:microsoft.com/office/officeart/2005/8/layout/cycle2"/>
    <dgm:cxn modelId="{F9353365-F60C-48C4-9ABB-A130983FDA0E}" type="presParOf" srcId="{616E98E3-F6F9-406A-A877-D25C204DFC30}" destId="{4106D56F-E69C-4ED4-8E36-7A24E2ABCD32}" srcOrd="6" destOrd="0" presId="urn:microsoft.com/office/officeart/2005/8/layout/cycle2"/>
    <dgm:cxn modelId="{7100419E-6150-4AD0-8202-73F07A5CF172}" type="presParOf" srcId="{616E98E3-F6F9-406A-A877-D25C204DFC30}" destId="{22851501-2E42-4417-AEED-25018DA96B3A}" srcOrd="7" destOrd="0" presId="urn:microsoft.com/office/officeart/2005/8/layout/cycle2"/>
    <dgm:cxn modelId="{D07443F4-DD51-454C-918E-359ABECA45CA}" type="presParOf" srcId="{22851501-2E42-4417-AEED-25018DA96B3A}" destId="{8A6D913E-8A63-43EE-BD8B-272249BD1061}" srcOrd="0" destOrd="0" presId="urn:microsoft.com/office/officeart/2005/8/layout/cycle2"/>
    <dgm:cxn modelId="{21966F8B-1344-4EC2-915E-4D1E0D72D620}" type="presParOf" srcId="{616E98E3-F6F9-406A-A877-D25C204DFC30}" destId="{08EE2C1C-295C-44FB-AFF2-89EA72008B32}" srcOrd="8" destOrd="0" presId="urn:microsoft.com/office/officeart/2005/8/layout/cycle2"/>
    <dgm:cxn modelId="{73F73CED-A9C7-474A-B5CF-95835D8C530C}" type="presParOf" srcId="{616E98E3-F6F9-406A-A877-D25C204DFC30}" destId="{1AB41980-C1EB-4F5E-9C01-B4763C2C32AE}" srcOrd="9" destOrd="0" presId="urn:microsoft.com/office/officeart/2005/8/layout/cycle2"/>
    <dgm:cxn modelId="{FA8976E0-CBFC-4EC5-A99A-86DBA8AC976E}" type="presParOf" srcId="{1AB41980-C1EB-4F5E-9C01-B4763C2C32AE}" destId="{5A9906C7-B207-4A79-B6C4-40EBDD0F30D3}" srcOrd="0" destOrd="0" presId="urn:microsoft.com/office/officeart/2005/8/layout/cycle2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97AC0-BAFC-4FC8-8C6F-6633429E2138}">
      <dsp:nvSpPr>
        <dsp:cNvPr id="0" name=""/>
        <dsp:cNvSpPr/>
      </dsp:nvSpPr>
      <dsp:spPr>
        <a:xfrm>
          <a:off x="2174808" y="1662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אקראית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2373802" y="200656"/>
        <a:ext cx="960831" cy="960831"/>
      </dsp:txXfrm>
    </dsp:sp>
    <dsp:sp modelId="{5285C0B3-91D6-4023-B4B8-871B4B3E4ABC}">
      <dsp:nvSpPr>
        <dsp:cNvPr id="0" name=""/>
        <dsp:cNvSpPr/>
      </dsp:nvSpPr>
      <dsp:spPr>
        <a:xfrm rot="2160000">
          <a:off x="3490594" y="104521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Helvetica" pitchFamily="34" charset="0"/>
            <a:cs typeface="Helvetica" pitchFamily="34" charset="0"/>
          </a:endParaRPr>
        </a:p>
      </dsp:txBody>
      <dsp:txXfrm>
        <a:off x="3500931" y="1105117"/>
        <a:ext cx="252595" cy="275161"/>
      </dsp:txXfrm>
    </dsp:sp>
    <dsp:sp modelId="{4F06DF83-CDEF-4B39-BB26-CE0938676568}">
      <dsp:nvSpPr>
        <dsp:cNvPr id="0" name=""/>
        <dsp:cNvSpPr/>
      </dsp:nvSpPr>
      <dsp:spPr>
        <a:xfrm>
          <a:off x="3824935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4023929" y="1399544"/>
        <a:ext cx="960831" cy="960831"/>
      </dsp:txXfrm>
    </dsp:sp>
    <dsp:sp modelId="{C1C86C22-DC57-46FF-A95C-4029D15A304C}">
      <dsp:nvSpPr>
        <dsp:cNvPr id="0" name=""/>
        <dsp:cNvSpPr/>
      </dsp:nvSpPr>
      <dsp:spPr>
        <a:xfrm rot="6480000">
          <a:off x="4011930" y="2610866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4082784" y="2651108"/>
        <a:ext cx="252595" cy="275161"/>
      </dsp:txXfrm>
    </dsp:sp>
    <dsp:sp modelId="{5CF809C5-8191-4976-9876-FE1CA490538C}">
      <dsp:nvSpPr>
        <dsp:cNvPr id="0" name=""/>
        <dsp:cNvSpPr/>
      </dsp:nvSpPr>
      <dsp:spPr>
        <a:xfrm>
          <a:off x="3194643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בחירה תלוית כשירות של פרט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3393637" y="3339384"/>
        <a:ext cx="960831" cy="960831"/>
      </dsp:txXfrm>
    </dsp:sp>
    <dsp:sp modelId="{F8102DC1-9D51-48D1-A57B-3DABD0FDEF53}">
      <dsp:nvSpPr>
        <dsp:cNvPr id="0" name=""/>
        <dsp:cNvSpPr/>
      </dsp:nvSpPr>
      <dsp:spPr>
        <a:xfrm rot="10800000">
          <a:off x="2684006" y="3590499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2792261" y="3682219"/>
        <a:ext cx="252595" cy="275161"/>
      </dsp:txXfrm>
    </dsp:sp>
    <dsp:sp modelId="{4106D56F-E69C-4ED4-8E36-7A24E2ABCD32}">
      <dsp:nvSpPr>
        <dsp:cNvPr id="0" name=""/>
        <dsp:cNvSpPr/>
      </dsp:nvSpPr>
      <dsp:spPr>
        <a:xfrm>
          <a:off x="1154974" y="314039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הפרט הנבחר מתרבה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1353968" y="3339384"/>
        <a:ext cx="960831" cy="960831"/>
      </dsp:txXfrm>
    </dsp:sp>
    <dsp:sp modelId="{22851501-2E42-4417-AEED-25018DA96B3A}">
      <dsp:nvSpPr>
        <dsp:cNvPr id="0" name=""/>
        <dsp:cNvSpPr/>
      </dsp:nvSpPr>
      <dsp:spPr>
        <a:xfrm rot="15120000">
          <a:off x="1341968" y="2630292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 rot="10800000">
        <a:off x="1412822" y="2773490"/>
        <a:ext cx="252595" cy="275161"/>
      </dsp:txXfrm>
    </dsp:sp>
    <dsp:sp modelId="{08EE2C1C-295C-44FB-AFF2-89EA72008B32}">
      <dsp:nvSpPr>
        <dsp:cNvPr id="0" name=""/>
        <dsp:cNvSpPr/>
      </dsp:nvSpPr>
      <dsp:spPr>
        <a:xfrm>
          <a:off x="524681" y="1200550"/>
          <a:ext cx="1358819" cy="1358819"/>
        </a:xfrm>
        <a:prstGeom prst="ellipse">
          <a:avLst/>
        </a:prstGeom>
        <a:solidFill>
          <a:srgbClr val="FF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  <a:outerShdw blurRad="50800" dist="38100" dir="2700000" sx="103000" sy="103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b="0" kern="1200" dirty="0" smtClean="0">
              <a:solidFill>
                <a:schemeClr val="tx1"/>
              </a:solidFill>
              <a:effectLst/>
              <a:latin typeface="Helvetica" pitchFamily="34" charset="0"/>
              <a:cs typeface="Helvetica" pitchFamily="34" charset="0"/>
            </a:rPr>
            <a:t>הצאצא עובר מוטציה</a:t>
          </a:r>
          <a:endParaRPr lang="en-US" sz="2000" b="0" kern="1200" dirty="0">
            <a:solidFill>
              <a:schemeClr val="tx1"/>
            </a:solidFill>
            <a:effectLst/>
            <a:latin typeface="Helvetica" pitchFamily="34" charset="0"/>
            <a:cs typeface="Helvetica" pitchFamily="34" charset="0"/>
          </a:endParaRPr>
        </a:p>
      </dsp:txBody>
      <dsp:txXfrm>
        <a:off x="723675" y="1399544"/>
        <a:ext cx="960831" cy="960831"/>
      </dsp:txXfrm>
    </dsp:sp>
    <dsp:sp modelId="{1AB41980-C1EB-4F5E-9C01-B4763C2C32AE}">
      <dsp:nvSpPr>
        <dsp:cNvPr id="0" name=""/>
        <dsp:cNvSpPr/>
      </dsp:nvSpPr>
      <dsp:spPr>
        <a:xfrm rot="19440000">
          <a:off x="1840467" y="1057218"/>
          <a:ext cx="360850" cy="458601"/>
        </a:xfrm>
        <a:prstGeom prst="rightArrow">
          <a:avLst>
            <a:gd name="adj1" fmla="val 60000"/>
            <a:gd name="adj2" fmla="val 50000"/>
          </a:avLst>
        </a:prstGeom>
        <a:solidFill>
          <a:srgbClr val="FF8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850804" y="1180753"/>
        <a:ext cx="252595" cy="275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42AB851-8BDE-4705-A0BE-2B6A7E87612A}" type="datetimeFigureOut">
              <a:rPr lang="he-IL" smtClean="0"/>
              <a:t>כ"ה/אייר/תשע"ג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ED06737-B0F2-4845-A7A3-1D88A87708E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638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שונות בהצלחה רבייתית שעוברת בתורשה, או</a:t>
            </a:r>
          </a:p>
          <a:p>
            <a:r>
              <a:rPr lang="he-IL" dirty="0" smtClean="0"/>
              <a:t>שונות גנטית שיוצרת שונות בהצלחה רבייתית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92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 smtClean="0"/>
              <a:t>עמילן: הסוכר בתפ"א, חיטה, תירס ואורז</a:t>
            </a:r>
          </a:p>
          <a:p>
            <a:pPr algn="r"/>
            <a:r>
              <a:rPr lang="he-IL" dirty="0" smtClean="0"/>
              <a:t>עמילאז: אנזים הרוק שמפרד עמילן</a:t>
            </a:r>
          </a:p>
          <a:p>
            <a:pPr algn="r"/>
            <a:r>
              <a:rPr lang="he-IL" dirty="0" smtClean="0"/>
              <a:t>מספר העותקים של עמילאז במתאם עם תכולת העמילן בתזונה המסורתית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6737-B0F2-4845-A7A3-1D88A87708ED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3937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E136A-2557-4D52-A633-356126B11F1A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334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N=10^7, s=0.01, H=1, U=0.003, u=U/5000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8A1CC-280A-4CE2-BAFB-57E0AC91B311}" type="slidenum">
              <a:rPr lang="he-IL" smtClean="0"/>
              <a:t>47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2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8443-CDC6-4137-8470-5F2EABD415DC}" type="datetime1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E763-5F85-4539-8845-9C5286D2606C}" type="datetime1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0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C9E8-AFE9-4323-98F2-218E89F9AE78}" type="datetime1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89DF-1FFE-4A9D-9965-913DE7CA4821}" type="datetime1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A805D-C976-45FE-8529-2D29A7E39CC2}" type="datetime1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5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867B-9542-491A-910E-B230E797F0C0}" type="datetime1">
              <a:rPr lang="en-US" smtClean="0"/>
              <a:t>5/5/2013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6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11F4-003D-445C-BDBF-299573599975}" type="datetime1">
              <a:rPr lang="en-US" smtClean="0"/>
              <a:t>5/5/2013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9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4F556-C7F1-4860-8E3B-29DAD4DC787C}" type="datetime1">
              <a:rPr lang="en-US" smtClean="0"/>
              <a:t>5/5/2013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6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3CED-2FE8-46BA-B45B-B40838896F67}" type="datetime1">
              <a:rPr lang="en-US" smtClean="0"/>
              <a:t>5/5/2013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8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8904-6DBC-419A-B93A-DB2D9DD52681}" type="datetime1">
              <a:rPr lang="en-US" smtClean="0"/>
              <a:t>5/5/2013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9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FFD9-68C9-4583-9735-28289D9FD6DD}" type="datetime1">
              <a:rPr lang="en-US" smtClean="0"/>
              <a:t>5/5/2013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4834D-40E1-4E83-BC1C-6A4C5211D3E5}" type="datetime1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7" Type="http://schemas.openxmlformats.org/officeDocument/2006/relationships/image" Target="../media/image28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ature.com/ng/journal/v39/n10/full/ng2123.html" TargetMode="External"/><Relationship Id="rId5" Type="http://schemas.openxmlformats.org/officeDocument/2006/relationships/hyperlink" Target="http://www.nature.com/nature/journal/v468/n7327_supp/full/468S13a.html" TargetMode="External"/><Relationship Id="rId4" Type="http://schemas.openxmlformats.org/officeDocument/2006/relationships/image" Target="../media/image27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7637733" TargetMode="External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435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10" Type="http://schemas.openxmlformats.org/officeDocument/2006/relationships/image" Target="../media/image54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55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com/publicdata/explore?ds=d5bncppjof8f9_&amp;met_y=sp_dyn_le00_in&amp;idim=country:USA&amp;dl=en&amp;hl=en&amp;q=life%20expectancy" TargetMode="Externa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25775"/>
            <a:ext cx="7772400" cy="1470025"/>
          </a:xfrm>
        </p:spPr>
        <p:txBody>
          <a:bodyPr/>
          <a:lstStyle/>
          <a:p>
            <a:r>
              <a:rPr lang="he-IL" dirty="0"/>
              <a:t>אבולוציה ומוטציה בעתות עקה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00600"/>
            <a:ext cx="6400800" cy="1752600"/>
          </a:xfrm>
        </p:spPr>
        <p:txBody>
          <a:bodyPr>
            <a:normAutofit fontScale="85000" lnSpcReduction="20000"/>
          </a:bodyPr>
          <a:lstStyle/>
          <a:p>
            <a:r>
              <a:rPr lang="he-IL" dirty="0"/>
              <a:t>יואב </a:t>
            </a:r>
            <a:r>
              <a:rPr lang="he-IL" dirty="0" smtClean="0"/>
              <a:t>רם</a:t>
            </a:r>
            <a:endParaRPr lang="he-IL" dirty="0"/>
          </a:p>
          <a:p>
            <a:r>
              <a:rPr lang="he-IL" dirty="0" smtClean="0"/>
              <a:t>סדרת </a:t>
            </a:r>
            <a:r>
              <a:rPr lang="he-IL" dirty="0"/>
              <a:t>הרצאות על אבולוציה בגן הבוטני</a:t>
            </a:r>
          </a:p>
          <a:p>
            <a:r>
              <a:rPr lang="he-IL" dirty="0"/>
              <a:t>16 מאי 2013, </a:t>
            </a:r>
            <a:r>
              <a:rPr lang="he-IL" dirty="0" smtClean="0"/>
              <a:t>18:00</a:t>
            </a:r>
          </a:p>
          <a:p>
            <a:r>
              <a:rPr lang="he-IL" dirty="0" smtClean="0"/>
              <a:t>הגן הבוטני באוניברסיטת תל-אביב</a:t>
            </a:r>
            <a:endParaRPr lang="he-IL" dirty="0"/>
          </a:p>
        </p:txBody>
      </p:sp>
      <p:pic>
        <p:nvPicPr>
          <p:cNvPr id="4" name="Picture 4" descr="http://www.genome.duke.edu/research/computational/images/header_computatio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3726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67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87835"/>
            <a:ext cx="423862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שונות בכשירות</a:t>
            </a:r>
            <a:endParaRPr lang="he-I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השונות בכשירות צריכה לעבור בהורשה</a:t>
            </a:r>
          </a:p>
          <a:p>
            <a:endParaRPr lang="he-IL" dirty="0" smtClean="0"/>
          </a:p>
          <a:p>
            <a:r>
              <a:rPr lang="he-IL" dirty="0" smtClean="0"/>
              <a:t>השונות שעוברת בהורשה היא </a:t>
            </a:r>
            <a:r>
              <a:rPr lang="he-IL" b="1" dirty="0" smtClean="0"/>
              <a:t>שונות גנטית</a:t>
            </a:r>
          </a:p>
          <a:p>
            <a:r>
              <a:rPr lang="he-IL" dirty="0" smtClean="0"/>
              <a:t>לא רק - אפיגנטיקה... פרופ' חוה יבלונקה, 18.4</a:t>
            </a:r>
          </a:p>
          <a:p>
            <a:endParaRPr lang="he-IL" dirty="0" smtClean="0"/>
          </a:p>
          <a:p>
            <a:r>
              <a:rPr lang="he-IL" dirty="0" smtClean="0"/>
              <a:t>כיצד נוצרת השונות הגנטית?</a:t>
            </a:r>
          </a:p>
          <a:p>
            <a:endParaRPr lang="he-IL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8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מוטציה - חיפושיות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he-IL" dirty="0" smtClean="0"/>
              <a:t>הורים ירוקים -</a:t>
            </a: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CGTCGACGTGCA</a:t>
            </a:r>
            <a:r>
              <a:rPr lang="en-US" b="1" dirty="0" smtClean="0">
                <a:solidFill>
                  <a:srgbClr val="00B050"/>
                </a:solidFill>
              </a:rPr>
              <a:t>A</a:t>
            </a:r>
            <a:r>
              <a:rPr lang="en-US" dirty="0" smtClean="0"/>
              <a:t>ATTTGGGCTGGCA</a:t>
            </a:r>
          </a:p>
          <a:p>
            <a:pPr marL="0" indent="0" algn="r">
              <a:buNone/>
            </a:pPr>
            <a:r>
              <a:rPr lang="he-IL" dirty="0" smtClean="0"/>
              <a:t>צאצא חום - </a:t>
            </a: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CGTCGACGTGCA</a:t>
            </a:r>
            <a:r>
              <a:rPr lang="en-US" b="1" dirty="0" smtClean="0">
                <a:solidFill>
                  <a:schemeClr val="accent2"/>
                </a:solidFill>
              </a:rPr>
              <a:t>T</a:t>
            </a:r>
            <a:r>
              <a:rPr lang="en-US" dirty="0" smtClean="0"/>
              <a:t>ATTTGGGCTGGCA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9D8E-8012-4A08-859B-0192BD58A9C6}" type="slidenum">
              <a:rPr lang="he-IL" smtClean="0"/>
              <a:t>11</a:t>
            </a:fld>
            <a:endParaRPr lang="he-IL"/>
          </a:p>
        </p:txBody>
      </p:sp>
      <p:pic>
        <p:nvPicPr>
          <p:cNvPr id="4098" name="Picture 2" descr="Mu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077072"/>
            <a:ext cx="2634771" cy="260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6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– אנמיה חרמשית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600200"/>
            <a:ext cx="4724400" cy="4525963"/>
          </a:xfrm>
        </p:spPr>
        <p:txBody>
          <a:bodyPr>
            <a:normAutofit/>
          </a:bodyPr>
          <a:lstStyle/>
          <a:p>
            <a:r>
              <a:rPr lang="he-IL" dirty="0" smtClean="0"/>
              <a:t>מוטציה נקודתית בגן לחלבון ההמוגלובין</a:t>
            </a:r>
          </a:p>
          <a:p>
            <a:r>
              <a:rPr lang="he-IL" dirty="0"/>
              <a:t> </a:t>
            </a:r>
            <a:r>
              <a:rPr lang="en-US" dirty="0"/>
              <a:t>CTC </a:t>
            </a:r>
            <a:r>
              <a:rPr lang="en-US" dirty="0">
                <a:latin typeface="Arial"/>
                <a:cs typeface="Arial"/>
              </a:rPr>
              <a:t>→</a:t>
            </a:r>
            <a:r>
              <a:rPr lang="en-US" dirty="0"/>
              <a:t> CAC</a:t>
            </a:r>
            <a:endParaRPr lang="he-IL" dirty="0" smtClean="0"/>
          </a:p>
          <a:p>
            <a:r>
              <a:rPr lang="he-IL" dirty="0" smtClean="0"/>
              <a:t>מחליפה את חומצת האמינו </a:t>
            </a:r>
            <a:r>
              <a:rPr lang="en-US" i="1" dirty="0" smtClean="0"/>
              <a:t>glutamic acid</a:t>
            </a:r>
            <a:r>
              <a:rPr lang="he-IL" i="1" dirty="0" smtClean="0"/>
              <a:t> </a:t>
            </a:r>
            <a:r>
              <a:rPr lang="he-IL" dirty="0" smtClean="0"/>
              <a:t>ב-</a:t>
            </a:r>
            <a:r>
              <a:rPr lang="en-US" i="1" dirty="0" err="1" smtClean="0"/>
              <a:t>valine</a:t>
            </a:r>
            <a:endParaRPr lang="he-IL" i="1" dirty="0" smtClean="0"/>
          </a:p>
          <a:p>
            <a:r>
              <a:rPr lang="he-IL" dirty="0" smtClean="0">
                <a:solidFill>
                  <a:srgbClr val="FF0000"/>
                </a:solidFill>
              </a:rPr>
              <a:t>המוגלובין תקין באדום</a:t>
            </a:r>
            <a:endParaRPr lang="he-IL" dirty="0"/>
          </a:p>
          <a:p>
            <a:r>
              <a:rPr lang="he-IL" dirty="0" smtClean="0">
                <a:solidFill>
                  <a:schemeClr val="accent6"/>
                </a:solidFill>
              </a:rPr>
              <a:t>המוגלובין חרמשי בכתום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58230" y="2022526"/>
            <a:ext cx="48195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35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"מוטציות...מספקות את חומר הגלם לאבולוציה" – דובז'נסקי, גנטיקה ומוצא המינים 1937</a:t>
            </a:r>
          </a:p>
          <a:p>
            <a:r>
              <a:rPr lang="he-IL" dirty="0" smtClean="0"/>
              <a:t>"מוטציות הן המקור הבסיסי לשונות שעליה פועלת הברירה הטבעית" – לינץ', 2007</a:t>
            </a:r>
            <a:endParaRPr lang="he-IL" dirty="0"/>
          </a:p>
          <a:p>
            <a:r>
              <a:rPr lang="he-IL" dirty="0" smtClean="0"/>
              <a:t>בעברית - </a:t>
            </a:r>
            <a:r>
              <a:rPr lang="he-IL" i="1" dirty="0" smtClean="0"/>
              <a:t>תשנית</a:t>
            </a:r>
            <a:endParaRPr lang="he-IL" i="1" dirty="0"/>
          </a:p>
        </p:txBody>
      </p:sp>
      <p:pic>
        <p:nvPicPr>
          <p:cNvPr id="5" name="Picture 2" descr="D:\projects\sim\presentation\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759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41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discern-genetics.org/images/6.1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0"/>
          <a:stretch/>
        </p:blipFill>
        <p:spPr bwMode="auto">
          <a:xfrm>
            <a:off x="3988675" y="2895600"/>
            <a:ext cx="2945525" cy="271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עוד מקורות לשונות גנטית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שונות במספר העותקים</a:t>
            </a:r>
          </a:p>
          <a:p>
            <a:r>
              <a:rPr lang="he-IL" dirty="0" smtClean="0"/>
              <a:t>רבייה מינית</a:t>
            </a:r>
          </a:p>
          <a:p>
            <a:pPr lvl="1"/>
            <a:r>
              <a:rPr lang="he-IL" dirty="0"/>
              <a:t>סגרגציה</a:t>
            </a:r>
          </a:p>
          <a:p>
            <a:pPr lvl="1"/>
            <a:r>
              <a:rPr lang="he-IL" dirty="0" smtClean="0"/>
              <a:t>רקומבינציה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2" descr="Genetic shuffl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16" y="5733584"/>
            <a:ext cx="4046496" cy="108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6248400" y="3048000"/>
            <a:ext cx="3810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324859" y="3810000"/>
            <a:ext cx="0" cy="18016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988675" y="1981200"/>
            <a:ext cx="507125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49514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</a:t>
            </a:r>
            <a:r>
              <a:rPr lang="en-US" sz="1000" dirty="0" smtClean="0">
                <a:hlinkClick r:id="rId5"/>
              </a:rPr>
              <a:t>www.nature.com/nature/journal/v468/n7327_supp/full/468S13a.html</a:t>
            </a:r>
            <a:endParaRPr lang="he-IL" sz="1000" dirty="0" smtClean="0"/>
          </a:p>
          <a:p>
            <a:r>
              <a:rPr lang="en-US" sz="1000" dirty="0">
                <a:hlinkClick r:id="rId6"/>
              </a:rPr>
              <a:t>http://www.nature.com/ng/journal/v39/n10/full/ng2123.html</a:t>
            </a:r>
            <a:endParaRPr lang="he-IL" sz="1000" dirty="0"/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4" y="1196585"/>
            <a:ext cx="3744416" cy="515369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9856" y="6062246"/>
            <a:ext cx="288032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מספר עותקי גן העמילאז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849860" y="4668833"/>
            <a:ext cx="230425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שכיחות באוכלוסיה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781745" y="2091986"/>
            <a:ext cx="212935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e-IL" sz="1600" dirty="0" smtClean="0"/>
              <a:t>שכיחות באוכלוסיה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220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הטוב הרע והניטרלי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170" name="Picture 2" descr="http://rogermontgomery.com/wp-content/uploads/2012/08/The_good__the_bad_and_the_ugly_by_AtixVec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5400"/>
            <a:ext cx="4087649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2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966271" y="1295400"/>
            <a:ext cx="7415729" cy="5068731"/>
            <a:chOff x="130101" y="1448934"/>
            <a:chExt cx="8104415" cy="5539456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027"/>
            <a:stretch/>
          </p:blipFill>
          <p:spPr>
            <a:xfrm>
              <a:off x="233516" y="1448934"/>
              <a:ext cx="8001000" cy="514074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489113" y="6248400"/>
              <a:ext cx="5881440" cy="7399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/>
                <a:t>כשירות ביחס לפרט ללא מוטציות </a:t>
              </a:r>
            </a:p>
            <a:p>
              <a:pPr algn="ctr" rtl="1"/>
              <a:endParaRPr lang="he-IL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604079" y="3858380"/>
              <a:ext cx="1905628" cy="4372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 smtClean="0"/>
                <a:t>שכיחות</a:t>
              </a:r>
              <a:endParaRPr lang="he-IL" sz="16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</a:t>
            </a:r>
            <a:r>
              <a:rPr lang="he-IL" sz="2400" dirty="0"/>
              <a:t>ב</a:t>
            </a:r>
            <a:r>
              <a:rPr lang="he-IL" sz="2400" b="1" dirty="0"/>
              <a:t>וירוס </a:t>
            </a:r>
            <a:r>
              <a:rPr lang="en-US" sz="2400" b="1" dirty="0"/>
              <a:t>VSV</a:t>
            </a:r>
            <a:r>
              <a:rPr lang="he-IL" sz="2400" b="1" dirty="0"/>
              <a:t>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www.ncbi.nlm.nih.gov/pubmed/17637733</a:t>
            </a:r>
            <a:endParaRPr lang="he-IL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7724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46760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7886700" y="3933360"/>
            <a:ext cx="25146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/>
              <a:t>חיוביות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33415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40433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1" y="1295400"/>
            <a:ext cx="7826136" cy="47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הטוב הרע והניטרלי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19084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" y="5990057"/>
            <a:ext cx="83058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/>
              <a:t>התפלגות הכשירות של מוטציות ב</a:t>
            </a:r>
            <a:r>
              <a:rPr lang="he-IL" sz="2400" b="1" dirty="0" smtClean="0"/>
              <a:t>שמר האפייה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www.ncbi.nlm.nih.gov/pubmed/17637733</a:t>
            </a:r>
            <a:endParaRPr lang="he-IL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8200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15290" y="1752600"/>
            <a:ext cx="0" cy="3733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600" y="24485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 smtClean="0"/>
              <a:t>מוטציות שליליות</a:t>
            </a:r>
            <a:endParaRPr lang="he-IL" sz="28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7381845" y="1971644"/>
            <a:ext cx="2514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ניטרליות</a:t>
            </a:r>
            <a:endParaRPr lang="he-IL" sz="2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96131" y="3198448"/>
            <a:ext cx="114039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2000" dirty="0" smtClean="0"/>
              <a:t>שכיחות</a:t>
            </a:r>
            <a:endParaRPr lang="he-IL" dirty="0"/>
          </a:p>
        </p:txBody>
      </p:sp>
      <p:sp>
        <p:nvSpPr>
          <p:cNvPr id="17" name="TextBox 16"/>
          <p:cNvSpPr txBox="1"/>
          <p:nvPr/>
        </p:nvSpPr>
        <p:spPr>
          <a:xfrm>
            <a:off x="4343400" y="5791200"/>
            <a:ext cx="11056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 smtClean="0"/>
              <a:t>כשירות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8502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בסביבה קבועה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194" name="Picture 2" descr="http://takemydough.com/wp-content/uploads/2012/04/ecosphe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5791200" cy="44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10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סביבות קבועות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אין שינוי בכיוון הפעולה של הברירה הטבעית</a:t>
            </a:r>
          </a:p>
          <a:p>
            <a:r>
              <a:rPr lang="he-IL" dirty="0" smtClean="0"/>
              <a:t>שיווי משקל בין </a:t>
            </a:r>
            <a:r>
              <a:rPr lang="he-IL" b="1" dirty="0" smtClean="0">
                <a:solidFill>
                  <a:schemeClr val="accent1"/>
                </a:solidFill>
              </a:rPr>
              <a:t>ברירה טבעית</a:t>
            </a:r>
            <a:r>
              <a:rPr lang="he-IL" dirty="0" smtClean="0"/>
              <a:t> ו</a:t>
            </a:r>
            <a:r>
              <a:rPr lang="he-IL" b="1" dirty="0" smtClean="0">
                <a:solidFill>
                  <a:schemeClr val="accent3"/>
                </a:solidFill>
              </a:rPr>
              <a:t>מוטציה</a:t>
            </a:r>
          </a:p>
          <a:p>
            <a:pPr marL="0" indent="0">
              <a:buNone/>
            </a:pP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838200" y="2841122"/>
            <a:ext cx="7618413" cy="3864478"/>
            <a:chOff x="956187" y="2841122"/>
            <a:chExt cx="7618413" cy="3864478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187" y="2895600"/>
              <a:ext cx="7618413" cy="381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Circular Arrow 20"/>
            <p:cNvSpPr/>
            <p:nvPr/>
          </p:nvSpPr>
          <p:spPr>
            <a:xfrm rot="19755674" flipH="1">
              <a:off x="4079594" y="3848099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9" name="Circular Arrow 28"/>
            <p:cNvSpPr/>
            <p:nvPr/>
          </p:nvSpPr>
          <p:spPr>
            <a:xfrm rot="19755674" flipH="1">
              <a:off x="5648296" y="2841122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30" name="Circular Arrow 29"/>
            <p:cNvSpPr/>
            <p:nvPr/>
          </p:nvSpPr>
          <p:spPr>
            <a:xfrm rot="19755674" flipH="1">
              <a:off x="2295495" y="4731373"/>
              <a:ext cx="1371600" cy="1905000"/>
            </a:xfrm>
            <a:prstGeom prst="circular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2" name="Up Arrow 21"/>
            <p:cNvSpPr/>
            <p:nvPr/>
          </p:nvSpPr>
          <p:spPr>
            <a:xfrm>
              <a:off x="7161235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Up Arrow 31"/>
            <p:cNvSpPr/>
            <p:nvPr/>
          </p:nvSpPr>
          <p:spPr>
            <a:xfrm flipV="1">
              <a:off x="5535341" y="5429463"/>
              <a:ext cx="399992" cy="51250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Up Arrow 32"/>
            <p:cNvSpPr/>
            <p:nvPr/>
          </p:nvSpPr>
          <p:spPr>
            <a:xfrm flipV="1">
              <a:off x="3857595" y="5429463"/>
              <a:ext cx="399992" cy="5247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0479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תודות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780111" y="4774152"/>
            <a:ext cx="2112369" cy="283131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he-IL" sz="2000" dirty="0" smtClean="0"/>
              <a:t>קרן עמליה בירון-ציגלה</a:t>
            </a:r>
            <a:endParaRPr lang="en-US" sz="2000" dirty="0"/>
          </a:p>
        </p:txBody>
      </p:sp>
      <p:pic>
        <p:nvPicPr>
          <p:cNvPr id="14" name="Picture 4" descr="http://www.bgu.ac.il/BIDR/conf/sideergrads/SIDEER_symposium/homepage_files/shape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98204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:\My Documents\projects\sim\presentation\mary_cu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688" y="2952328"/>
            <a:ext cx="1476793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My Documents\projects\sim\presentation\is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432"/>
          <a:stretch/>
        </p:blipFill>
        <p:spPr bwMode="auto">
          <a:xfrm>
            <a:off x="4349252" y="4248312"/>
            <a:ext cx="1878932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sites.google.com/site/hadanylab/_/rsrc/1343748717711/people/Hadany_mypictr_Facebook_2.jpg?height=200&amp;width=1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578679"/>
            <a:ext cx="1333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0" y="1520981"/>
            <a:ext cx="5029200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200" dirty="0" smtClean="0"/>
              <a:t>המעבדה לתיאוריה אבולוציונית</a:t>
            </a:r>
          </a:p>
          <a:p>
            <a:pPr algn="r" rtl="1"/>
            <a:r>
              <a:rPr lang="he-IL" sz="3200" dirty="0" smtClean="0"/>
              <a:t>ד"ר לילך הדני</a:t>
            </a:r>
            <a:endParaRPr lang="en-US" sz="3200" dirty="0" smtClean="0"/>
          </a:p>
        </p:txBody>
      </p:sp>
      <p:pic>
        <p:nvPicPr>
          <p:cNvPr id="19" name="Picture 8" descr="http://wise-obs.tau.ac.il/~marcel/suma/figsuma_web/Tel_Aviv_University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594" r="12158" b="6786"/>
          <a:stretch/>
        </p:blipFill>
        <p:spPr bwMode="auto">
          <a:xfrm>
            <a:off x="2681439" y="4092141"/>
            <a:ext cx="1170481" cy="14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79512" y="3789040"/>
            <a:ext cx="2112369" cy="2831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itchFamily="34" charset="0"/>
              <a:buNone/>
            </a:pPr>
            <a:r>
              <a:rPr lang="he-IL" sz="2000" dirty="0" smtClean="0"/>
              <a:t>הפקולטה למדעי החיים ע"ש ג'ורג' וייז</a:t>
            </a:r>
            <a:endParaRPr lang="en-US" sz="2000" dirty="0" smtClean="0"/>
          </a:p>
          <a:p>
            <a:pPr marL="0" indent="0" algn="ctr" rtl="0">
              <a:buFont typeface="Arial" pitchFamily="34" charset="0"/>
              <a:buNone/>
            </a:pPr>
            <a:endParaRPr lang="en-US" sz="2000" dirty="0" smtClean="0"/>
          </a:p>
          <a:p>
            <a:pPr marL="0" indent="0" algn="ctr" rtl="0">
              <a:buNone/>
            </a:pPr>
            <a:r>
              <a:rPr lang="he-IL" sz="2000" dirty="0" smtClean="0"/>
              <a:t>המחלקה לביולוגיה מולקולרית ואקולוגיה של צמחים</a:t>
            </a:r>
            <a:endParaRPr lang="en-US" sz="2000" dirty="0" smtClean="0"/>
          </a:p>
          <a:p>
            <a:pPr marL="0" indent="0" algn="ctr" rtl="0">
              <a:buNone/>
            </a:pPr>
            <a:endParaRPr lang="en-US" sz="2000" dirty="0"/>
          </a:p>
          <a:p>
            <a:pPr marL="0" indent="0" algn="ctr" rtl="0">
              <a:buNone/>
            </a:pPr>
            <a:r>
              <a:rPr lang="he-IL" sz="2000" dirty="0" smtClean="0"/>
              <a:t>אוניברסיטת תל-אביב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11793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מודל מתמטי פשוט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534400" cy="4525963"/>
              </a:xfrm>
            </p:spPr>
            <p:txBody>
              <a:bodyPr>
                <a:normAutofit/>
              </a:bodyPr>
              <a:lstStyle/>
              <a:p>
                <a:r>
                  <a:rPr lang="he-IL" dirty="0" smtClean="0"/>
                  <a:t>נתמקד בגן אחד בעל שני אללים (גרסאות)</a:t>
                </a:r>
                <a:endParaRPr lang="en-US" dirty="0"/>
              </a:p>
              <a:p>
                <a:r>
                  <a:rPr lang="he-IL" dirty="0" smtClean="0"/>
                  <a:t>האלל הטבעי </a:t>
                </a:r>
                <a:r>
                  <a:rPr lang="en-US" dirty="0" smtClean="0"/>
                  <a:t>A</a:t>
                </a:r>
                <a:r>
                  <a:rPr lang="he-IL" dirty="0" smtClean="0"/>
                  <a:t> בעל כשירות גבוהה יותר מהאלל המוטנט </a:t>
                </a:r>
                <a:r>
                  <a:rPr lang="en-US" dirty="0" smtClean="0"/>
                  <a:t>B</a:t>
                </a:r>
                <a:r>
                  <a:rPr lang="he-IL" dirty="0" smtClean="0"/>
                  <a:t>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𝑓𝑖𝑡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𝑖𝑡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he-IL" dirty="0" smtClean="0"/>
              </a:p>
              <a:p>
                <a:r>
                  <a:rPr lang="he-IL" dirty="0" smtClean="0"/>
                  <a:t>המודל מתאר את השינוי בשכיחות האלל </a:t>
                </a:r>
                <a:r>
                  <a:rPr lang="en-US" dirty="0" smtClean="0"/>
                  <a:t>A</a:t>
                </a:r>
                <a:r>
                  <a:rPr lang="he-IL" dirty="0" smtClean="0"/>
                  <a:t>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𝑓𝑟𝑒𝑞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he-IL" dirty="0" smtClean="0"/>
                  <a:t> - מדור לדור:</a:t>
                </a:r>
              </a:p>
              <a:p>
                <a:pPr marL="0" indent="0">
                  <a:buNone/>
                </a:pPr>
                <a:endParaRPr lang="he-I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𝑛𝑒𝑥𝑡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𝑓𝑟𝑒𝑞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𝑛𝑜𝑤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𝑃𝑟𝑜𝑏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𝑛𝑜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𝑚𝑢𝑡𝑎𝑡𝑖𝑜𝑛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𝑎𝑣𝑒𝑟𝑎𝑔𝑒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𝑓𝑖𝑡𝑛𝑒𝑠𝑠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𝑛𝑜𝑤</m:t>
                          </m:r>
                        </m:den>
                      </m:f>
                    </m:oMath>
                  </m:oMathPara>
                </a14:m>
                <a:endParaRPr lang="he-IL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534400" cy="4525963"/>
              </a:xfrm>
              <a:blipFill rotWithShape="1">
                <a:blip r:embed="rId2"/>
                <a:stretch>
                  <a:fillRect t="-2022" r="-171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2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מציאת שיווי משקל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839200" cy="5181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he-IL" dirty="0" smtClean="0"/>
                  <a:t>שיווי משקל הוא מצב בו </a:t>
                </a:r>
                <a:r>
                  <a:rPr lang="he-IL" b="1" dirty="0" smtClean="0"/>
                  <a:t>אין שינוי מדור לדור</a:t>
                </a:r>
                <a:r>
                  <a:rPr lang="he-IL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𝑠𝑡𝑎𝑏𝑙𝑒</m:t>
                          </m:r>
                        </m:sub>
                      </m:sSub>
                      <m:r>
                        <a:rPr lang="he-IL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𝑛𝑒𝑥𝑡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𝑛𝑜𝑤</m:t>
                          </m:r>
                        </m:sub>
                      </m:sSub>
                    </m:oMath>
                  </m:oMathPara>
                </a14:m>
                <a:endParaRPr lang="he-IL" b="0" dirty="0" smtClean="0"/>
              </a:p>
              <a:p>
                <a:pPr marL="0" indent="0">
                  <a:buNone/>
                </a:pPr>
                <a:r>
                  <a:rPr lang="he-IL" b="0" dirty="0" smtClean="0"/>
                  <a:t>ולכן אנחנו מקבלים:</a:t>
                </a:r>
              </a:p>
              <a:p>
                <a:pPr marL="0" indent="0">
                  <a:buNone/>
                </a:pPr>
                <a:endParaRPr lang="he-IL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𝑓𝑟𝑒𝑞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𝑠𝑡𝑎𝑏𝑙𝑒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𝑓𝑟𝑒𝑞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𝑠𝑡𝑎𝑏𝑙𝑒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𝑃𝑟𝑜𝑏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𝑛𝑜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𝑚𝑢𝑡𝑎𝑡𝑖𝑜𝑛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𝑠𝑡𝑎𝑏𝑙𝑒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𝑎𝑣𝑒𝑟𝑎𝑔𝑒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𝑓𝑖𝑡𝑛𝑒𝑠𝑠</m:t>
                          </m:r>
                        </m:den>
                      </m:f>
                    </m:oMath>
                  </m:oMathPara>
                </a14:m>
                <a:endParaRPr lang="he-IL" dirty="0"/>
              </a:p>
              <a:p>
                <a:pPr marL="0" indent="0">
                  <a:buNone/>
                </a:pPr>
                <a:r>
                  <a:rPr lang="he-IL" dirty="0" smtClean="0"/>
                  <a:t>ועל ידי הכפלה בכשירות הממוצעת וחלוקה בשכיחות </a:t>
                </a:r>
                <a:r>
                  <a:rPr lang="en-US" dirty="0" smtClean="0"/>
                  <a:t>A</a:t>
                </a:r>
                <a:r>
                  <a:rPr lang="he-IL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𝑠𝑡𝑎𝑏𝑙𝑒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𝑎𝑣𝑒𝑟𝑎𝑔𝑒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𝑓𝑖𝑡𝑛𝑒𝑠𝑠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𝑃𝑟𝑜𝑏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𝑛𝑜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𝑚𝑢𝑡𝑎𝑡𝑖𝑜𝑛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b="0" dirty="0" smtClean="0"/>
              </a:p>
              <a:p>
                <a:pPr marL="0" indent="0">
                  <a:buNone/>
                </a:pPr>
                <a:endParaRPr lang="he-IL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839200" cy="5181600"/>
              </a:xfrm>
              <a:blipFill rotWithShape="1">
                <a:blip r:embed="rId2"/>
                <a:stretch>
                  <a:fillRect t="-1529" r="-172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8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כשירות ממוצעת בשיווי משקל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/>
                  <a:t>תוצאת המודל הפשוט והקלאסי הייתה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𝑠𝑡𝑎𝑏𝑙𝑒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𝑎𝑣𝑒𝑟𝑎𝑔𝑒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𝑓𝑖𝑡𝑛𝑒𝑠𝑠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𝑃𝑟𝑜𝑏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𝑛𝑜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𝑚𝑢𝑡𝑎𝑡𝑖𝑜𝑛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  <a:p>
                <a:pPr marL="0" indent="0">
                  <a:buNone/>
                </a:pPr>
                <a:r>
                  <a:rPr lang="he-IL" dirty="0" smtClean="0"/>
                  <a:t>או במילים:</a:t>
                </a:r>
              </a:p>
              <a:p>
                <a:pPr marL="0" indent="0" algn="ctr">
                  <a:buNone/>
                </a:pPr>
                <a:r>
                  <a:rPr lang="he-IL" b="1" dirty="0" smtClean="0"/>
                  <a:t>"הכשירות הממוצעת באוכלוסיה שווה להסתברות שמוטציות אינן מתרחשות"</a:t>
                </a:r>
              </a:p>
              <a:p>
                <a:pPr marL="0" indent="0">
                  <a:buNone/>
                </a:pPr>
                <a:endParaRPr lang="he-IL" dirty="0" smtClean="0"/>
              </a:p>
              <a:p>
                <a:pPr marL="0" indent="0">
                  <a:buNone/>
                </a:pPr>
                <a:r>
                  <a:rPr lang="he-IL" dirty="0" smtClean="0"/>
                  <a:t>כלומר קצב מוטציה גבוה מוביל לכשירות נמוכה...</a:t>
                </a:r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519" t="-1752" r="-1852" b="-9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6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:\university\confrences\Botanical Gardens 2013\ms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5500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שיווי משקל בין מוטציה לברירה הטבעית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/>
              <a:t>תוצאות של סימולציות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AutoShape 2" descr="data:image/png;base64,iVBORw0KGgoAAAANSUhEUgAAAfoAAAFwCAYAAABQPrn3AAAABHNCSVQICAgIfAhkiAAAAAlwSFlzAAALEgAACxIB0t1+/AAAIABJREFUeJzt3X9YVPedL/D3mV8MzDCgDAoGgYjeYCWJdQVNwMYtSVtM726zlmv8cVNLGtMk63OfuGuycROj7WZTtUoS3GAs6M0T1w3xxxq3N2mzwU0I2uBWmogGayK/ERAZZfg1MzBn7h8DIwgMgsDMd8779Tx54Mwchu/JJ+Q93/M55zuSy+VygYiIiAKSytcDICIioonDoCciIgpgDHoiIqIAxqAnIiIKYAx6IiKiAMagJyIiCmAab0/+7ne/wyeffILa2lqkpqbi6aefHnbf3/72tzh+/DjsdjsWL16MJ554AhqN++Xb29uRm5uLs2fPwmQyYeXKlUhLS/P8bFlZGfLz89HS0oLZs2fjmWeegdlsHqdDJCIiUi6vM/qpU6di+fLl+Mu//EuvL/LFF1/g/fffx+bNm/Hmm2/iypUreO+99zzP5+fnQ6fTIS8vD+vXr0deXh7q6uoAAFarFTt37sSjjz6K/fv3IyEhAdnZ2eNwaEREROQ16FNSUpCcnIzQ0FCvL/Lpp58iPT0dMTExMBgMWL58OT755BMAgM1mQ0lJCVasWIGgoCAkJiYiOTkZRUVFAIDTp09j5syZWLx4MTQaDTIzM1FdXY3Lly+PzxESEREpmNdT931GWjyvrq4OKSkpnu24uDi0traivb0dzc3NUKvViIqKGvD8+fPnAQC1tbWIj4/3PBcUFISoqCjU1tZixowZQ/6+wsLCWxk2ERFRwEhPTx/Tz91S0EuS5PV5m82GkJAQz3ZwcLDncZvN5tnuo9frYbPZPPuEhYUNeD44ONjz/HC+lKPw04VDvxEgIiIKJKWlpWP+2Vu66n6kGb1er0dXV5dnu7Oz0/P4zc/1Pd8X/sHBwV6fH05zu+NWhk5+qLi42NdDoDFi7cTG+inTLQX9SDP6mTNnoqqqyrNdXV2NsLAwGI1GREdHw+l0orGxccDzM2fOBADExMQM+FmbzYampibExMR4/Z3NHd23MnQiIiJF8xr0sizD4XDA6XRClmV0d3dDluVB+33nO9/BiRMnUFdXh/b2dhw5csRzpb5er8eiRYtQUFAAu92OCxcu4MyZM1iyZAkA9wV/tbW1KCkpgcPhwOHDhxEfHz9sf77PVQa9sPrfWkliYe3Exvopk+TtY2oPHTqEw4cPD3gsMzMTS5cuxYYNG5CdnY2IiAgA7vvo33//fTgcjhHvo1+1ahVSU1M9r1lWVoZ9+/ahubkZc+bMGfE++sLCQrz8pQrH19474tkGIiIi0ZWWlo75YjyvQe+vCgsL8cp5DfZnfgsm/S1dT0h+pLi4mDMLQbF2YmP9xHU7QS/sErjmEC379ERERCMQN+gNOjR38Mp7EXFGIS7WTmysnzIJG/SRRi0vyCMiIhqBuEFv0OEqZ/RC4r284mLtxMb6KZOwQW82sEdPREQ0EmGDPtKgZY9eUOwTiou1Exvrp0zCBr3ZoENzO2f0RERE3ggb9JEGLa52OEZch5/8D/uE4mLtxMb6KZOwQR+sVUOrVqHN7vT1UIiIiPyWsEEP8II8UbFPKC7WTmysnzIJHfR9p++JiIhoaIIHvY6L5giIfUJxsXZiY/2USeigN/MWOyIiIq8ED3ode/QCYp9QXKyd2Fg/ZRI66LnePRERkXdiB30IP8FOROwTiou1Exvrp0xCB33f7XVcNIeIiGhoQgd9iE4NjUpCu4OL5oiEfUJxsXZiY/2USeigB7hoDhERkTfCBz0XzREP+4TiYu3ExvopUwAEPW+xIyIiGo7wQW82aNHczhm9SNgnFBdrJzbWT5mED3oug0tERDS8AAh6LpojGvYJxcXaiY31Uybhg57r3RMREQ0vAIJex0VzBMM+obhYO7GxfsokfNAbdGqoJKCDi+YQERENInzQA7zFTjTsE4qLtRMb66dMARH0XB2PiIhoaAER9JFGHVfHEwj7hOJi7cTG+ilTYAQ9Z/RERERDCoigN4dwvXuRsE8oLtZObKyfMgVE0EcaeTEeERHRUAIi6LlojljYJxQXayc21k+ZAiLoIw06NLdz0RwiIqKbBUTQ9y2a09kt+3oodAvYJxQXayc21k+ZAiLogd6lcPlxtURERAMEUNDzFjtRsE8oLtZObKyfMgVM0Ls/rpYzeiIiov4CKOh5i50o2CcUF2snNtZPmQIm6HmLHRER0WABE/SRBh2uckYvBPYJxcXaiY31U6YACnpejEdERHSzwAl6foKdMNgnFBdrJzbWT5kCJuhDtCq4AHQ4nL4eChERkd/QjLRDe3s7cnNzcfbsWZhMJqxcuXLIPk93dzcOHjyIU6dOweFwIC0tDWvXroVarQYA1NXVIT8/H5WVlTCZTFizZg1SUlI8P3/69Gm8++67aGlpQUREBFauXInk5ORbPhBJkjwX5Bl0wbf8czT52CcUF2snNtZPmUac0efn50On0yEvLw/r169HXl4e6urqBu137NgxVFRUYNeuXXj99ddRUVGBo0ePAgCcTid27NiBhQsXYv/+/Vi3bh1ycnLQ0NAAAGhtbUVOTg4ee+wxvP3221izZg3eeOMNWK3WUR0ML8gjIiIayGvQ22w2lJSUYMWKFQgKCkJiYiKSk5NRVFQ0aN/S0lJkZGTAYDDAZDIhIyMDJ06cAADU19fj2rVrePjhhyFJEpKSkpCYmOh5ncbGRuj1esyfPx8AsGDBAgQFBaGpqWlUB+NeNIdB7+/YJxQXayc21k+ZvAZ9Q0MD1Go1oqKiPI/FxcWhtrZ2yP37f3qcy+WCxWJBV1fXkPvKsux5nbi4OKhUKpw5cwayLOP06dPQarWIi4sb1cGYDTreS09ERNSP1x69zWZDcPDAfrder4fNZhu07/z58/HBBx9g3rx5kGUZH374IQDAbrdjxowZCAsLw/Hjx7Fs2TKcP38e5eXlSEpK8rzmunXr8Nprr6GnpwcajQYbNmyATqcbdmzFxcWeflPfu9RIcyIuNHd6tm9+ntv+sd33mL+Mh9u3vp2WluZX4+E266eU7ZCQEIyV5PLyIe6VlZXYvHkz3nnnHc9jx48fR3l5OZ5//vkB+zocDhw4cMAzG09PT8d7772HgwcPAgBqamqwb98+1NbWIiEhAaGhodDpdHjyySdRUVGBbdu24fnnn8esWbNw6dIlbN++HS+88ALi4+MHjauwsBALFiwY9PjpWiuOnb+Cf/7B7LH++yAiIvI7paWlSE9PH9PPej11Hx0dDafTicbGRs9j1dXViI2NHbSvTqdDVlYW9uzZg5ycHBiNRiQkJHiej42NxZYtW5Cfn49NmzahqanJ8/y5c+cwZ84czJo1CwCQkJCA2bNno6ysbFQHE2nQormdPXp/xz6huFg7sbF+yuQ16PV6PRYtWoSCggLY7XZcuHABZ86cwZIlSwbta7FYYLFY4HK5cPHiRRw5cgSZmZme52tqauBwOGC323H8+HG0trZi6dKlANw9+vLyclRVVQFwn0m4cOHCqHv0kVzvnoiIaIAR76N//PHHkZubi5/97GcwmUx44oknEBMTg6tXr2LDhg3Izs5GREQEmpqasHv3blitVpjNZqxevRr33HOP53WKiopQWFgIp9OJuXPn4sUXX4RG4/719957L/76r/8aO3fuRGtrK8LCwvDII48M+PlbYdCpIbvci+YYdOpR/qugycJ7ecXF2omN9VMmrz16fzVcjx4AHj/0FTY/eCfipnDRHCIiCgwT1qMXERfN8X/sE4qLtRMb66dMARf0Zn6KHRERkUeABj0vyPNn7BOKi7UTG+unTAEX9O6Pq+WMnoiICAjEoDdo+bn0fo59QnGxdmJj/ZQp4ILebNDhCmf0REREAAIw6PkJdv6PfUJxsXZiY/2UKeCC3qhTo0d2odPh9PVQiIiIfC7ggl6SJM7q/Rz7hOJi7cTG+ilTwAU94F40p7mTF+QREREFZNCb+Sl2fo19QnGxdmJj/ZQpIIOet9gRERG5BWjQc9Ecf8Y+obhYO7GxfsoUkEHPZXCJiIjcAjTodfxgGz/GPqG4WDuxsX7KFJBBz9vriIiI3AIy6EOD1Oh2yujq5qI5/oh9QnGxdmJj/ZQpIINekiSeviciIkKABj0ARBp5i52/Yp9QXKyd2Fg/ZQrcoOeMnoiIKHCD3swL8vwW+4TiYu3ExvopU8AGvXtGz1P3RESkbAEb9Fzv3n+xTygu1k5srJ8yBWzQc717IiKigA56Ha52ckbvj9gnFBdrJzbWT5kCNuhDg9Sw98iwcdEcIiJSsIANei6a47/YJxQXayc21k+ZAjboAa55T0REFPBBz1vs/A/7hOJi7cTG+ilTQAc9T90TEZHSBXTQ8xY7/8Q+obhYO7GxfsoU4EHPGT0RESlbQAe9mTN6v8Q+obhYO7GxfsoU0EEfaeSMnoiIlC2gg97Ut2hOj+zroVA/7BOKi7UTG+unTAEd9O5Fc3j6noiIlCuggx7oXfOep+/9CvuE4mLtxMb6KVPAB73ZoMWVds7oiYhImRQQ9JzR+xv2CcXF2omN9VOmgA/6SIOWH1dLRESKpYCg16GZp+79CvuE4mLtxMb6KVPAB73ZoOW99EREpFgBH/Rc797/sE8oLtZObKyfMgV80IfpNejiojlERKRQAR/0kiTBHKJFC2f1foN9QnGxdmJj/ZQp4IMe4Jr3RESkXJqRdmhvb0dubi7Onj0Lk8mElStXDtnn6e7uxsGDB3Hq1Ck4HA6kpaVh7dq1UKvVAIC6ujrk5+ejsrISJpMJa9asQUpKiufn7XY73nnnHfzhD3+A0+lEXFwctm7dOi4HaQ7hBXn+hH1CcbF2YmP9lGnEoM/Pz4dOp0NeXh4qKyvxq1/9CvHx8YiJiRmw37Fjx1BRUYFdu3bB6XRi27ZtOHr0KDIzM+F0OrFjxw5873vfw+bNm3H+/Hls27YN27dvR3R0NABg7969kGUZr732GoxGI6qqqsbtIHlBHhERKZXXU/c2mw0lJSVYsWIFgoKCkJiYiOTkZBQVFQ3at7S0FBkZGTAYDDCZTMjIyMCJEycAAPX19bh27RoefvhhSJKEpKQkJCYmel6nvr4ef/zjH/Hkk08iNDQUkiThzjvvHLeDjDRydTx/wj6huFg7sbF+yuR1Rt/Q0AC1Wo2oqCjPY3FxcTh//vyQ+7tcrgHfWywWdHV1DbmvLMuoq6sDAHzzzTeIjIxEQUEBioqKMGXKFGRmZmLRokWjPqChmA1a/HeddVxei4iISCQjzuiDg4MHPKbX62Gz2QbtO3/+fHzwwQewWq24fv06PvzwQwDu3vuMGTMQFhaG48ePo6enB19++SXKy8tht9sBAC0tLaitrYXBYMDevXuRlZWFf/mXf0F9ff2wY+v/zrS4uNjrdt3XX6G66dot78/tid3ue8xfxsPtW99OS0vzq/Fwm/VT2vZYSK7+0/CbVFZWYvPmzXjnnXc8jx0/fhzl5eV4/vnnB+zrcDhw4MABnD59GlqtFunp6Xjvvfdw8OBBAEBNTQ327duH2tpaJCQkIDQ0FDqdDk8++SR++9vf4uDBgzhw4ABUKvd7j23btuHuu+/GsmXLBo2rsLAQCxYsuOWDvN7VjSeOXMChNXff8s8QERH5i9LSUqSnp4/pZ73O6KOjo+F0OtHY2Oh5rLq6GrGxsYP21el0yMrKwp49e5CTkwOj0YiEhATP87GxsdiyZQvy8/OxadMmNDU1eZ6Pi4sb8vdLkjSmg7qZSa9Bp8MJOxfN8Qu3++6UfIe1Exvrp0xeg16v12PRokUoKCiA3W7HhQsXcObMGSxZsmTQvhaLBRaLBS6XCxcvXsSRI0eQmZnpeb6mpgYOhwN2ux3Hjx9Ha2srli5dCgD41re+BbPZjH//93+H0+nEhQsX8NVXX+Hee+8dn4OUJEQYtLwgj4iIFMfrqXtg8H30q1atQmpqKq5evYoNGzYgOzsbERERKC8vx+7du2G1WmE2m7F8+fIB92weOHAAhYWFcDqdmDt3LrKysjB9+nTP83V1ddizZw+qq6sxbdo0PProo0hOTh5yTKM9dQ8Af/fbr/HYX0Th3ujQUf0cERGRr93OqfsRg94fjSXof/VfVVgYY8KDc6ZO0KiIiIgmxoT16AOJmYvm+A32CcXF2omN9VMmxQR9pIHr3RMRkfIoJujNBi2aOaP3C1xvW1ysndhYP2VSTNBHGrgMLhERKY9ygt7IT7DzF+wTiou1Exvrp0yKCfqw3kVzHFw0h4iIFEQxQa+SJEwN0eJqJ2f1vsY+obhYO7GxfsqkmKAHgGlG3mJHRETKoqigN/MWO7/APqG4WDuxsX7KpLCg5wV5RESkLIoKevctdjx172vsE4qLtRMb66dMCgt6LZrbOaMnIiLlUFTQc717/8A+obhYO7GxfsqkqKCPNOhwhT16IiJSEEUFfXiwBh1cNMfn2CcUF2snNtZPmRQV9CpJQkSIFi1cNIeIiBRCUUEP9F6Qxz69T7FPKC7WTmysnzIpLui5aA4RESmJ4oI+0qDlx9X6GPuE4mLtxMb6KZPygt7IU/dERKQcigt6c4iOM3ofY59QXKyd2Fg/ZVJe0PNiPCIiUhDFBX2kUcdlcH2MfUJxsXZiY/2USXFBH67XoN3hhMPJRXOIiCjwKS7o1SoJU0M0sHDRHJ9hn1BcrJ3YWD9lUlzQA71r3vP0PRERKYAig56fYudb7BOKi7UTG+unTIoM+kgDb7EjIiJlUGjQ8xY7X2KfUFysndhYP2VSZNBzvXsiIlIKRQY917v3LfYJxcXaiY31UyaFBr2Op+6JiEgRFBn04cEatNmd6OaiOT7BPqG4WDuxsX7KpMig71s0p4WL5hARUYBTZNADvCDPl9gnFBdrJzbWT5kUG/SRIVw0h4iIAp9yg97IGb2vsE8oLtZObKyfMik26M0GLT+uloiIAp6ig/5qJ0/d+wL7hOJi7cTG+imTYoN+Gte7JyIiBVBs0LtP3XNG7wvsE4qLtRMb66dMig36KcFaWLloDhERBTjFBr1aJWFKsAaWzh5fD0Vx2CcUF2snNtZPmRQb9ADXvCciosCn6KA381PsfIJ9QnGxdmJj/ZRJ0UHPGT0REQU6zUg7tLe3Izc3F2fPnoXJZMLKlSuH7PN0d3fj4MGDOHXqFBwOB9LS0rB27Vqo1WoAQF1dHfLz81FZWQmTyYQ1a9YgJSVl0OscPnwYhw4dwksvvYSkpKRxOMThmQ1aNPHK+0nHPqG4WDuxsX7KNOKMPj8/HzqdDnl5eVi/fj3y8vJQV1c3aL9jx46hoqICu3btwuuvv46KigocPXoUAOB0OrFjxw4sXLgQ+/fvx7p165CTk4OGhoYBr9HY2IjPP/8cU6ZMGafD8y7SwPXuiYgosHkNepvNhpKSEqxYsQJBQUFITExEcnIyioqKBu1bWlqKjIwMGAwGmEwmZGRk4MSJEwCA+vp6XLt2DQ8//DAkSUJSUhISExMHvc6+ffuwevVqz1mAicb17n2DfUJxsXZiY/2Uyeup+4aGBqjVakRFRXkei4uLw/nz54fc3+VyDfjeYrGgq6tryH1lWUZtba1n+w9/+AO0Wi2+/e1v39LAi4uLPaeh+v7jHe32Xd9OQXOHY8w/z+2xbZeVlfnVeLjNbW5z29+3Q0JCMFaSq38636S8vBzZ2dnYu3ev57GPP/4YJ0+exMsvvzxg34KCApw7dw4bN26ELMvYvn07Ll26hLfeegtGoxHPPvssHnroISxbtgznz5/Htm3bkJSUhE2bNqGrqwv/8A//gJdeeglmsxnPPPMMnnrqqWF79IWFhViwYMGYD7qPU3bhf/7fL3F87b3QqKTbfj0iIqKJUFpaivT09DH9rNcZvV6vHzQj7+zshF6vH7TvI488go6ODjz33HPQarVIT09HVVUVwsPDAQAbN27Evn378P777yMhIQH33XcfdDodAODQoUNYsmQJzGaz5/W8vP8YNzcWzenGNKNuwn8fERHRZPMa9NHR0XA6nWhsbPScvq+urkZsbOygfXU6HbKyspCVlQXAPfNPSEjwPB8bG4stW7Z4tl988UUsXboUAHDu3Dm0tLTgo48+AgBYrVZkZ2fjRz/6Ef7qr/7qtg5wJH1r3jPoJ0//tguJhbUTG+unTCPO6BctWoSCggL8/Oc/R2VlJc6cOYN/+qd/GrSvxWIBAEyZMgVff/01jhw5gqeeesrzfE1NDaKiouByufD73/8era2tnqDfvHkznE4nAPdM/oUXXsBPfvITzJ8/f7yOc1hmgw7Nnbwgj4iIAtOI99E//vjjyM3Nxc9+9jOYTCY88cQTiImJwdWrV7FhwwZkZ2cjIiICTU1N2L17N6xWK8xmM1avXo177rnH8zpFRUUoLCyE0+nE3Llz8eKLL0Kjcf96o9E44HeqVCoYjcYhWwTjjbfYTT7OKMTF2omN9VMmrxfj+avxuhgPAI6UXcGVdgeeui9mXF6PiIhovN3OxXiKXgIX4Hr3vsB7ecXF2omN9VMmxQc917snIqJApvigNxu0XB1vkrFPKC7WTmysnzIpPugjQrRotfWgRxbuUgUiIqIRKT7o1SoJ4Xr3ojk0OdgnFBdrJzbWT5kUH/RA3+l79umJiCjwMOjhviCPV95PHvYJxcXaiY31UyYGPYBII2+xIyKiwMSgB0/dTzb2CcXF2omN9VMmBj1617vnjJ6IiAIQgx5c736ysU8oLtZObKyfMjHo0bs6Xjtn9EREFHgY9ACmhmhx3dYDJxfNmRTsE4qLtRMb66dMDHoAGpWEML0Gli7O6omIKLAw6HuZDVqevp8k7BOKi7UTG+unTAz6Xrwgj4iIAhGDvlckb7GbNOwTiou1Exvrp0wM+l5cNIeIiAIRg74X17ufPOwTiou1Exvrp0wM+l6RnNETEVEAYtD3MnNGP2nYJxQXayc21k+ZGPS9IgxaXOviojlERBRYGPS9NCoJJr2ai+ZMAvYJxcXaiY31UyYGfT+8II+IiAINg74f3mI3OdgnFBdrJzbWT5kY9P3wU+yIiCjQMOj7MRu0PHU/CdgnFBdrJzbWT5kY9P1wvXsiIgo0DPp+phl0uNxm9/UwAh77hOJi7cTG+ikTg76fOZEhuGx14BpvsSMiogDBoO9Hp1ZhYUwoTlW3+nooAY19QnGxdmJj/ZSJQX+TtPhwnKq67uthEBERjQsG/U2SY0w439SBDofT10MJWOwTiou1Exvrp0wM+puE6NS4O8qI07U8fU9EROJj0A8hNT4cJ6sY9BOFfUJxsXZiY/2UiUE/hMWxJpypb4OjR/b1UIiIiG4Lg34I4cFazJoajNL6Nl8PJSCxTygu1k5srJ8yMeiHkRofhpPVvPqeiIjExqAfxv1xYfi8xgqn7PL1UAIO+4TiYu3ExvopE4N+GFGhQYg0aHGuqd3XQyEiIhozBr0XvPp+YrBPKC7WTmysnzIx6L1IjQ/DqerrcLl4+p6IiMTEoPciLlwPrUqFr1u6fD2UgMI+obhYO7GxfsrEoPdCkiT3rJ5r3xMRkaAY9CNgn378sU8oLtZObKyfMjHoR3BXZAjaHD2oa7X5eihERESjphlph/b2duTm5uLs2bMwmUxYuXLlkH2e7u5uHDx4EKdOnYLD4UBaWhrWrl0LtVoNAKirq0N+fj4qKythMpmwZs0apKSkAAAuXryIgoICVFZWQqVSYd68efjpT3+K8PDwcT7c0VNJElLj3LP6FffqfT2cgMA+obhYO7Gxfso04ow+Pz8fOp0OeXl5WL9+PfLy8lBXVzdov2PHjqGiogK7du3C66+/joqKChw9ehQA4HQ6sWPHDixcuBD79+/HunXrkJOTg4aGBgBAZ2cnHnroIbz55pt48803odfr8eabb47zoY7d/fFhKGafnoiIBOQ16G02G0pKSrBixQoEBQUhMTERycnJKCoqGrRvaWkpMjIyYDAYYDKZkJGRgRMnTgAA6uvrce3aNTz88MOQJAlJSUlITEz0vM78+fOxePFi6PV66HQ6fP/738ef//znCTjcsbk3OhSXrXZc7XD4eigBgX1CcbF2YmP9lMlr0Dc0NECtViMqKsrzWFxcHGpra4fcv//95i6XCxaLBV1dQ9+aJsvysK9TXl6OmTNneh14//9gi4uLJ3T781MnER9kx6nq1kn5fYG+XVZW5lfj4Ta3uc1tUbbHQnJ5WQ2mvLwc2dnZ2Lt3r+exjz/+GCdPnsTLL788YN+CggKcO3cOGzduhCzL2L59Oy5duoS33noLRqMRzz77LB566CEsW7YM58+fx7Zt25CUlIRNmzYNeJ3q6mps3boVzz33HBITE4ccV2FhIRYsWHA7xz1qxZXX8R/lV7Ft2exJ/b1ERESlpaVIT08f0896vRhPr9cPmpF3dnZCrx98UdojjzyCjo4OPPfcc9BqtUhPT0dVVZXngrqNGzdi3759eP/995GQkID77rsPOp1uwGs0Njbi1VdfxU9/+tNhQ95XFsaE4tdF1bDaemDSj3gNIxERkV/weuo+OjoaTqcTjY2Nnseqq6sRGxs7aF+dToesrCzs2bMHOTk5MBqNSEhI8DwfGxuLLVu2ID8/H5s2bUJTU9OA55ubm/HLX/4SP/7xj7FkyZLxOLZxpdeqMX9GKEpqrb4eivBu9zQU+Q5rJzbWT5m8Br1er8eiRYtQUFAAu92OCxcu4MyZM0MGscVigcVigcvlwsWLF3HkyBFkZmZ6nq+pqYHD4YDdbsfx48fR2tqKpUuXen72F7/4BX7wgx/gwQcfHN8jHEfuxXN49T0REYnDa48eGHwf/apVq5CamoqrV69iw4YNyM7ORkREBMrLy7F7925YrVaYzWYsX758wD2bBw4cQGFhIZxOJ+bOnYusrCxMnz4dAHDo0CEcPnwYQUFBNwYmSXj77beHHJMvevQAYLX14LGC83h39d3Qa7jWEBERTY7b6dGPGPT+yFdBDwDPf/AN/upbZqTG+34xHyIiUoYffAzVAAAZSklEQVTbCXpOS0cpNT6Mp+9vE/uE4mLtxMb6KRODfpTujwtDSa0VPbJwJ0KIiEiBGPSjZDboMMMUhC8b2nw9FGFxvW1xsXZiY/2UiUE/Bqnx4TjFj64lIiIBMOjHIDUuDCerr0MW7zpGv8A+obhYO7GxfsrEoB+DmeF6hOo0+HNzp6+HQkRE5BWDfox49f3YsU8oLtZObKyfMjHox+j++HCcrGqFgMsQEBGRgjDox2hORDC6ZRnV122+Hopw2CcUF2snNtZPmRj0YyRJEu6Pc8/qiYiI/BWD/jakxofhFPv0o8Y+obhYO7GxfsrEoL8NSdONuNLRjaY2h6+HQkRENCQG/W1QqyQsjjXhVDVn9aPBPqG4WDuxsX7KxKC/Talx4Shmn56IiPwUg/42LbgjFJdaOnG9q9vXQxEG+4TiYu3ExvopE4P+Nuk0KiyMMeHzGquvh0JERDQIg34ccJW80WGfUFysndhYP2Vi0I+DlJlhKGtsR6fD6euhEBERDcCgHwcGnRrzphvw33U8fX8r2CcUF2snNtZPmRj046Rv7XsiIiJ/wqAfJ/fHheGPdVY4nLKvh+L32CcUF2snNtZPmRj042RKsBZxU/T44nK7r4dCRETkwaAfR1z7/tawTygu1k5srJ8yMejHUWpcOE5Vt8Ip8zPqiYjIPzDox1G0KQhTQzQov9Lh66H4NfYJxcXaiY31UyYG/ThLjQ9HMU/fExGRn2DQj7PU3tvsXC6evh8O+4TiYu3ExvopE4N+nN05RQ+VBFRYunw9FCIiIgb9eJMkyTOrp6GxTygu1k5srJ8yMegnQGocP+SGiIj8A4N+AsydbsB1Ww8uW+2+HopfYp9QXKyd2Fg/ZWLQTwCVJOE+zuqJiMgPMOgnSGpcOE5Ws08/FPYJxcXaiY31UyYG/QSZP8OImms2WDq7fT0UIiJSMAb9BNGqVUieacIfOKsfhH1CcbF2YmP9lIlBP4FS48Nwspp9eiIi8h0G/QRKjjHhq6YOtNt7fD0Uv8I+obhYO7GxfsrEoJ9AwVo17ok2oqTW6uuhEBGRQjHoJ1hqfDhOcZW8AdgnFBdrJzbWT5kY9BNscWwYztRbYe+RfT0UIiJSIAb9BAvTazDHHILS+jZfD8VvsE8oLtZObKyfMjHoJ0FqPFfJIyIi32DQT4L748LxeU0rup08fQ+wTygy1k5srJ8yMegnwTSjDndHG5H7eT1cLpevh0NERArCoJ8kf/+dOJxrbMfxr676eig+xz6huFg7sbF+ysSgnyQGnRq/+N4s/NsXjThTx/vqiYhockiuEc4lt7e3Izc3F2fPnoXJZMLKlSuH7PN0d3fj4MGDOHXqFBwOB9LS0rB27Vqo1WoAQF1dHfLz81FZWQmTyYQ1a9YgJSXF8/NlZWXIz89HS0sLZs+ejWeeeQZms3nIMRUWFmLBggW3c9w+c66xHVs/rsTOH85BbLje18MhIiIBlJaWIj09fUw/O+KMPj8/HzqdDnl5eVi/fj3y8vJQV1c3aL9jx46hoqICu3btwuuvv46KigocPXoUAOB0OrFjxw4sXLgQ+/fvx7p165CTk4OGhgYAgNVqxc6dO/Hoo49i//79SEhIQHZ29pgOyN8lRRnxRMoMbP6oAlYbl8YlIqKJ5TXobTYbSkpKsGLFCgQFBSExMRHJyckoKioatG9paSkyMjJgMBhgMpmQkZGBEydOAADq6+tx7do1PPzww5AkCUlJSUhMTPS8zunTpzFz5kwsXrwYGo0GmZmZqK6uxuXLlyfgkH3ve/8jAqnxYfhlYaUir8Rnn1BcrJ3YWD9l8hr0DQ0NUKvViIqK8jwWFxeH2traIffv3wVwuVywWCzo6uoacl9Zlj1nBmpraxEfH+95LigoCFFRUcP+HmDgf7DFxcXCbd9lr0SwVoV/OVWHzz7z/Xgmc7usrMyvxsNtbnOb26Jsj4XXHn15eTmys7Oxd+9ez2Mff/wxTp48iZdffnnAvgUFBTh37hw2btwIWZaxfft2XLp0CW+99RaMRiOeffZZPPTQQ1i2bBnOnz+Pbdu2ISkpCZs2bcKePXtgMpmwatUqz+u99NJLePDBB/HAAw8MGpfIPfr+Oh1OPPsfF/GDuyLwSNI0Xw+HiIj81O306DXentTr9YNm5J2dndDrB19E9sgjj6CjowPPPfcctFot0tPTUVVVhfDwcADAxo0bsW/fPrz//vtISEjAfffdB51O5/X3BAcHj+mgRBGiU+MX30vA//mPPyMmTI/kmSZfD4mIiAKM11P30dHRcDqdaGxs9DxWXV2N2NjYQfvqdDpkZWVhz549yMnJgdFoREJCguf52NhYbNmyBfn5+di0aROampo8z8fExKCqqsqzr81mQ1NTE2JiYm73+Pze9FAdXvrundj+aTWqrw3d5gg0t3sainyHtRMb66dMXoNer9dj0aJFKCgogN1ux4ULF3DmzBksWbJk0L4WiwUWiwUulwsXL17EkSNHkJmZ6Xm+pqYGDocDdrsdx48fR2trK5YuXQoASElJQW1tLUpKSuBwOHD48GHEx8djxowZ43u0fmpelBHrFt2BzR9VoJVX4hMR0Tga9X30q1atQmpqKq5evYoNGzYgOzsbERERKC8vx+7du2G1WmE2m7F8+fIB99sfOHAAhYWFcDqdmDt3LrKysjB9+nTP82VlZdi3bx+am5sxZ86cgL2P3pv80/X46konfpWRAK2aaxkREZHb7fToRwx6fxSoQS+7XPjFx5Uw6TV4Nm0mJEny9ZCIiMgPTOiCOTR5VJKE55fG4WJzJ46ea/b1cCYM+4TiYu3ExvopE4PezwRr3WviHyprQklNq6+HQ0REgmPQ+6FpRh02p8/Cr4tqUBWAV+LzM7HFxdqJjfVTJga9n/rWdAN+vth9Jf71rm5fD4eIiATFoPdj6bOnYumsKfjFx5VwBNCa+OwTiou1Exvrp0wMej+3dmE0THoNck7WQsAbJIiIyMcY9H6u70r8b1q6cOTcFV8PZ1ywTygu1k5srJ8yMegFEKxVY+tDs3CkrBmf80p8IiIaBQa9IKYZddj84J3YWVSDSovYV+KzTygu1k5srJ8yMegFMneaAU/xSnwiIhoFBr1gvjt7KtJnT8FWga/EZ59QXKyd2Fg/ZWLQC+ixv4jGlGANXi/mlfhEROQdg15AKknCcw/EodLShUNnxbsSn31CcbF2YmP9lIlBLyi9Vo2t35uFfz/fjH3/fRmVli7O7omIaBB+TK3g6lpt+H/lLfis6hqC1CosuTMcS+4Mx6ypwfyYWyKiAHE7H1OrGeex0CSLCdPjycV3YN2iGbh4tRNFldex9eNKqCRgSXw4ltw5BXPMDH0iIqXiqfsAIUkS7oo04ImUO/D2//oW/vG7d0KSJPzzf1XhsYKv8JuSely40uEXp/fZJxQXayc21k+ZOKMPQJIkYY45BHPMIfjpwmhUWGz4rPIadnxaDVuP7D69Hx+OudMNUHGmT0QU0NijVxCXy4Xq6zZ8Vnkdn1VeR5vdibR4d09/3nQD1CqGPhGRP2KPnm6JJEmInxKM+CnB+N8LolFz3Ybiyut48w91uNbV7Qn9u6OMDH0iogDBHr2CxYbrserbUdjzN4nY9cM5iDTq8JvT9Xj04Dm8VlyDM/VWOOXxP+HDPqG4WDuxsX7KxBk9AQDuCNPj0Xv1ePTe6Whss+Ozyuv4v39sQGNbNdLiw/DArCmc6RMRCYg9evKqsc2OTyuuo6jiGq52uk/vPzBrCnv6RCQce4+MLy634fOaVvyxrg1qlYRpRi0iDTpMM+oQaej73v01RKf29ZA92KOnCRMVGoQV907Hinuno77VhqLenv51Wze+c+cUPHAnr94nIv/V0tmNkppWfF7TirMN7ZhtDsHiWBN+NC8SKknClQ4Hmtu70dzhQPmVDhS1X0dzhwNX2h3QqlWINGjdbwJ63whM6/c1IkQLrdr/O+AMerpld4TpsXJ+FFbOj0JN79X7r52sRafDiSV3hmPprCm4KzJkxMV5iouL+Sla48TeI+NKu/t/Sk29X6+0O3Cloxv2Hhkqyf3ZCO5/3N9LEqDu933/52587754UyUB6n77NTY2IPaOOxCsVUGvVSFEq3Z/r1EhWKtCsFaNYI37ub7vtWpp0hZscsoudMsudDtlOJw3vvaduPScvux3HtM1+CG4htix77GbT4He/O9M3e/f3VD/jiUAapX7q0olQdX7VcKN1xhJ/+NxDXUsLtegY3UBOHXqFJYuSQ3oBbRcLhe+aenC573h3tjmwMIYE5bOmoK//04cTPqBsTczXD/s67TZnb2h3+0J/9O1Vlxpd6C5wwFLZw9MQWpEGnWYZtAhsvdMwN1RRvyPyJDJONxbwqCnMYkN12P1t6Ow+ttRqLrWhaKK69jxaTUcThe+MyscD3BFvtvW9z8ad3D3hnlbtyfUm9od6Ox2emYX043u04/zZ4RimlEHvUYFp8sF2eV+LdkFyEN8dbkwxH69+8guyABk2R0cjhYZU0I0sPfIuN7VgwarHV3dMmw9Mrq6ZXR1O9HVI8PW73un7PKEft8bhJvfEIRoVdCpVXDKLjicMrqd/b+60C0P8Vi/MO+WXXD0yJBdgFYtQad2v8HQqiVoVaoBbSZp0Dc3vu3/X6s0xI59j/U94uqtk9PlDlx5mH/fN/YZ/LinDnD/e5cG/O7h32D0H5001LH0vqno/6Ash2Db118gNEiD0CB17z/u7406DUz6gY/deM79vb+26+w9Mv50uQ0lNa0oqbEiSKPC4tgwrFt0B+ZNN0IzhnFLkgSTXgOTXoOEiKH3ccouWLq6e4O/G83tDjS2ORARYveroGePnsaNy+VC5TUbiiqu4ZOK6wBc7tP7s7j2fh/Z5UKP0z3r7JFdsPfInplCU3v3oNm5BLgDPNQ9Y+j7vi/UpwRr/L5t0iO7YOsN/a5u95uAzm6n+81Aj7P3DYIMe48MjVqCTi1Bq1ZBq5Kg07i/atWq3sdvhLgnzFU3vteoJu/swURw3RT4ffq/wbjd4+uRXWi398Bqd6LN3oN2uxNtvd8P/bV3P4cTeo0KoUEamPq/Cej9PkyvQYRBi6nBWkSEaBERooFeO3E97paObpTUDj4lv2hm2LCzdJHdTo+eQU8TwuVy4VJLFz6tuIZPK69Do5LwnTvdF/LFT9GPy/+Mh5qlOnsDtFu+EajOfts9snzjMad7356bvu+R5QFh3P/7bqc8YP/u3tnmwH16f8+AfVzoccpwutAbXO5Q0qlViDBoMb3fjHx6bz9wulELYxBPupF/kF0udDqcN8Lf0ftGwOb+et3WA0tnN1o6uz1fNSppYPj3fW9wb/d9r9eM3Oce6pT8X9xhwuJYExbGmAadkg80vBiP/I4kSZhtDsFscwiykns/cKfiOl766BK67XaYTQY4B51KdsEpD3162SkPfeq5r6+pUrn7yxqV+x+tSoK6X6BqVRI0agkalerGPuob+2t6n9eqevfpN1M0aG+8lk6tGrDvjddwzzgHPnfjd+nUEjRqlad/KypeXyG226mfSpJgDNLAGKRB9C3s73K50O5wekK/pbMHLZ3daGp34KsrHQPeEOjUKkwN0QwI/4gQLaaGaKGRJPyx3oqSGiv043BKXokY9DTh+j5w565IA36WMgNHC0/h7nvn9gto9/9E+i4QU0kSVKqbH+v9qrpxgditXrhERJNPkqTe0/saxE0JHna/vmtRLF29bwg6umHp6kGD1YHzjR2w9ciYP8OI7ctmB+Qp+cnAoKdJJUkSlj+Y6uth0BhxNi82f6xf/4ve4r28IaCx8/8bAImIiGjMGPQ06bjetrhYO7GxfsrEoCciIgpgDHqadP7YJ6Rbw9qJjfVTJgY9ERFRAGPQ06Rjn1BcrJ3YWD9lYtATEREFMAY9TTr2CcXF2omN9VMmBj0REVEAY9DTpGOfUFysndhYP2Vi0BMREQUwBj1NOvYJxcXaiY31UyYGPRERUQBj0NOkY59QXKyd2Fg/ZRrxY2rb29uRm5uLs2fPwmQyYeXKlUOe/unu7sbBgwdx6tQpOBwOpKWlYe3atVCr1QCAlpYW5OXl4c9//jM0Gg0WL16MtWvXQqVyv9c4ffo03n33XbS0tCAiIgIrV65EcnLyOB8uERGRsow4o8/Pz4dOp0NeXh7Wr1+PvLw81NXVDdrv2LFjqKiowK5du/D666+joqICR48e9Ty/f/9+hIaGYu/evdi+fTu++uor/P73vwcAtLa2IicnB4899hjefvttrFmzBm+88QasVus4Hir5C/YJxcXaiY31UyavQW+z2VBSUoIVK1YgKCgIiYmJSE5ORlFR0aB9S0tLkZGRAYPBAJPJhIyMDJw4ccLzfG1tLe6//35oNBqEh4dj/vz5njcMjY2N0Ov1mD9/PgBgwYIFCAoKQlNT03geKxERkeJ4DfqGhgao1WpERUV5HouLi0Ntbe2Q+7tcrgHfWywWdHV1AQDmz5+P4uJiOBwOWCwW/OlPf/IEe1xcHFQqFc6cOQNZlnH69GlotVrExcXd9gGS/2GfUFysndhYP2Xy2qO32WwIDg4e8Jher4fNZhu07/z58/HBBx9g3rx5kGUZH374IQDAbrcjODgYmZmZ+OUvf4mf/OQnkGUZS5cu9fTg9Xo91q1bh9deew09PT3QaDTYsGEDdDrdsGMrLS0d9cGSfwgJCWH9BMXaiY31UyavQa/X6z0z8j6dnZ3Q6/WD9n3kkUfQ0dGB5557DlqtFunp6aiqqkJ4eDhcLhdeeeUVLF68GK+88gpsNhtyc3Pxr//6r1i9ejUqKiqwd+9ebN26FbNmzcKlS5ewfft2vPDCC4iPjx/0u9LT02/vqImIiBTC66n76OhoOJ1ONDY2eh6rrq5GbGzsoH11Oh2ysrKwZ88e5OTkwGg0IiEhAQDQ1taGiooK/OAHP4BGo4HRaMQDDzzgeWd57tw5zJkzB7NmzQIAJCQkYPbs2SgrKxu3AyUiIlIir0Gv1+uxaNEiFBQUwG6348KFCzhz5gyWLFkyaF+LxQKLxQKXy4WLFy/iyJEjyMzMBACEhoYiPDwcH330EWRZRkdHBz799FPPbD0uLg7l5eWoqqoCAFRWVuLChQvs0RMREd0mydX/Croh3Hwf/apVq5CamoqrV69iw4YNyM7ORkREBMrLy7F7925YrVaYzWYsX758wK0cX3/9Nd555x3U1tZCpVLh7rvvRlZWFkwmEwDg+PHj+M///E+0trYiLCwM3//+9/HDH/5wYo+eiIgowI0Y9ERERCQuLoFLREQUwEZcAtef3OpyvOSftmzZgq+//tqzLHJERASys7N9PCoayu9+9zt88sknqK2tRWpqKp5++mnPc2VlZcjPz0dLSwtmz56NZ555Bmaz2YejpZsNV78rV65g/fr1CAoK8uz7ox/9CH/zN3/jq6HSTXp6evCb3/wG586dQ3t7O6ZPn45Vq1Z51p0Zy9+fUEHffzneyspK/OpXv0J8fDxiYmJ8PTS6BZIk4fHHH8d3v/tdXw+FRjB16lQsX74cX375JRwOh+dxq9WKnTt34uc//zkWLlyId999F9nZ2XjllVd8OFq62XD16/P2229DkiQfjIxG4nQ6YTabsXXrVpjNZpSWliI7Oxs7d+6ETqfDr3/9azz11FOj+vsT5tT9aJbjJaLbk5KSguTkZISGhg54/PTp05g5cyYWL14MjUaDzMxMVFdX4/Llyz4aKQ1luPr14aVZ/isoKAiZmZmeWfqCBQswbdo0XLp0CadPn0ZsbOyo//6ECfrRLsdL/ungwYN4/PHH8dJLL+Grr77y9XBoBDcHQm1t7YBFrIKCghAVFcW/Qz81XKA//fTTeOqpp5Cbm4u2trZJHhWNxvXr13H58mXMnDlzzH9/wpy6H81yvOSfVq9ejZiYGGg0Gpw8eRLbtm3D9u3bMX36dF8PjYZx8+ldu93uuSW2T3BwMP8O/dTN9TOZTHj11VcRHx+PtrY25Ofn44033sA//uM/+miE5E1PTw9ycnKwdOlSzJgxY8x/f8LM6EezHC/5p9mzZ0Ov10Oj0eCBBx7AXXfdhT/96U++HhZ5cfOMcLi/w5vfhJN/GKp+s2bNgkqlQlhYGLKysnD27Fm+UfNDsixj9+7d0Gq1ePzxxwGM/e9PmKAfzXK8RDQ+bp4RxsTEeFawBNxn2pqamnhBrJ+61Qvu2LP3Ly6XC3v27IHVasXf/d3fQaVyR/VY//6ECfrRLMdL/qezsxNffPEFHA4HnE4nPvvsM5SXl3tuGSH/Isuyp1ayLKO7uxuyLCMlJQW1tbUoKSmBw+HA4cOHER8fjxkzZvh6yNTPUPVzOp345ptvcPnyZciyjLa2Nuzfvx/z5s3jGRk/k5eXh/r6es+HxPUZ69+fUCvjDbccL/k/q9WKV199FZcvX4ZKpcIdd9yBFStW4O677/b10GgIhw4dwuHDhwc8lpmZiR//+McoKyvDvn370NzcjDlz5vA+ej80XP2io6Pxb//2b2htbUVISAjuuecerFmzBmFhYT4aKd2subkZf/u3fwutVuuZyQPAunXrkJaWNqa/P6GCnoiIiEZHmFP3RERENHoMeiIiogDGoCciIgpgDHoiIqIAxqAnIiIKYAx6IiKiAPb/ASdWxz8llGpb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679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שיווי משקל בין מוטציה לברירה הטבעית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/>
              <a:t>תוצאות של ניסויים בחיידקים: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4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קצב המוטציה בסביבות קבועות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b="1" dirty="0"/>
              <a:t>"הכשירות הממוצעת באוכלוסיה שווה להסתברות שמוטציות אינן מתרחשות"</a:t>
            </a:r>
          </a:p>
          <a:p>
            <a:r>
              <a:rPr lang="he-IL" dirty="0" smtClean="0"/>
              <a:t>הברירה הטבעית תוריד את קצב המוטציה </a:t>
            </a:r>
          </a:p>
          <a:p>
            <a:r>
              <a:rPr lang="he-IL" dirty="0" smtClean="0"/>
              <a:t>קצב המוטציה יתייצב על הרף התחתון שלו מבחינה פיזיולוגית / פיזיקלית (קימורה, 1967)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31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בסביבה משתנה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600200"/>
            <a:ext cx="4191000" cy="4525963"/>
          </a:xfrm>
        </p:spPr>
        <p:txBody>
          <a:bodyPr>
            <a:normAutofit lnSpcReduction="10000"/>
          </a:bodyPr>
          <a:lstStyle/>
          <a:p>
            <a:r>
              <a:rPr lang="he-IL" dirty="0" smtClean="0"/>
              <a:t>בסביבות משתנות יש </a:t>
            </a:r>
            <a:r>
              <a:rPr lang="he-IL" dirty="0" smtClean="0"/>
              <a:t>יתרון למי שיכול לעבור התאמה (אדפטציה) מהירה</a:t>
            </a:r>
          </a:p>
          <a:p>
            <a:endParaRPr lang="he-IL" dirty="0" smtClean="0"/>
          </a:p>
          <a:p>
            <a:r>
              <a:rPr lang="he-IL" dirty="0" smtClean="0"/>
              <a:t>יש לאזן בין הצורך בהתאמה מהירה ובין הנזק שנגרם ע"י מוטציות שליליות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074" name="Picture 2" descr="D:\projects\sim\presentation\seas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3810000" cy="450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522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אתגרים לחיידקים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2" descr="D:\projects\sim\presentation\Neutrophil_with_anthrax_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8" y="2926176"/>
            <a:ext cx="2869278" cy="29937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1738" y="5983069"/>
            <a:ext cx="286927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חיידק האנטרקס מותקף ע"י מערכת החיסון</a:t>
            </a:r>
            <a:endParaRPr lang="he-IL" dirty="0"/>
          </a:p>
        </p:txBody>
      </p:sp>
      <p:grpSp>
        <p:nvGrpSpPr>
          <p:cNvPr id="13" name="Group 12"/>
          <p:cNvGrpSpPr/>
          <p:nvPr/>
        </p:nvGrpSpPr>
        <p:grpSpPr>
          <a:xfrm>
            <a:off x="6332449" y="1339193"/>
            <a:ext cx="2582951" cy="3309007"/>
            <a:chOff x="4195620" y="2709130"/>
            <a:chExt cx="2582951" cy="3309007"/>
          </a:xfrm>
        </p:grpSpPr>
        <p:pic>
          <p:nvPicPr>
            <p:cNvPr id="7" name="Picture 4" descr="D:\My Documents\yoavram\sim\presentation\Staphylococcus_aureus_(AB_Test)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620" y="2709130"/>
              <a:ext cx="2582951" cy="234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416264" y="5094807"/>
              <a:ext cx="2120712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dirty="0"/>
                <a:t>סטפילוקוקוס אאוראוס על צלחת עם אנטיביוטיקה</a:t>
              </a:r>
              <a:endParaRPr lang="he-IL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05200" y="2057400"/>
            <a:ext cx="2460163" cy="3276600"/>
            <a:chOff x="5940152" y="1232996"/>
            <a:chExt cx="2460163" cy="3276600"/>
          </a:xfrm>
        </p:grpSpPr>
        <p:pic>
          <p:nvPicPr>
            <p:cNvPr id="11" name="Picture 3" descr="D:\My Documents\yoavram\sim\presentation\Phag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1232996"/>
              <a:ext cx="2460163" cy="28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196245" y="4140264"/>
              <a:ext cx="212071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he-IL" dirty="0" smtClean="0"/>
                <a:t>וירוסים </a:t>
              </a:r>
              <a:r>
                <a:rPr lang="he-IL" dirty="0"/>
                <a:t>תוקפים חיידק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504548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כשהחיים נותנים לך לימונים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קצב מוטציה גבוה מאפשר התאמה מהירה יותר לאתגרים סביבתיים</a:t>
            </a:r>
          </a:p>
          <a:p>
            <a:r>
              <a:rPr lang="he-IL" dirty="0" smtClean="0"/>
              <a:t>לראשון שמשיג את המוטציה הנכונה יש את הסיכוי הטוב ביותר להשתלט על האוכלוסיה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050" name="Picture 2" descr="http://girlcrush.la/wp-content/uploads/2012/09/lemonade-1024x67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9" t="13506" r="8734" b="11160"/>
          <a:stretch/>
        </p:blipFill>
        <p:spPr bwMode="auto">
          <a:xfrm>
            <a:off x="2514600" y="3827551"/>
            <a:ext cx="4482151" cy="28371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857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שונות בקצב המוטציה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872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מינים</a:t>
            </a:r>
          </a:p>
          <a:p>
            <a:pPr marL="0" indent="0" algn="r">
              <a:buNone/>
            </a:pPr>
            <a:r>
              <a:rPr lang="he-IL" sz="2000" dirty="0" smtClean="0"/>
              <a:t>הקצבים מתוארים במספר המוטציות הממוצע לדור שניתן למדוד</a:t>
            </a:r>
            <a:endParaRPr lang="he-IL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29</a:t>
            </a:fld>
            <a:endParaRPr lang="he-IL" dirty="0"/>
          </a:p>
        </p:txBody>
      </p:sp>
      <p:pic>
        <p:nvPicPr>
          <p:cNvPr id="2050" name="Picture 2" descr="D:\projects\sim\presentation\E_coli_at_10000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09829"/>
            <a:ext cx="2438400" cy="182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\sim\presentation\Fruit_fl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t="30980" r="24077" b="22931"/>
          <a:stretch/>
        </p:blipFill>
        <p:spPr bwMode="auto">
          <a:xfrm>
            <a:off x="3099859" y="4131884"/>
            <a:ext cx="2984309" cy="2150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SCF0348.JPG - Picasa Photo Viewer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900" r="30032" b="2767"/>
          <a:stretch/>
        </p:blipFill>
        <p:spPr>
          <a:xfrm>
            <a:off x="6821429" y="3834652"/>
            <a:ext cx="1783019" cy="252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43808" y="3342511"/>
            <a:ext cx="338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זבובים: 0.455</a:t>
            </a:r>
          </a:p>
          <a:p>
            <a:pPr algn="ctr" rtl="0"/>
            <a:r>
              <a:rPr lang="en-US" sz="2000" dirty="0" err="1" smtClean="0"/>
              <a:t>Keightley</a:t>
            </a:r>
            <a:r>
              <a:rPr lang="en-US" sz="2000" dirty="0" smtClean="0"/>
              <a:t> et al. 2009</a:t>
            </a:r>
            <a:endParaRPr lang="he-IL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384" y="3546341"/>
            <a:ext cx="243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חיידקים: 0.0004</a:t>
            </a:r>
          </a:p>
          <a:p>
            <a:pPr algn="ctr" rtl="0"/>
            <a:r>
              <a:rPr lang="en-US" sz="2000" dirty="0" err="1" smtClean="0"/>
              <a:t>Wielgoss</a:t>
            </a:r>
            <a:r>
              <a:rPr lang="en-US" sz="2000" dirty="0" smtClean="0"/>
              <a:t> 2011</a:t>
            </a:r>
            <a:endParaRPr lang="he-IL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3068960"/>
            <a:ext cx="298430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he-IL" sz="2000" dirty="0" smtClean="0"/>
              <a:t>בני אדם: 41</a:t>
            </a:r>
          </a:p>
          <a:p>
            <a:pPr algn="ctr" rtl="0"/>
            <a:r>
              <a:rPr lang="en-US" sz="2000" dirty="0" smtClean="0"/>
              <a:t>Lynch PNAS 2010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6426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ביולוגיה ומתמטיקה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078" name="Picture 6" descr="Pur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1" y="1905000"/>
            <a:ext cx="8649339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6400800"/>
            <a:ext cx="1503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xkcd.com/435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63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שונות בקצב המוטציה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76800"/>
          </a:xfrm>
        </p:spPr>
        <p:txBody>
          <a:bodyPr/>
          <a:lstStyle/>
          <a:p>
            <a:pPr marL="0" lvl="0" indent="0" algn="r">
              <a:buClr>
                <a:srgbClr val="93A299"/>
              </a:buClr>
              <a:buNone/>
            </a:pPr>
            <a:r>
              <a:rPr lang="he-IL" sz="3200" dirty="0" smtClean="0">
                <a:solidFill>
                  <a:schemeClr val="tx2"/>
                </a:solidFill>
              </a:rPr>
              <a:t>בין אוכלוסיות</a:t>
            </a:r>
            <a:endParaRPr lang="en-US" sz="3200" dirty="0">
              <a:solidFill>
                <a:schemeClr val="tx2"/>
              </a:solidFill>
            </a:endParaRP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30</a:t>
            </a:fld>
            <a:endParaRPr lang="he-IL" dirty="0"/>
          </a:p>
        </p:txBody>
      </p:sp>
      <p:pic>
        <p:nvPicPr>
          <p:cNvPr id="7" name="Picture 6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36307" r="51270" b="33107"/>
          <a:stretch/>
        </p:blipFill>
        <p:spPr>
          <a:xfrm>
            <a:off x="1827655" y="2492896"/>
            <a:ext cx="5624665" cy="4228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9712" y="2204864"/>
            <a:ext cx="5624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he-IL" b="1" dirty="0" smtClean="0">
                <a:solidFill>
                  <a:prstClr val="black"/>
                </a:solidFill>
              </a:rPr>
              <a:t>קצב המוטציה ש-69 אוכלוסיות טבעיות של חיידקי אי קולי</a:t>
            </a:r>
          </a:p>
          <a:p>
            <a:pPr algn="ctr"/>
            <a:r>
              <a:rPr lang="en-US" b="1" dirty="0" err="1" smtClean="0">
                <a:solidFill>
                  <a:prstClr val="black"/>
                </a:solidFill>
              </a:rPr>
              <a:t>Matic</a:t>
            </a:r>
            <a:r>
              <a:rPr lang="en-US" b="1" dirty="0" smtClean="0">
                <a:solidFill>
                  <a:prstClr val="black"/>
                </a:solidFill>
              </a:rPr>
              <a:t> et al. 1997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4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he-IL" sz="3600" dirty="0" smtClean="0">
                <a:solidFill>
                  <a:schemeClr val="tx2"/>
                </a:solidFill>
              </a:rPr>
              <a:t>בתוך הפרט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DDDA39DD-F56F-4D5B-9830-607597A41E0F}" type="slidenum">
              <a:rPr lang="he-IL" smtClean="0"/>
              <a:pPr algn="r" rtl="0"/>
              <a:t>31</a:t>
            </a:fld>
            <a:endParaRPr lang="he-IL" dirty="0"/>
          </a:p>
        </p:txBody>
      </p:sp>
      <p:pic>
        <p:nvPicPr>
          <p:cNvPr id="8" name="Picture 7" descr="Mendeley Deskto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6781" r="40303" b="15242"/>
          <a:stretch/>
        </p:blipFill>
        <p:spPr>
          <a:xfrm>
            <a:off x="855406" y="2276871"/>
            <a:ext cx="7749042" cy="43922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/>
              <a:t>שונות בקצב המוטציה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62135" y="2145268"/>
            <a:ext cx="562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b="1" dirty="0" smtClean="0">
                <a:solidFill>
                  <a:prstClr val="black"/>
                </a:solidFill>
              </a:rPr>
              <a:t>קצב השגיאות של דנא פולימרז – </a:t>
            </a:r>
            <a:r>
              <a:rPr lang="en-US" b="1" dirty="0" smtClean="0">
                <a:solidFill>
                  <a:prstClr val="black"/>
                </a:solidFill>
              </a:rPr>
              <a:t>Lynch 2011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688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798101" y="2524254"/>
            <a:ext cx="1584176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2286000" y="25908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חיידקים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2286000" y="28956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שמרים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2286000" y="32004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dirty="0" smtClean="0"/>
              <a:t>בני אדם</a:t>
            </a: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31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635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מוטציה מושרית-עקה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i="1" dirty="0" smtClean="0"/>
              <a:t>באי קולי:</a:t>
            </a:r>
          </a:p>
          <a:p>
            <a:pPr marL="0" indent="0" algn="r">
              <a:buNone/>
            </a:pPr>
            <a:r>
              <a:rPr lang="he-IL" dirty="0" smtClean="0"/>
              <a:t>דנא פולימרז שנוטה לשגיאות מופעל ע"י תגובות עקה:</a:t>
            </a:r>
            <a:endParaRPr lang="en-US" sz="3200" dirty="0" smtClean="0"/>
          </a:p>
          <a:p>
            <a:pPr lvl="1" algn="r"/>
            <a:r>
              <a:rPr lang="he-IL" sz="2800" dirty="0" smtClean="0"/>
              <a:t>תגובת </a:t>
            </a:r>
            <a:r>
              <a:rPr lang="en-US" sz="2800" dirty="0" smtClean="0"/>
              <a:t>SOS</a:t>
            </a:r>
          </a:p>
          <a:p>
            <a:pPr lvl="1" algn="r"/>
            <a:r>
              <a:rPr lang="he-IL" sz="2800" dirty="0" smtClean="0"/>
              <a:t>רעב</a:t>
            </a:r>
            <a:endParaRPr lang="en-US" sz="2800" dirty="0" smtClean="0"/>
          </a:p>
          <a:p>
            <a:pPr lvl="1" algn="r"/>
            <a:r>
              <a:rPr lang="he-IL" sz="2800" dirty="0" smtClean="0"/>
              <a:t>נזק ל-</a:t>
            </a:r>
            <a:r>
              <a:rPr lang="en-US" dirty="0" smtClean="0"/>
              <a:t>DNA</a:t>
            </a:r>
            <a:endParaRPr lang="en-US" sz="2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32</a:t>
            </a:fld>
            <a:endParaRPr lang="he-IL" dirty="0"/>
          </a:p>
        </p:txBody>
      </p:sp>
      <p:pic>
        <p:nvPicPr>
          <p:cNvPr id="3076" name="Picture 4" descr="http://onlinelibrary.wiley.com/store/10.1002/bies.201200050/asset/image_n/nfig001.jpg?v=1&amp;t=he5yybpm&amp;s=23eafa16a8b82098ff5b089e3909b477f081d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661"/>
            <a:ext cx="4220750" cy="5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60232" y="126876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/>
              <a:t>Rosenberg et al. 2012</a:t>
            </a:r>
            <a:endParaRPr lang="he-IL" dirty="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32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03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dirty="0" smtClean="0"/>
              <a:t>עדויות</a:t>
            </a:r>
            <a:endParaRPr lang="he-IL" sz="4000" spc="-100" dirty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68168" y="173981"/>
            <a:ext cx="2164434" cy="2160379"/>
            <a:chOff x="168168" y="173981"/>
            <a:chExt cx="2164434" cy="2160379"/>
          </a:xfrm>
        </p:grpSpPr>
        <p:pic>
          <p:nvPicPr>
            <p:cNvPr id="10" name="Picture 5" descr="D:\My Documents\yoavram\sim\presentation\Chlamydomonas_(10000x)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"/>
            <a:stretch/>
          </p:blipFill>
          <p:spPr bwMode="auto">
            <a:xfrm>
              <a:off x="172602" y="223696"/>
              <a:ext cx="2160000" cy="21106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68168" y="173981"/>
              <a:ext cx="11272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אצה ירוקה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574" y="2763416"/>
            <a:ext cx="2203772" cy="1656184"/>
            <a:chOff x="110574" y="2622253"/>
            <a:chExt cx="2203772" cy="1656184"/>
          </a:xfrm>
        </p:grpSpPr>
        <p:pic>
          <p:nvPicPr>
            <p:cNvPr id="13" name="Picture 4" descr="D:\My Documents\yoavram\sim\presentation\Bacillus_subtilis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2622253"/>
              <a:ext cx="2160000" cy="162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10574" y="3909105"/>
              <a:ext cx="13372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he-IL" dirty="0" smtClean="0"/>
                <a:t>חיידק </a:t>
              </a:r>
              <a:r>
                <a:rPr lang="he-IL" i="1" dirty="0" smtClean="0"/>
                <a:t>בצילוס</a:t>
              </a:r>
              <a:endParaRPr lang="he-IL" i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4346" y="4800600"/>
            <a:ext cx="2202104" cy="1752600"/>
            <a:chOff x="154346" y="4495800"/>
            <a:chExt cx="2202104" cy="1752600"/>
          </a:xfrm>
        </p:grpSpPr>
        <p:pic>
          <p:nvPicPr>
            <p:cNvPr id="3074" name="Picture 2" descr="Drosophila melanogaster - side (aka)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46" y="4495800"/>
              <a:ext cx="2160000" cy="167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85800" y="5879068"/>
              <a:ext cx="16706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i="1" dirty="0" smtClean="0"/>
                <a:t>תסיסנית </a:t>
              </a:r>
              <a:r>
                <a:rPr lang="he-IL" i="1" dirty="0"/>
                <a:t>המחקר</a:t>
              </a:r>
              <a:endParaRPr lang="he-IL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03569" y="223696"/>
            <a:ext cx="1921281" cy="1687637"/>
            <a:chOff x="2572675" y="2590800"/>
            <a:chExt cx="1921281" cy="1687637"/>
          </a:xfrm>
        </p:grpSpPr>
        <p:pic>
          <p:nvPicPr>
            <p:cNvPr id="3076" name="Picture 4" descr="http://upload.wikimedia.org/wikipedia/commons/thumb/6/6a/CelegansGoldsteinLabUNC.jpg/200px-CelegansGoldsteinLabUNC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956" y="2659186"/>
              <a:ext cx="1905000" cy="1619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572675" y="2590800"/>
              <a:ext cx="856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/>
                <a:t>נמטודה</a:t>
              </a:r>
              <a:endParaRPr lang="he-I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8450" y="4838700"/>
            <a:ext cx="2571750" cy="1790700"/>
            <a:chOff x="2623369" y="4533900"/>
            <a:chExt cx="2571750" cy="1790700"/>
          </a:xfrm>
        </p:grpSpPr>
        <p:pic>
          <p:nvPicPr>
            <p:cNvPr id="3078" name="Picture 6" descr="http://upload.wikimedia.org/wikipedia/commons/thumb/0/0a/TB_Culture.jpg/270px-TB_Cultur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369" y="4533900"/>
              <a:ext cx="2571750" cy="1714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3285442" y="5955268"/>
              <a:ext cx="1515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 smtClean="0">
                  <a:solidFill>
                    <a:schemeClr val="bg1"/>
                  </a:solidFill>
                </a:rPr>
                <a:t>חיידק השחפת</a:t>
              </a:r>
              <a:endParaRPr lang="he-IL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2365524"/>
            <a:ext cx="2489844" cy="2017892"/>
            <a:chOff x="6477000" y="2641545"/>
            <a:chExt cx="2489844" cy="2017892"/>
          </a:xfrm>
        </p:grpSpPr>
        <p:pic>
          <p:nvPicPr>
            <p:cNvPr id="3080" name="Picture 8" descr="http://upload.wikimedia.org/wikipedia/commons/thumb/3/32/EscherichiaColi_NIAID.jpg/250px-EscherichiaColi_NIAID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659186"/>
              <a:ext cx="2381250" cy="20002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7620000" y="2641545"/>
              <a:ext cx="1346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חיידק אי קולי</a:t>
              </a:r>
              <a:endParaRPr lang="he-IL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134100" y="4838700"/>
            <a:ext cx="2190750" cy="1674933"/>
            <a:chOff x="-2376846" y="3052406"/>
            <a:chExt cx="2190750" cy="1674933"/>
          </a:xfrm>
        </p:grpSpPr>
        <p:pic>
          <p:nvPicPr>
            <p:cNvPr id="3082" name="Picture 10" descr="http://upload.wikimedia.org/wikipedia/commons/thumb/7/74/Listeria_monocytogenes_PHIL_2287_lores.jpg/230px-Listeria_monocytogenes_PHIL_2287_lores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8" b="21667"/>
            <a:stretch/>
          </p:blipFill>
          <p:spPr bwMode="auto">
            <a:xfrm>
              <a:off x="-2376846" y="3052406"/>
              <a:ext cx="2190750" cy="1636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-2372327" y="4358007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he-IL" dirty="0"/>
                <a:t>חיידק </a:t>
              </a:r>
              <a:r>
                <a:rPr lang="he-IL" dirty="0" smtClean="0"/>
                <a:t>הליסטריה</a:t>
              </a:r>
              <a:endParaRPr lang="he-IL" dirty="0"/>
            </a:p>
          </p:txBody>
        </p:sp>
      </p:grpSp>
      <p:sp>
        <p:nvSpPr>
          <p:cNvPr id="23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A39DD-F56F-4D5B-9830-607597A41E0F}" type="slidenum">
              <a:rPr lang="he-IL" smtClean="0"/>
              <a:pPr/>
              <a:t>33</a:t>
            </a:fld>
            <a:endParaRPr lang="he-IL" dirty="0"/>
          </a:p>
        </p:txBody>
      </p:sp>
      <p:grpSp>
        <p:nvGrpSpPr>
          <p:cNvPr id="25" name="Group 24"/>
          <p:cNvGrpSpPr/>
          <p:nvPr/>
        </p:nvGrpSpPr>
        <p:grpSpPr>
          <a:xfrm>
            <a:off x="2636675" y="2204896"/>
            <a:ext cx="2854567" cy="2214704"/>
            <a:chOff x="6100066" y="223696"/>
            <a:chExt cx="2854567" cy="2214704"/>
          </a:xfrm>
        </p:grpSpPr>
        <p:pic>
          <p:nvPicPr>
            <p:cNvPr id="3084" name="Picture 12" descr="natural alternative cancer treatments therapy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66" y="223696"/>
              <a:ext cx="2758184" cy="220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/>
            <p:cNvSpPr/>
            <p:nvPr/>
          </p:nvSpPr>
          <p:spPr>
            <a:xfrm>
              <a:off x="7501991" y="2069068"/>
              <a:ext cx="1452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תא סרטן השד</a:t>
              </a:r>
              <a:endPara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74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3"/>
    </mc:Choice>
    <mc:Fallback xmlns="">
      <p:transition spd="slow" advTm="21123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האבולוציה של מוטציה מושרית-עקה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220" cy="1981200"/>
          </a:xfrm>
        </p:spPr>
        <p:txBody>
          <a:bodyPr>
            <a:no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השערת האפס: </a:t>
            </a:r>
            <a:r>
              <a:rPr lang="he-IL" sz="2800" dirty="0" smtClean="0"/>
              <a:t>מוטציה היא תוצר לוואי של העקה</a:t>
            </a:r>
            <a:endParaRPr lang="en-US" sz="2800" dirty="0" smtClean="0"/>
          </a:p>
          <a:p>
            <a:pPr algn="r"/>
            <a:r>
              <a:rPr lang="he-IL" sz="2800" dirty="0">
                <a:solidFill>
                  <a:schemeClr val="tx2"/>
                </a:solidFill>
              </a:rPr>
              <a:t>השערות אלטרנטיביות </a:t>
            </a:r>
            <a:r>
              <a:rPr lang="he-IL" sz="2800" dirty="0" smtClean="0">
                <a:solidFill>
                  <a:schemeClr val="tx2"/>
                </a:solidFill>
              </a:rPr>
              <a:t>לא-אדפטיביות</a:t>
            </a:r>
            <a:r>
              <a:rPr lang="en-US" sz="2800" dirty="0" smtClean="0"/>
              <a:t>:</a:t>
            </a:r>
          </a:p>
          <a:p>
            <a:pPr lvl="1" algn="r"/>
            <a:r>
              <a:rPr lang="he-IL" sz="2400" dirty="0" smtClean="0"/>
              <a:t>מחיר שכפול דנא בנאמנות גבוהה</a:t>
            </a:r>
            <a:endParaRPr lang="en-US" sz="2400" dirty="0" smtClean="0"/>
          </a:p>
          <a:p>
            <a:pPr lvl="1" algn="r"/>
            <a:r>
              <a:rPr lang="he-IL" sz="2400" dirty="0" smtClean="0"/>
              <a:t>מחסום הסחיפה הגנטית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34</a:t>
            </a:fld>
            <a:endParaRPr lang="he-IL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6856" y="3942928"/>
            <a:ext cx="5349280" cy="258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he-IL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276600" y="3581400"/>
            <a:ext cx="5534692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800" dirty="0" smtClean="0">
                <a:solidFill>
                  <a:schemeClr val="tx2"/>
                </a:solidFill>
              </a:rPr>
              <a:t>ההשערה האדפיטיבית</a:t>
            </a:r>
            <a:r>
              <a:rPr lang="en-US" sz="2800" dirty="0" smtClean="0"/>
              <a:t>:</a:t>
            </a:r>
          </a:p>
          <a:p>
            <a:pPr lvl="1"/>
            <a:r>
              <a:rPr lang="he-IL" sz="2400" dirty="0" smtClean="0"/>
              <a:t>מוטציה מושרית עקה-מתפתחת כי היא מאפשר לפרטים ואוכלוסיות להתאים במהירות לסביבות חדשות</a:t>
            </a:r>
            <a:endParaRPr lang="he-IL" sz="2400" dirty="0"/>
          </a:p>
        </p:txBody>
      </p:sp>
      <p:pic>
        <p:nvPicPr>
          <p:cNvPr id="10" name="Picture 3" descr="D:\My Documents\yoavram\sim\presentation\EscherichiaColi_NIAI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967987"/>
            <a:ext cx="3255883" cy="27376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514600" y="3957935"/>
            <a:ext cx="1018769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he-IL" sz="2400" i="1" dirty="0" smtClean="0">
                <a:solidFill>
                  <a:schemeClr val="bg1"/>
                </a:solidFill>
              </a:rPr>
              <a:t>אי קולי</a:t>
            </a:r>
            <a:endParaRPr lang="he-I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01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33400" y="609600"/>
            <a:ext cx="8229600" cy="6116400"/>
            <a:chOff x="2158339" y="16313849"/>
            <a:chExt cx="8229600" cy="6116400"/>
          </a:xfrm>
        </p:grpSpPr>
        <p:grpSp>
          <p:nvGrpSpPr>
            <p:cNvPr id="6" name="Group 5"/>
            <p:cNvGrpSpPr/>
            <p:nvPr/>
          </p:nvGrpSpPr>
          <p:grpSpPr>
            <a:xfrm>
              <a:off x="6888739" y="19438049"/>
              <a:ext cx="3499200" cy="2992200"/>
              <a:chOff x="8811464" y="16449901"/>
              <a:chExt cx="3499200" cy="2992200"/>
            </a:xfrm>
          </p:grpSpPr>
          <p:pic>
            <p:nvPicPr>
              <p:cNvPr id="13" name="Picture 5" descr="C:\Documents and Settings\user\Desktop\poster\01d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13" t="23622" r="18128" b="7376"/>
              <a:stretch/>
            </p:blipFill>
            <p:spPr bwMode="auto">
              <a:xfrm>
                <a:off x="8811464" y="16526101"/>
                <a:ext cx="3499200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8813703" y="16449901"/>
                <a:ext cx="2049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מושרה עקה</a:t>
                </a:r>
                <a:endParaRPr lang="en-US" u="sng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9539" y="16313849"/>
              <a:ext cx="3933624" cy="2959267"/>
              <a:chOff x="4522352" y="16491645"/>
              <a:chExt cx="3933624" cy="2959267"/>
            </a:xfrm>
          </p:grpSpPr>
          <p:pic>
            <p:nvPicPr>
              <p:cNvPr id="11" name="Picture 3" descr="C:\Documents and Settings\user\Desktop\poster\02d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68" t="24444" r="15255" b="7213"/>
              <a:stretch/>
            </p:blipFill>
            <p:spPr bwMode="auto">
              <a:xfrm>
                <a:off x="4532631" y="16534912"/>
                <a:ext cx="3923345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522352" y="16491645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נמוך</a:t>
                </a:r>
                <a:endParaRPr lang="en-US" u="sng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158339" y="19438049"/>
              <a:ext cx="3248526" cy="2974606"/>
              <a:chOff x="1028700" y="16476306"/>
              <a:chExt cx="3248526" cy="2974606"/>
            </a:xfrm>
          </p:grpSpPr>
          <p:pic>
            <p:nvPicPr>
              <p:cNvPr id="9" name="Picture 4" descr="C:\Documents and Settings\user\Desktop\poster\03d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0" t="23741" r="21431" b="6084"/>
              <a:stretch/>
            </p:blipFill>
            <p:spPr bwMode="auto">
              <a:xfrm>
                <a:off x="1028700" y="16534912"/>
                <a:ext cx="3248526" cy="29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28700" y="16476306"/>
                <a:ext cx="118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u="sng" dirty="0" smtClean="0"/>
                  <a:t>קצב גבוה</a:t>
                </a:r>
                <a:endParaRPr lang="en-US" u="sng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229600" cy="1143000"/>
          </a:xfrm>
        </p:spPr>
        <p:txBody>
          <a:bodyPr/>
          <a:lstStyle/>
          <a:p>
            <a:r>
              <a:rPr lang="he-IL" dirty="0" smtClean="0"/>
              <a:t>ההשערה האדפטיבית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סקירת המחקר על </a:t>
            </a:r>
            <a:r>
              <a:rPr lang="he-IL" dirty="0" smtClean="0"/>
              <a:t>מוטציה מושרית-עקה</a:t>
            </a:r>
            <a:endParaRPr lang="he-I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r"/>
            <a:r>
              <a:rPr lang="he-IL" dirty="0" smtClean="0"/>
              <a:t>הגורמים האבולוציוניים</a:t>
            </a:r>
            <a:endParaRPr lang="en-US" sz="3200" dirty="0" smtClean="0"/>
          </a:p>
          <a:p>
            <a:pPr lvl="1" algn="r"/>
            <a:r>
              <a:rPr lang="he-IL" sz="2800" dirty="0" smtClean="0"/>
              <a:t>מודל תיאורטי של אבולוציה בסביבות קבועות </a:t>
            </a:r>
          </a:p>
          <a:p>
            <a:pPr lvl="1"/>
            <a:r>
              <a:rPr lang="he-IL" dirty="0" smtClean="0"/>
              <a:t>סימולצית </a:t>
            </a:r>
            <a:r>
              <a:rPr lang="he-IL" dirty="0"/>
              <a:t>מחשב </a:t>
            </a:r>
            <a:r>
              <a:rPr lang="he-IL" dirty="0" smtClean="0"/>
              <a:t>של תחרות בסביבות משתנות</a:t>
            </a:r>
            <a:endParaRPr lang="en-US" sz="2800" dirty="0" smtClean="0"/>
          </a:p>
          <a:p>
            <a:pPr marL="274320" lvl="1" indent="0" algn="r">
              <a:buNone/>
            </a:pPr>
            <a:endParaRPr lang="en-US" sz="2800" dirty="0" smtClean="0"/>
          </a:p>
          <a:p>
            <a:pPr algn="r"/>
            <a:r>
              <a:rPr lang="he-IL" sz="3200" dirty="0" smtClean="0"/>
              <a:t>ההשפעה על האבולוציה של...</a:t>
            </a:r>
            <a:endParaRPr lang="en-US" sz="3200" dirty="0" smtClean="0"/>
          </a:p>
          <a:p>
            <a:pPr lvl="1" algn="r"/>
            <a:r>
              <a:rPr lang="he-IL" sz="2800" dirty="0" smtClean="0"/>
              <a:t>תכונות </a:t>
            </a:r>
            <a:r>
              <a:rPr lang="he-IL" sz="2800" dirty="0" smtClean="0"/>
              <a:t>מורכבות</a:t>
            </a:r>
          </a:p>
          <a:p>
            <a:pPr lvl="1" algn="r"/>
            <a:r>
              <a:rPr lang="he-IL" dirty="0" smtClean="0"/>
              <a:t>חסינות לאנטיביוטיקה</a:t>
            </a:r>
          </a:p>
          <a:p>
            <a:pPr lvl="1" algn="r"/>
            <a:r>
              <a:rPr lang="he-IL" dirty="0" smtClean="0"/>
              <a:t>סרטן</a:t>
            </a:r>
            <a:endParaRPr lang="he-IL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36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6381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מודל מתמטי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dirty="0" smtClean="0"/>
                  <a:t>הפתרון הכללי של מערכת המשוואות של הכשירות בשיווי משקל בין מוטציה וברירה טבעית: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𝑠𝑖𝑔𝑛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</m:acc>
                          <m:r>
                            <a:rPr lang="en-US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he-IL" b="1" dirty="0" smtClean="0"/>
              </a:p>
              <a:p>
                <a:pPr marL="0" indent="0" algn="ctr">
                  <a:buNone/>
                </a:pPr>
                <a:r>
                  <a:rPr lang="he-IL" sz="3600" b="1" dirty="0" smtClean="0"/>
                  <a:t>"הגברת קצב המוטציה של פרטים עם כשירות מתחת לממוצע מגדילה את הכשירות הממוצעת באוכלוסיה"</a:t>
                </a:r>
                <a:endParaRPr lang="he-IL" sz="36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752" r="-1852" b="-26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33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קבוע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3336"/>
          <a:stretch/>
        </p:blipFill>
        <p:spPr bwMode="auto">
          <a:xfrm>
            <a:off x="838200" y="1110456"/>
            <a:ext cx="7313612" cy="53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12954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54632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95600" y="633478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קבועות – קצב מוטציה מושרה עקה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050" name="Picture 2" descr="D:\projects\sim\figures\evolution\yoavram_f1_8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" b="54222"/>
          <a:stretch/>
        </p:blipFill>
        <p:spPr bwMode="auto">
          <a:xfrm>
            <a:off x="838200" y="1219200"/>
            <a:ext cx="7313612" cy="522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3716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6036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שינוי בכשירות הממוצעת</a:t>
            </a:r>
            <a:endParaRPr lang="he-IL" sz="2800" dirty="0"/>
          </a:p>
        </p:txBody>
      </p:sp>
      <p:sp>
        <p:nvSpPr>
          <p:cNvPr id="5" name="Right Triangle 4"/>
          <p:cNvSpPr/>
          <p:nvPr/>
        </p:nvSpPr>
        <p:spPr>
          <a:xfrm flipH="1">
            <a:off x="1600200" y="2057401"/>
            <a:ext cx="6324600" cy="385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/>
          <p:cNvSpPr/>
          <p:nvPr/>
        </p:nvSpPr>
        <p:spPr>
          <a:xfrm>
            <a:off x="7239000" y="1371600"/>
            <a:ext cx="684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4876800" y="2209800"/>
            <a:ext cx="13716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עם מוטציות חיוביות</a:t>
            </a:r>
            <a:endParaRPr lang="he-IL" dirty="0"/>
          </a:p>
        </p:txBody>
      </p:sp>
      <p:sp>
        <p:nvSpPr>
          <p:cNvPr id="12" name="TextBox 11"/>
          <p:cNvSpPr txBox="1"/>
          <p:nvPr/>
        </p:nvSpPr>
        <p:spPr>
          <a:xfrm>
            <a:off x="3200400" y="5574268"/>
            <a:ext cx="32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ללא מוטציות חיוביות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4483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workspace\ruggedsim\manuscript\fitness_landscap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3"/>
          <a:stretch/>
        </p:blipFill>
        <p:spPr bwMode="auto">
          <a:xfrm>
            <a:off x="4800600" y="4372496"/>
            <a:ext cx="4152900" cy="248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/>
              <a:t>ביולוגיה </a:t>
            </a:r>
            <a:r>
              <a:rPr lang="he-IL" dirty="0" smtClean="0"/>
              <a:t>חישובית  </a:t>
            </a:r>
            <a:r>
              <a:rPr lang="en-US" dirty="0" smtClean="0"/>
              <a:t>Computational Biology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מתמטיקה</a:t>
            </a:r>
          </a:p>
          <a:p>
            <a:r>
              <a:rPr lang="he-IL" dirty="0" smtClean="0"/>
              <a:t>מדעי המחשב</a:t>
            </a:r>
          </a:p>
          <a:p>
            <a:r>
              <a:rPr lang="he-IL" dirty="0" smtClean="0"/>
              <a:t>תוכנה</a:t>
            </a:r>
          </a:p>
          <a:p>
            <a:r>
              <a:rPr lang="he-IL" dirty="0" smtClean="0"/>
              <a:t>סטטיסטיקה</a:t>
            </a:r>
          </a:p>
          <a:p>
            <a:r>
              <a:rPr lang="en-US" dirty="0" smtClean="0"/>
              <a:t>Data</a:t>
            </a:r>
            <a:endParaRPr lang="he-IL" dirty="0" smtClean="0"/>
          </a:p>
          <a:p>
            <a:r>
              <a:rPr lang="he-IL" dirty="0" smtClean="0"/>
              <a:t>מודלים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33400" y="1676400"/>
                <a:ext cx="2506648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𝑝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1</m:t>
                      </m:r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r>
                        <a:rPr lang="en-US" sz="2400" b="0" i="1" smtClean="0">
                          <a:latin typeface="Cambria Math"/>
                        </a:rPr>
                        <m:t>𝑈</m:t>
                      </m:r>
                      <m:r>
                        <a:rPr lang="en-US" sz="2400" b="0" i="1" smtClean="0">
                          <a:latin typeface="Cambria Math"/>
                        </a:rPr>
                        <m:t>)/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he-IL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676400"/>
                <a:ext cx="2506648" cy="461665"/>
              </a:xfrm>
              <a:prstGeom prst="rect">
                <a:avLst/>
              </a:prstGeom>
              <a:blipFill rotWithShape="1">
                <a:blip r:embed="rId3"/>
                <a:stretch>
                  <a:fillRect r="-16788" b="-1973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33400" y="2362200"/>
            <a:ext cx="46482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in range(N): 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p = p*(1-U)/(p*w)</a:t>
            </a:r>
            <a:endParaRPr lang="he-IL" sz="2000" dirty="0">
              <a:latin typeface="Consolas" pitchFamily="49" charset="0"/>
            </a:endParaRPr>
          </a:p>
        </p:txBody>
      </p:sp>
      <p:sp>
        <p:nvSpPr>
          <p:cNvPr id="8" name="AutoShape 2" descr="data:image/png;base64,iVBORw0KGgoAAAANSUhEUgAAAfkAAAF2CAYAAABtUOHpAAAABHNCSVQICAgIfAhkiAAAAAlwSFlzAAALEgAACxIB0t1+/AAAIABJREFUeJzs3Xd4U9UbB/DvTZp1k7Z0sguy9xKwzDIUkOkAZE9ZioLiQJAfS5wMUZagskVAhlJBFJCtVmQU2Xvv2Tadyff3R0IpslqaNDR9P8/TB5rce8570zZvzrlnKCQJIYQQQngdjacDEEIIIYR7SJIXQgghvJQkeSGEEMJLSZIXQgghvJQkeSGEEMJLSZIXQgghvJTHkvykSZNQtWpVGI1GdO/ePd3nWSwW+Pr6pn75+Pjg9ddfd2OkQgghRPbk46mK8+fPj2HDhmH16tWIj49P93mxsbGp/4+Li0OePHnQtm1bd4QohBBCZGsea8k///zzaNWqFYKCgu56LjIyEpUqVUJAQABq1aqF3bt337OMH374Ablz50bt2rXdHa4QQgiR7Xj8nvx/F9zbsWMHevbsiRkzZuDq1avo06cPWrZsiaSkpLvOnT17Nrp06ZJVoQohhBDZiseTvKIod3w/ffp09OnTB9WqVYOiKOjSpQsMBgP+/PPPO447ceIENm7ciK5du2ZluEIIIUS24fEk/9+W/IkTJzBu3DgEBASkfp0+fRrnzp2747i5c+eiTp06KFSoUFaGK4QQQmQbHht4d8t/W/JhYWEYOnQohgwZ8sDz5syZ89BjhBBCiJzMLS35evXqwWQypU5zK1269F3H2Gw2JCQkICUlBTabDYmJibDZbOjVqxemTZuGqKgokERcXBx+/vnnO0bVb926FWfPnkWbNm3cEb4QQgjhFdyS5BVFweTJkxETE4OYmBjs27fvrmNGjx4NVVXxySefYN68eTCZTBgzZgyefPJJzJgxA/3790dgYCCKFy+OOXPm3HHunDlz8OKLL8JsNrsjfCGEEMIrKO7YT75+/fro1KkTevbs6eqihRBCCJFObht499577yEkJAS1a9fGhg0b3FWNEEIIIe7DLS35qKgolC1bFnq9HgsWLED//v2xc+dOFClSxFHpfwbbCSGEEDmBG1LuA7mlJV+9enWYzWbodDp06dIFtWrVwsqVK+84hmSO/Ro+fLjHY5Drl+uXa5frl+vP2i9P8Pg8eSGEEEK4h8uT/I0bN7B69erU6XHz58/Hpk2b0KRJE1dXJYQQQogHcPliOMnJyRg2bBj2798PrVaL0qVL48cff0SxYsVcXVW2Va9ePU+H4FFy/fU8HYLH5ORrB+T6c/r1e4JbBt49tFJF8dj9CSGEEMITPJH75J6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SpK8EEII4aUkyQshhBBeym1J/tChQzAajejcubO7qhBCCCHEA7gtyb/66quoXr06FEVxVxVCCCGEeAC3JPnvv/8eAQEBaNiwIUi6owohhBBCPITLk/zNmzcxfPhwTJgwQRK8EEII4UE+ri5w2LBhePnll5EvX74HdtWPGDEi9f/16tVDvXr1XB2KEEII4THr16/H+vXrPRqDQhc2t3fu3IlOnTphx44d0Ol0GDFiBI4cOYK5c+feWamiSCtfCCFEjuKJ3OfSlvyGDRtw/PhxhIWFAQBiY2Nhs9mwb98+bNu2zZVVCSGEEOIhXNqSj4+PR0xMDACAJMaOHYvjx49j2rRpCAoKul2ptOSFEELkMNm+JW8ymWAymVK/t1gsMJlMdyR4IYQQQmQNl7bk012ptOSFEELkMNm+JS+EECLz9u/fj0OHDqFkyZIoUaKEp8MR2ZisXS+EEI+R8eO/RJUqEejceSoqVaqDyZO/8nRIIhuT7nohhHhMnD59GsWLV0RCwg4AYQCOwmh8EseP70fu3Lk9HZ7IJE/kPmnJCyHEY+L06dMwGIrAkeABoAj0+oI4c+aMJ8MS2ZgkeSGEeEwUL14cKSnHAWx2PvI77PbzKFq0qAejEtmZJHkhhHhMBAUFYcmSebBYnoOq5oOv70tYvnwB/P39PR2ayKbknrwQQjxmkpKScOHCBeTOnRt6vd7T4QgX8UTukyQvhBBCZAEZeCeEEEIIl5EkL4QQQngpSfJCCCGEl5IkL4QQQngpSfJCCCGEl5IkL4QQQngpSfJCCCGEl5IkL4QQQngpSfJCCCGEl5IkL4QQQngpSfJCCCGEl5IkL4QQQngpSfJCCCGEl5IkL4QQQngpSfJCCCGEl5IkL4QQQngpSfJCCCGEl5IkL4QQQngpSfJCCCGEl5IkL4QQQngpSfJCCCGEl5IkL4QQQngpSfJCCCGEl5IkL4QQQngpSfJCCCGEl5IkL4QQQngpSfJCCCGEl5IkL4QQQngpSfJCCCGEl5IkL4QQQngpSfJC5CB2ux2jRn2EAgVK44knKmLOnLmeDkkI4UY+ng5ACJF1PvtsAj75ZAms1u8AxKBfv84IDAxA8+bNPR2aEMINpCUvRA4yd+5SWK1jAVQGUBdW63uYP3+Zp8MSQriJJHkhchCLxQzgbOr3Gs1Z+PmZPReQEMKtFJLM8koVBR6oVogcb8OGDWjatDWs1leh0cTAYpmPf/7ZjGLFink6NCG8nidynyR5IXKY7du3Y8GCRTAY9Hj55R4oXLiwp0MSIkeQJC+EEEJ4KU/kPrknL4QQQngptyT5Tp06IW/evPDz80ORIkUwZswYd1QjhBBCiAdwS3f9nj17ULRoURiNRhw4cAARERGYNWsWmjRp4qhUuuuFEELkMJ7IfW5ZDKds2bJ3VuLjg9DQUHdUJYQQQoj7cNs9+VdeeQVmsxlly5bF+++/jypVqrirKiGEEELcg1tH15PEhg0b0Lp1a6xcuRLVq1d3VKooGD58eOpx9erVQ7169dwVhhBCCJHl1q9fj/Xr16d+P3LkSO+cQtevXz8YjUZMmDDBUanckxdCCJHDeO0UuuTkZJjNsnSmEEKkRVIaPMKtXJ7kL126hO+//x5xcXGw2WxYvXo1Fi9ejFatWrm6KiGEcLvz589j+vTpmDFjBi5evOiSMkli9OiPYTYHwmi0oEuXPkhKSnJJ2UKk5fLu+suXL6N169bYtWsXSKJEiRJ4//330bJly9uVSne9ECIbOHLkCKpVq4uEhHpQFDuMxk3Yvn0LChUqlKly582bjz59PoTVGgnADyZTR/TrVwXjxn3omsDFY0mWtRVCiMdI69ZdsGxZKdjtQwAAWu0ItGt3BvPmzchUuS+91AOLFoUD6O18ZCtKlnwD+/f/lbmAxWPNa+/JCyFEdnT27CXY7eVTv7fZyuPs2UuZLjdfvmDodP+meeRfhIYGZ7pcIf7LLYvhCCGEN2jZsiF27foEVmt1AHao6mdo0aJDpst97723sHBhDdy4cRZ2uz98fFbgiy9+zXzAQvyHdNcLIcR92Gw2DBjwDmbM+AqKoqBfv1cwbtxH0Ggy3wl67do1LFmyBElJSWjWrFmm7/OLx5/ckxdCiMfQrfcrRVE8HInIzrxm7XohhPAmktxFdiUD74QQQggvJUleCCGE8FKS5IUQQggvJUleCCGE8FKS5IUQQggvJUleCCGE8FKS5IUQQggvJUleCCGE8FKS5IUQQggvJUleCCGE8FKS5IUQQggvJUleCCGE8FKS5IUQQggvJUleCCGE8FKS5IUQQggvJUleCCGE8FKS5IUQQggvJUleCCGE8FKS5IUQQggvJUleCCGE8FI+ng5ACCEeZ5cuXcKPP/4IkmjRogXy5Mnj6ZCESDeFJLO8UkWBB6oVQogMOXnyJKpUqYX4+FogtTAYfsfff29EsWLFPB2ayIY8kfskyQshxH107twbCxbkgc02CgCg0XyMli3/xbJl8zwcmciOPJH7pLteCCHu4+zZS7DZnkn93m6vgHPnfvdgRI+XFStWYPXqdciXLxSvvvoK/P39PR2S+A8ZeCeEm5HE6tWrMWXKFGzZssXT4YgMaNGiAVR1LIBzAC5BVT9GixYNPR3WY2H8+Ilo1+4NTJ6cDyNH7kWVKrURGxvr6bDEf0h3vRBu1qvXa1iwYC3s9jpQlF8wdGh/DBnytqfDEulgt9sxaNAQTJ06GaQdPXr0wqRJ46DVaj0dmkeRhNkciPj4KADFAQBmc1NMmdIOXbp08WxwjzG5Jy+El4mOjkaNGk1hte4D4AvgLPT6Ujh37jgCAwM9G5xIt1vvV4qieDiSx4PdbofBoCIl5RIcv9eAydQT48ZVRb9+/Twb3GPME7lPuuuFcKOLFy9CpyuGW2+EQD7odEG4cuWKJ8MSGaQoiiT4NDQaDZo1ewFGY08AewF8D43mJzRq1MjToYn/kCQvhBtVrFgRNtteAJEAUqAoM2A2A4UKFfJ0aEJkyvz5M9C2bSDy5n0eFSpMwm+//YSiRYt6OizxH9JdL4Sbbd68Ga1bd8HFiydQpEg5/PTTApQpU8bTYQkhspjckxfCi9lsthw/YEuInEzuyQvhxSTBCyGymiR5IYR4ALvdjgMHDuDw4cPSAymyHVnxTgghAJw/fx7btm1DUFAQwsPDoSgKbt68iQYNWmD//uMgU1CtWkX88stSGI1GT4crRLpIS14IkeNt2bIFxYtXQKdOk/HMM13x4oudYLfb8dZb7+Pff4sgLu4YrNbjiIoyYdSojzwdrhDpJkle5DgnTpzAc891RKVKEXjjjcFISEjwdEjCw9q3fxmxsTNw48YqxMVF47ffDmLZsmX4559/kZjYAY63Sh3i49ti27Z/PR2uEOkmSV7kKNeuXUP16hGIjCyFXbuG46uvDqB1a1mGM6c7d+44gFtr0huRlFQTJ06cQLlyJaDXLwdAAHYYjStQoUJJD0UpRMbJFDqRoyxduhTdus1ATMwq5yMJ8PEJwLVrl2CxWDwam3C/v//+G/PnL4TRaEDfvr1QuHBhAEDlynUQHd0CdvvbAM5CVWvj559nonz58qhduxFOn04AkIISJXJjw4aV8rsiHolsNSuEmzmmsaXtnk8CSZnelgOsWbMGrVp1gNX6OjSa65g6NRzbt29B0aJFsWzZXNSv3xwXLoyDzRaHYcNGoF69egCAXbv+wK5du6DValGhQgX4+Mjbpsg+pCUvcpS4uDiUL/8Uzpypi6SkWlDVr9CmTRnMmjXN06EJN6tatQH++acfgDYAAI3mffTtG4fJkycAcEyVO3fuHPz9/aWlLtxCWvJCuJnZbMbff2/AyJEf4ciRFWjQ4AUMHPiap8MSWSAuzgogd+r3dnsexMTsTv1eo9Egf/78HohMCPdxeUs+KSkJ/fr1w9q1a3H16lUULVoUH330EZo0aXK7UmnJCyGy2Mcfj8Xo0d/Dav0KwHWoalcsXfoNGjdu7OnQRA7hFS35lJQUhIWFYePGjQgLC8PPP/+Mtm3bYvfu3bLzlhDCY955500kJSXj66+7Qq/XY/TosZLghdfLknvyFStWxIgRI/D88887KpWWvBAiHS5fvoyOHXvjzz+3IjQ0H2bN+hK1atXydFhut337dhw4cAClS5dGpUqVPB2OcBGvaMn/14ULF3Dw4EGULVv2jsdHjBiR+v969eqljmQVQohbmjVrix07yiE5+R/cvPkXmjR5Hnv2bENYWFiWxfDXX39h+vQ5UBQF/fu/7PakO2rUx/jkk0nQamvCZhuE4cPfxjvvvOHWOoV7rF+/HuvXr/doDG5tyScnJ+PZZ59F8eLFMXXq1NuVSkteCPEQVqsVfn6BsNniADimOFosL2HatJbo2LFjlsSwceNGPPtsa1itbwOwQVXHYcOGVahatapb6jtx4gRKlXoSCQn/AsgD4DQMhvI4fnwf8uTJ45Y6Rdbxqq1m7XY7OnfuDKPRiEmTJrmrGiGElzIYDNBoNADOOB+xAzgOf3//LIth1KgJsFo/AfA2gMGwWofhww8nuqTspKQkxMbG3vHY2bNnYTAUgSPBA0ABGAwFcO7cOZfUKXIetyR5kujZsycuXbqEJUuWyEIjQogM02q1GDNmDFS1HhRlGFT1WZQta8nSwXLx8YkA0n6oyIWEhKRMlUkS7703HGazPwICQlGnThNcv34dAFCqVCnYbMcB/OY8eiWASyhWrFim6hQ5l1u66/v27Ytdu3ZhzZo1MJvNd1cq3fVCiHT69ddfsXXrVuTLlw/dunWDXq/PsrrnzZuPPn2Gw2qdCiAFqtoH3333JVq1avXIZS5atAg9eoxCXNw6AIHQ6/uiVasULFo0C4DjPu5zz7VDfLwVZrMFK1YszhGDDXMCT+Q+lyf5EydO4IknnoDRaLyjBT99+nS0b9/eUakkeSFEFjl9+jS6dn0Ve/bsQcmSJTFnzpQMTef95puZGD9+BjQaDYYM6Y/27dtlKp5XXhmIqVMLAhjkfGQv8uZ9HmfPHkg9xm634/r168iVK5fzloXwBl4xur5QoUKw2+2uLlYI4SKJiYnYuXMndDodKlas6JbbaVarFRMmTMShQydRt251dO/eDYqiuLyeh0lKSkKdOo1x6lRb2Gyf4vLlpahV6xkcOrQLJpMpXWX07NkdPXt2d1lMhQvnh9H4BxISCEAB8MddK+1pNBoEBga6rE6Rc8na9ULkIBcuXEDNms/g4kWAjEf58mFYty4y3QkvPZKSklC9en3s358PiYkRUNXZ6Nq1NqZMmeCyOtIrOjoatWu3RUzM/tTH/PwqYc2aGahWrVqWxwM4PgDVqPE0jh0DgNxQlD+wceNqVKxY0SPxiKzjVaPrhRCPn379BuHYMQWxsQcQF3cKUVHn8eGHn7q0jg0bNuDo0SQkJi4E0B9W62/4+uvpd40kzwoWiwUpKdcBWJ2PJCAl5co9xwplFVVVERX1O777bghmzGiHAwd2SoIXbiNJXogcZO3aDSALArgG4DTsdgOWLPnJpXUkJCRAUQJx++3FF4rig8TERJfWkx5PPPEEmjVrBFVtBOAzqGoTNGhQE6VLl37ouUeOHMHq1atxzNHkdimDwYDmzZvjpZdekvnvwq0kyQuRg8TFJQJ4B4AKIBjA6zh37rJL66hVqxZ0ur1QlIkAdkCv74snn6zukXvMiqJg4cJZ+OKL7njllbOYMKEDli//7qHjAyZNmoby5WvgpZc+Q9my1TFjxrdZFLEQriX35IXIQczm/LBaB8KxuAsA9EGRIn/gyJFol9Zz8OBB9O79Jo4dO4GaNatj2rTxWbqITWacOXMGxYpVQELCNgBPADgEo7E6Tp48iJCQEE+HJ7IxrxhdL4R4fHXp8iKmTRsNYAuAOABReOedz1xeT4kSJbB+faTLy80KJ0+ehMFQFAkJ1wF8DiAYOl1+nDp1SpK8yHaku16IHOTLL8ejW7cOMBjWwmTahpEj30GfPr09HZZbpaSk4I03BiNPnmJ44okKWLz4hwceX7x4ccTH7wPQCMBhANMRF3cKBQoUyIpwhXAp6a4XQmSpxMRELF26FNevX0f9+vVRqlQpt9Y3aNAQTJv2B6zWyQAuQFU7YtWq71G3bt37nqPT+SMl5TcA1QHYodXWwuzZ/bNsYxzhnaS7Xgjh1eLj4xEe3hBHjhhhtxeFovwPy5bNR6NGjdxW56JFy2G1LgBQBkAZWK2vYcmSn+6b5A8cOICUlDgAt7bH1sBmK4tDhw65LUYh3EW664UQWWbOnDk4fDgAcXFrER8/A1brPPTq5d690n18dLi9kx2g1Z6Gv7/lvsdfu3YNWm0IgMEAYgH8CWAxypQp49Y4hXAHackLIbLMxYsXkZBQEY7lXAGgIq5evei2+uLi4nDlyhkAXQD0B3AWdvt36Np1133PKVeuHPz8NLh2bSuAEAAW+PkZ0bJlS7fFKYS7SEteCJFl6tWrB6NxDoA9ABKg1/8PdevWd1t9+/btg6IUBPAzgCQAhWA2F0rd2vVeLBYLNm36FWXK+MBkMqBChRKIitoIo9HotjiFcBcZeCeEyFJff/0tBg58GwkJMYiIaIIlS+YgV65c9z0+OTkZI0d+hDVrtiAsLC/Gjh2FsLCwdNV1/PhxlC5dDQkJhwDkAnANRmMJ7Nv3NwoXLuyS6xEivbxiq9l0VSpJXogcz263p2sb1Q4demL58lOIjx8IrTYKQUGzsG/f9nSvoPfaa29j5sxIJCc/A53uN/Ts2QITJ7p2vX4h0kOSvBBCpJGUlARV9YXNdgWAY7CcxdISM2Z0QLt26dvXnSRWr16Nffv2oXTp0mjSpIkbI06/hIQErF27FgkJCYiIiEBwcLCnQxJuJlPohMhCp06dwsiRn+D8+St47rln0LNnd4/seS7u7/bPw5bm0ZQM/ZwURUG5cuVgNBpRtGhRl8b3qGJiYlC9en2cPm2AogRApxuArVvXomTJkp4OTXgZGXgncqSLFy+icuWamDXLDz//3BQDB07EiBFjPB2W+A+dTocuXXpCVVsB+AE+Pu/A1/dghlrjs2bNRYkSlfDcc8NQsmRlfP31TPcFnE6ffTYex46VRmzsZsTEROLatbfQr9/bDz9RiAyS7nqRI02ZMgWDBm1FQsI85yNHYTZXQ2zsFY/GJe5ms9kwduzn+PXXzShUKC/GjBmGvHnzpuvcy5cvIyysBOLjtwAoDeAQTKZwHDnyb7rLcIeOHXvhu++eBNDX+cjfKFKkD44c2e6xmIT7eSL3SUteeJ3k5GRs374dO3fuhM1mu+cxNpsNZNopUSbY7fc+VniWVqvFu+8Owtq1y/Dtt1MylJxPnjwJna4gHAkeAIpDry+CEydOuCXW9KpfPxyq+g2AqwCSYTBMRN264R6NSXgnSfIiW0tMTMTLL/dHrlz5kC9fCUyfPgOVKtVCRERH1K7dBuHhDREXF3fXea1atYJevwKK8gWANVDVdujWrXvWX4BwqyeeeAIpKacB/OV85B8kJx/1+L35nj17oEePCGi1+aDT5ULNmjfw5Zcy4l+4nnTXi2ytX783MHv2AcTHTwFwFlptcyhKa6SkfAXADqOxC159tRDGjv3wrnP//fdfDBo0HBcvXkGrVs9g2LDB0Gq1WX4Nwr1++mkF2rfvBq02GCkplzBv3jd44YXnPR0WAMcI++TkZPj6+no6FJEFZAqdEBmUN28JnD+/HI7NRwDHpiLjATR2fr8YDRsuwJo1Sz0Sn3g8xMTE4OTJkyhYsCD8/Pw8HU62Fx8fjzFjPsX27XtRqVIpDBs2GCaTydNhPfZkCp0QGeTn54/z54/hVpJXFB00mvmw2Z6BoyW/GFWrln1gGcL7+fr6omxZ+T1wBbvdjkaNnse2bWYkJLyI339fjvXrW2Lz5tXpWtxIZC35iYhsbeLE0VDV7tBoBsNg6ILQ0JsoU+YQzOaiUNUiePLJGxg+fIinwxTZ2I8//ojatZuiTp1m+Omnnzwdjsft378f27fvQ0LCQgAdkJCwANHRR7Bnzx5PhybuQVryIltr0qQJNm9ejRUrIuHrWxldukxArly5cPDgQWg0GhQvXlxaF4+BX3/9FatW/YbQ0CD069f3gWvVP04iIyPRvv0riI+fAADYvr0fFi7UoHnz5h6OzHNsNhsURQfg1vgVDRRFf9+ZLMKz5J68EMKtpk6djrfe+hBWax/o9XuRL992REf/mS0GmzVs+DzWrWsNoKPzkXlo2HBpjh7jkZKSgipV6uDAgYpISmoLvX4JihX7Gzt3boFOp/N0eI81mScvhPA6gwf/D1brCgDvISlpLi5eLI6FCxd6Oqx08fHRwrFF7S1JzseyL7vdjlOnTuHKlUdb+MnHxwcbNqxE+/YKKlYciXbtbNi06RdJ8I8p6a4XQrgcSWzcuBEnT55EfHwsgPypz9ls+RAbG5tlsRw4cACdO7+CY8eOoEKFipg7dyry5cuXrnPfffcVbN7cHlZrIgBAVYfj3Xe/d2e4bnXp0iU0aNACR44ch81mRZcuXTF9+hcZ3rMhICAAs2ZNdVOUwpWku154LZKYPXsOVq5cjwIFQjFkyNuy01cWIIkePV7F4sVroShPwmpdBa22HpKTPwawF6raG//8swmlSpVyeyw3b95E0aLlcOXKOyCfhY/PtyhSZBX27v073WsirF+/Hp9//jUURcHAgS8jIiLCzVG7T4sW7bB6dV4kJ48HcBOq+jSmTOmPrl27ejq0+9q4cSOioqJQqFAhvPjii9l6jI1Hch89wEPVinRITk7mL7/8wkWLFvHs2bOeDidThgwZTlUtT2A6dbpXmD9/cV6/ft3TYXnEjRs3+NFHH3PAgEFcuXIlSfKrr2awWLEqLFq0MqdMmeayurZu3UqzuSiBGAIk8A8VxUx//7wsXLgM161b57K6HmbdunX096/ljIME7FTVAjx69GiWxfA4yZOnOIG9aV6Psezb93VPh3VfY8d+TlUNo043kGZzdTZt2po2m83TYT0yT+Q+SfIiVWJiImvUeJoWS2X6+rair28oo6KiPB3WfdlsNh46dIiHDx+m3W6/4zm73U69XiVwOvUNzWxuztmzZ3soWs+JiYlh0aLlaTB0IPARVfUJdurUlapalMAGAhupqsU5e/Ycl9T3ww8/0M+vVZpE8hcBE/38GtBsLsLWrTtn6I165cqVrFXrWT71VCN+992CDMUSFRVFi6U4gSRnLNdpMPjz4sWLGb0stzhz5gyPHj2aZYmrZs1GVJTPna9FMk2mZzlhwudZUndGJSQkUKdTCZxwxpsR/Q5WAAAgAElEQVRIi6U0169f7+nQHpkkeeFR06ZNo6o+QyDF+Uf1HUuVqubpsO4pNjaW4eENqar5qar5WLt2I8bFxaU+b7PZ6ONjIHAjNdmoakfOmDEjy2K8fPkyo6OjGRMTw3nz5jMwsAD1ejObNm3DGzduZFkcM2fOpNncNE3S3U+NJpDAgjSPLWZERAuX1Hf06FGqajCBKAJ2AoUILHbWE0+z+Un+8MMP6Spr7dq1NJlyO2NdRlUtzPnzv0t3LDabjc8804qq2oDAhzSbq7BXr9ce9dJcJjk5mS+80JEGQyBNprysXLk2r1696vZ6Dxw4wODggvT3j6DFUoa1ajViQkKC2+t9FJcuXaLBkMv5O+T4PfXza8klS5Z4OrRHJkleZEhkZCTffnswv/jiC1qt1kyXN2TIUALD07zxn6S/f14XROp6r732Fo3GDs4PJMk0Gtty0KD37jjmpZe60WRqRmALFWUy/fxCefr06SyJb8qUr2gw+NPXtzRVNYAGQ25n0rtGg6ErW7ZsnyVxkOSkSZNoNL6c5ud6k4riS2Bimscms2nTti6rc/nyH2k2B9LHx0RAd8eHLZ3uDX766afpKueFFzoTmJomzuWsVu3pDMWSnJzMadOm8Y033ub8+fPv6vXxhPHjP6eq1idgJWCjXt+H7dv3zJK6r1+/zl9//ZWbN29mSkpKltT5KOx2O4sXr0StdjSBmwQiabGEZNnfsDtIkhfp9tFHnzm7W0fTZGrJihVrZvoTeWRkJFW1OIGzBGzU6QbymWeec1HErhUe3phAZJo3/2WsU6f5HcckJCRwwIB3WKJENUZENOPu3buzJLZ9+/bRZAolcMQZW1cCg9LEep5mc9A9z01ISOCSJUs4e/ZsnjhxwiXxHDx4kGZzsLM1vZ9GY1tGRDR2PvY/AiOoqsEuvzVjt9t58+ZNVqxYixrNZ85rP0ezuSh/++23dJXRtm03Ap+nee0WskaNxo8Uy/nz57O0B+VB2rTpRqAngYoEShHoy6JFq3g6rMfOiRMn+OSTEfTxMTJ//hLcsGGDp0PKFEnyIl1SUlKo05kInEwdTGSx1OLSpUszXfbIkR/Sx8dInc7CypVrPzb3Lv+rV6/XqNf3dnbl2WgwdOerr76Z4XJiYmJ45MgRLl26lPnzl6TFEsLnnuvAmzdvPnJsS5cupZ9fizSJaSqBp9N0O65jvnwl7jovLi6O5cuH02KpQ4ulHS2WEP7555+PHEdamzZtYtmy4cyduyg7d+7N2NhY7t69mwMGvMUBAwZx165dLqnnXo4cOcKwsNJU1fzU6y383/8+SPe5f/75p7PrfyKB6TSZ8jAyMjJD9V++fJlVqtShwRBInc7MV1990+Ot+U6duhAIIfA7ge0EKrFEicoejUm4nyR5kS7x8fHUavUEklMTicXSjnPmuGbgVEJCAq9du+aSstzl2rVrLFOmGn19y9JiKc3y5cMz3EqbM2cejUZ/mkx5CFgIrCFwlgZDZzZvnvGu65MnT7J7936sWfMZ6nQhzh4RElhDRfGl2dyEev1rNJlCuGLFirvOHz9+PI3G59J8GPiOZcuGZziOx1FKSgqPHz/+SLMb/vzzT774Yhe2atWRv/76a4bPb9WqA3W6VwnYCFylqlbh3LlzM1yOK7Vr14PAl2k+CG6SlnwO4IncJ4vhZENGoxE1azbAX3+9iqSkwQCiAKxFRMQnLinfYDDAYDC4pCx3yZUrF3bu3IIdO3ZAURRUqlQpdcWtmzdvYuPGjfDx8UFERMQ9t8A8cuQI+vQZiISErQB+AXAUQEMAQGLiRPz2W1iG4rl8+TKqVKmFq1c7wG73ARALoASMxhLQak9i3rw5uHbtGq5fv46GDdegQoUKd5Vx5sx5JCRUA3BrYZJquHDhXIbieBydOXMGp0+fRokSJeDv75/h85966in88MNTj1x/VNQ2JCcvg2OBzwBYrR2wdes2dOrU6ZHLzKzAQD9oNOdgt9965Cxy5cr4a+PtEhISsGnTJvj6+uKpp57K8KI9AjJPPru6evUqW7Zsz8DAgixdujr/+OMPT4f0WDhx4gRz536Cfn4N6etbk8WLV7xnr8SPP/5IP79bI86/IdA0TQv6bwYGFshQvdOnT6eqvuQcuNjA2YpfS4OhECdPnpKuMn766SeqajHnbZgk6vU9+cILnTIUx+Nm7NiJNBoD6OdXhWZzcLrvxbtSjRrPUFFutZpTaDK14Lhx47M8jrSOHj1Kf/881GoHOsdEhHDNmjUejelxs3fvXhoMQc7ZGcHMn7/kYzsTIL08kfskyXvAkSNH+MMPP3Dr1q0evzfobVq16kCtdkTqWAWdrhPbtOlw1+In0dHRNJnyErhAII5AGQKNqNEMpqrm5bx58zNU77Rp02gydSYQTmBjmm7YGWzdumu6y/nww0+p05mo1eoZEdH0sb9tcj/R0dGsUKEGFcWfjnnOiwi0ok7nyzNnzmRpLPv27WNgYH76+T1Ni6UCq1evz/j4+CyN4V6OHz/OoUOHcdCgd/n333+7tS673c558+azc+feHDJkWJZM18usvHlLEhjs/PCdSCCCbdq85OmwMkWSfA6wbNlyqmow/fxa0Wwuwm7d+kmid6Hy5Ws7BzORwFoCAfTxqUCjMZjDho2+49hhw0bTZMpDf/+GNJmC2KtXL44aNZpbtmzJcL1nzpyhv38eAhUITEtN8j4+g9i/f8YGBNpstmzdYrlw4YLztehH4FkC4wiUIDCZQG/mzv1ElieZK1eu8Oeff+bvv//O5OTkLK37cTBo0GBqtcWdP4POzJOnCGNiYjwd1gNptcEE/knzgXkyixSp6OmwMkWSvJez2WxU1QA65kuTQAzN5hKPxQpOdruds2fPZvfu/fjBBx8yNjbW0yE9kldeeZNGYxsC8QRCnYmeBC5QVQtw27Ztdxy/d+9e/vLLLzx58mSm696/fz/r1GlEjcZCrbYHTab2DAkJy/KWq6ctXLiQvr4tCfxIIJhAEIEDqW/WqtqaX331lafDZEpKChctWsSJEyc+dPpgSkrKYz2n/EFsNhsVRU/gTJqEWZsTJkzwdGgPFBRUhMBbzpZ8AoE6fPbZZp4OK1M8kfuy70r/2VBsbCySkhIBVHU+YoGiVMHJkyc9GRYAYODAd9Gv3+eYObMUPvhgB2rUeBqJiYmeDivDPvtsNOrUSYKPTzCAGwAaOJ8JhVZbAwcPHrzj+NKlS6Nx48YoWLBgpusuWbIkNm5cjcOHozFuXAWMG1cHe/f+k+4dz7yFqqpISIgG0A9AHgA3AQSkPm+3B3r8d8tms6Fx4+fRo8d4vPPOAUREtMTMmbPvOi4lJQU9erwCg0GF0WjGyy/3h81mc0kMkZGRqFw5AqVLh2PChC/dtnFJYmIiSBuAXGkeDcWuXbvcUp+rrFgxDxrNDACFAOSDn99RfP/9d54OK/vJ8o8VzLktebvdzrCw0gS+cn6a3kOTKZT//vuvR+OyWq308TESuJx6L9tiqZ66kUl2dPXqVQYE5HO2JkngBFU1L3fu3Onp0Lzen3/+SUUJTvP71JxABB1r2M+k2RzMI0eOeDTGyMhIWixV0kxD3Uuj0feuW2ejR39MVa1H4Jpz+l1dfvhh+lbre5Dff/+dqpqHwHICv1NVy3H8+C8yXe692O12ajS+BFoS6ODs4TKxTZs2bqnPlS5cuMBJkyZx1qxZTExM9HQ4meaJ3Cct+SykKAp++WUJ8ucfC4MhEAZDOKZNG4eyZct6NK7ExEQoihbArSk8ChQlGPHx8Z4MK1MCAgKwcuUS+Pv3ga9vGRgMFTBq1GBUrFjR06F5vTNnzsBiqQEgyPnIEmi1u1C4cG+Eh3+H9etXoUiRIp4MEZcuXQJZGsCtWcQlkZyceFcPwy+/bITV+gqAPwH8Cau1L1at2pjp+mfN+h5W67sAWgGoB6t1EqZPn5/pcu9FURQEBwcAWA9gBxzX/CIWL96KDh16uKVOVwkNDcWrr76Krl27Qq/XezqcbEnmyWex0qVL49SpA7h8+TJy5cqVOrfbk3LlyoWnnqqNqKjeSEoaAEXZDB+fnahbt66nQ8uU8PBwnDlzGEePHkWePHkQEhLi6ZByhAoVKiApaSuAvQDKAFgBPz8Vhw//k+493N2tZs2aIN8GsBFANWi1Y1CuXFUYjcY7jgsNzQXgTTi6jLUADiIkpMFd5WWUyWSAotzA7R766zAY3JPEYmJicPXqJTjiPw1gD4CCAG7ghx9KYsiQf1GuXDm31C08zy0t+UmTJqFqVccfTPfu3d1RRbamKApCQkIeiwR/S2TkQrzwgoKCBTuiZs0V2LJlDYKDg91S17Zt2zB79mz88ccfbik/LbPZjPLly2dJgk9ISMCsWbMwbtw47Ny50+31PQxJnDhxAqdOnXLb/d57sVgsAFIAPAUgH4BeCAgIgEbj2Y7DXbt2Yfz48Zg5cyYKFiyIRYtmISioE7Raf1SuvAUrVy6+6xxVNQJoAmATgA0A2sNuz/xrOWBAP5jNk6EoIwFMhKr2xejRb2e63HtRVdX52hsABMKR4AHAHz4+RXH+/Hm31CseE+64B7B06VIuX76c/fr1Y7du3e563k3VikxKSkrivHnzOHbsWLctrvPxx+OoqvlpsXSkqhbiu+/+757HJSYm8ssvv2T//m9w7ty5j/00Q6vVynLlnqKqNqZe/zpVNdQlewk8qpiYGNao8TRNptw0GoPZqNFztFqt/PjjsaxRowmfe64jDxw44Ja6ly1bRj+/Zs71B04QSKTBkIuXLl1yS33p8eOPP9JkCqFe/xpVtTHLlq2WunPjvX63Tp48yfr1W1Kny83b2+SSwEpWr/5MpuOx2+3cunUre/fuzy5d+vD333+/4/kFCxawRImqLFSoAgcP/l+mp/3NmPENfXz86Vi+eaZzxPpqms0hvHDhQqbKFunnidzn1hrff/99SfLZRHJyMmvVakSzuS51ugFU1XycMeMbl9Zx4cIFGgz+zrmvGwjspMkUwsOHD99xXEpKCiMimtJkakTgU6rqk27fAzw2NpYvv/waS5aszsaNX8zwwLCvv/6aBkNVAmUJ5CbQhMHBhVKfT0xM5MiRY9ioUWsOHPjOI63hnhF9+w6kwdCJjq14E2kytWD16hFU1RoEVlCj+YT+/rndsm3nunXraLGUTzOo7Sy1Wj1HjRrFb7/9NsvXAIiPj6evb14C61MHlqpqUw4aNIhhYaVpMPiyZs1GPHv2LEnH3g0hIYUJvE9gIB0rGFoJJNBkep5vvvneQ2p8sB07djA0tDANhlxU1Vxctmz5Hc8PHjyUgEpgHoE/qNfXfqTNl/7r77//Ztu2bWk0BhHQMjAw/2MxfTcn8bokP3ToUEny2cSPP/5Ii6W6MymQwD4ajX4ubUHv3r2bBkN+AoEEahIIpNFYlJs2bbrjuK1bt9JiKZUmSVynXu/Ly5cvuyyW/2rYsAUNhnYEtlCj+YghIWEZWrDlzTffJOBPYBWB0wS6UFH8Up9v1qwNTaZnCSygwdCdZcpUdeto4SpV6hP4NU0L9HtqNKozNsdjRmM3Tpo0yeV13/qQpqr1qSjDqNfnoU4XSq32LZrNT7Nq1YgsGymdnJzM6tXrEzARuOi89ngqysvU6/0J/ETgKrXaISxX7imSjg8pQJjz2CQCHQkY6ONjYZMmL2Rqtbzk5GSGhIQR+M5ZfhRVNTh1W+GTJ0/Sx8fk/HBx62d3lH5+eVzyetziDSPVsyNP5D63Drx70GYCI0aMSP1/vXr1UK9ePXeGIh7iypUrIEvCMTgHAIojKSkeycnJLhvVGhgYiMTEKwD+AlABwBEkJFS8a9OSuLg4aLWhuD0u1A9arRlxcXEICgrCwxw9ehTff78QGo2Cdu3aoXDhwg88/saNG9i4cR2Sk68B0MFur4mEhN+xatUq+Pj4QFEUNGrU6IGbqzjueT4Px/1bAJgEYAEAYM+ePfjll19gs10EYERi4ks4depJ/PHHH4iIiHjo9TyK0qWLYvfulUhOfhoAYDCsgs2mgd1+e463otjcsuGHVqvFb78tx5w5c3DixAl8+mkckpJ+A5CMuLju2L+/D3766Se0bt3a5XX/1+bNm/HPP3vhGOk/AIAVwCqQKbDZ6gPYCmAhbLansH//v7h+/TrOnTsHxwZDCQCMAL4G8DPmzJmC9u3bZyqec+fOIS4uGcCtcqpBp6uK6OhohIWF4eTJk/DxCUFKyvU0Z12HVuvat2oZqZ411q9fj/Xr13s2CHd+gpCWvPvcuHGDbdt2Y+7cRVmhQq2Hrtj1MAcPHnTu272WwA36+LzFqlXrPfCcmTNnsWjRyixUqDzHjp3w0Fb/7t27qarF07RQSLO5Ojds2HDHcdevX2dwcEEqyhcEDlCne4tlylSjzWZ76HVER0fTYgmhj89r9PF5lb6+ody3b98Dz4mNjXW2nm6kdueazVUYEJCPvr5N6ev7LPPkKfLAletmz55Ng6Ehb29ys5O+vqG8du0ac+cu7Gzl394a2M/vKa5bt+6h1/OoLl68yKJFy9PXtwp9fcuzXLmnOGDA21TVJwkspkYzkgEB+Xju3Dm3xUA6WvWKoiWQl8BTBPJQq63AadOmubXeWz7//HMC+enYo6C0c85+AoH5zp/JywRmEahJRVGZlJTEo0ePUqPxJ1CXjiV561Kj8ePFixczHY/VaqXB4Etgr/N34SpVtQB37NhB0vFzM5kCnK/XGwQmEcjDsWM9uzrd+fPnuWbNGu7Zs8ejcWR3nsh9ck8+m2rQoAUNhq4E9hOYS4slJNNLs/7yyy/MnbsI9XqVtWo15vnz5+977JIlS6mqhZz3Of+kqpbjpElTH1j+jRs3qKqBBLY63+B20WQKTL0Xmtb+/fsZHv40Q0OLsEmTFx8YS1otW7anokxITaaK8jHbtOn60PN69HiFqlqTwNc0GLrR1zcftdohqeX4+Axm586973u+1Wpl6dJVaTK1oqIMparm5zffzOTXX39Nk+l5Ao0JtCfwG4EBLFy4TOrAr//auHEjmzV7iY0bt2ZkZGS6rvte4uPjuXHjRm7ZsoVJSUm02+0cNmwEixUrx6pVa7h9U5RbDIZgAgucr+UNAoWybFnb5cuXE6jkrLsqgT+c//+RQJU0H8quU6MxMC4ujiT5wQefUqfzo05XnFqtiSVLVmejRi+6ZKe4mTNn02QKpslUh0ZjPg4Y8M4dz69YsYImUy76+Di+Ro4cmek6M+O3336j2RxMf/8Imkx5+cYbmRuTkJN5TZJPSUlhfHw8Bw8ezM6dOzMhIeGOdZ8lyWdOYmIiNRodHTsz3WoRt+Ps2bOzLIaWLTsQ+DZNq3wlq1Zt+NDzIiN/ptkcRF/fUjSZcnHBgu9dGletWk3pWEXsVlyL2KDBcw89z2az8csvJ7N1664cPPh9hoc35u3V8khgOWvXfvC62XFxcZw0aRKHDx+R2jsxadIkGo09CcQSeJNAHSqK5b4t6LVr1zq31/yKwGyqaj4uW7Ys4y/EPURFRdFsDqZe/wqNxo4MCQm75wcsV3P8rlpTX0ud7pUsWzf96tWr9PPLQ2CG84PWeGccS+hYhe/WzzeROp3Kmzdvpp67e/duDh06lEZjHgJzCMykyRTKtWvXZiqmyMhIGo0BNBqrUa8P4ujRH991THx8PI8ePerxjYrsdjv9/EJ5e9OnKzSbCzMyMpJTp07lpEmTeOrUKY/GmJ14TZIfPnw4FUW54yvtp1FJ8pmTkpJCnc5E4FRq97LFEsEffvghy2Lo2PFlKspHad4kZzIiokW6zr1x4wajo6Pdso3qF19MpqpWcnaH7qaqluO0aTPSdW5iYiKvXLlCu93OESPGUFUbEoghcJOq2oCjRn30wPMXLlzEkJBCNBr92Lx5W964cYNHjx6lxRLi/EAURZOpGTt06HnP848dO0ajMZTAl2le1x8YHt4ow6/DvdSo0eiOD2Za7UAOGPCWS8p+kOLFK1NRZjjrvUSzuViW7isfHR3N8uVr0GwOpFbrS7O5Fc3m2tRofKnRjCGwkUZjGzZqdPeHwYiIFrw9SM6xdXDz5u0eOZbExETnDJNbPQrnaDCEcvfu3Zm5xHSz2+2cPv1rhoc35tNPP//QqbI3b9503spKe4utJS2WEJpMHWg0dqOfX+6H3hITDl6T5B9aqST5TPvgg4+pqiUIfEKjsQ3LlKnmkj2yIyMjWbBgOQYFFWWvXq/c9z74nj17aLGEUFHeIzCSqhp81yh5T7Db7Rw+/AMGBhZkUFAYx4z5JF0zBIYM+R8VxUBFURkSUpiHDx9mx449qdXqqdXq2anTyw+cqxwVFUWTKbfzVsRlGgxd2aKFIxls27aN4eHPsEiRyuzf/637ts7q129BoDod24HeelNd6pJ52SRZokQ1AlvSlD2N7dr1cEnZD7Jnzx6Ghhair28pGgy5+O67w9xe5/1cuHCBCxYs4JIlS7hnzx42a9aWZcrUYL9+b6R21ad1ryTfrNmj72n+77//EvC7I2kCdTl37tw7jjt16hRff30Q27fv6dL1Fj7//EuqamlnL9V0qmrwA/dzsNvtzJ37CQLfO2M9Rq02wNkrEkLATKAGmzR50WUxejNJ8iJDli1bxtdee5OffPKpS7aG3bhxo/OPdg4d89gr8Pnn7/+GNn/+fBYpUpFhYeX5+eefZ7r+rBYTE8OJEyeybdu2dGyJesx5j/Z/zJ27GEnHnOn0TDf66KOP6OMziI4xElsIHKGqBqQ+b7fbuWvXLm7YsIE3bty4Zxn585eiY6GSUOe/39PHJzcXLVrskut9991hVNUGdEyj+5eqWpwLFy5ySdkPExsby19//dVtC/CkR3JyMo8cOZKhqZiO++N5XdZdv3nzZuff2Epn0jxEwI9LlixJPeb8+fMMCipArfYtAlOoqkU4adKUR67zlqSkJBYoUIa3x8SQwHAOHPj2A8/7559/GBRUgBbLEzQY/BgaWphAIQL7CFwh0JzBwUUyHV9OIEleeFSDBk/TsX/zrTeAvVQUPy5cuJDff//9HfPGt2zZQpMpOPXescnkunvHWSE2NpbFi1eiyfQCgZIEXk1z3TEEfDJU3rRp06jVFieQh0A1AqEMCipA0nG/v3btRtTp8lJVn2RgYIF77jzYtGkb+vi8S8fgvBbUaAqyb9++Lrle0vEm37v36zSbg5grV94sG7F9+PBhhoWVoqrmpV5v4QcffJIl9aZ1/PhxFipUhmZzQer1vnz77ffvedwff/zBKVOmcPHixezX7w3Wrt2MrVq1Zv36Ldmo0YuZvs1w9uxZ6vW+zlZwcQJ+9PGx3LHq3NixY6nX90jz+7idISGFM1XvsWPHGBZWiooS6PwAf2tg6lAOGvTuQ89PSEjgwYMHGRUVRUUx0zHr4FZ8u+jnVzBT8eUUkuSFR9WpE0Ggd5o/3kgCZlosTWmxNGPu3IVTB9m0bduNwBduuXecFWbMmEFVbeZsufcgUJGOhU/obGX5Zqi8xYsXU1GKErjpLGMO8+Rx9Aa0aPE8gXK8PfjsK5YrV+OuMs6dO8cSJSrTbC5MozGIL73ULV3TBl1hyZKlbN26K3v16u/ybWDLl69BjeZWUjhDVS181zKu7latWn0qygfOWyFPUaMJ5fDhw+84Zty4iVTVAjQYelCjCaRG05nAchqN7Viz5jMuWxhqypTpNBqDaLFUp9EYyBkzvr3j+TFjxtDH5400f1tH6O+fN1N1PvVUQ2o0HxH4hsATBOYS+IxmczD37t2b7nKGDh1GoDaBrmni+44VK9bJVHw5hSR5kW5JSUn8+OPP+OKLXTh8+Oj7TsfKiGXLltGxnOZgAtPoWJluUOofs1b7fuo93Natu9Ixh9f1945d6fLly1y3bt1dLedx48ZRr+/vjP0UgVzOllUzAma+9FLHDNUzduxY6nQD7ugN8PEx8tKlS9RoDASGpnnuHFU18J7lJCcn88CBA1k6Yvmrr2ZQVZ8gMJ0azTD6++dJXYHtUa1fv54FCpSiwWAh4EPH7ALH9ev1r3PcuHGPXPa5c+c4a9YsLliwgDExMek6R6/3I/AxgTIE1hBYQp0uMHUWxM2bN6nTqXRMq9PQseLdrel1yVTV/Dx48OAjx/xfmzdvZps27dmhQ/e71kvYu3cvzeZgArMJbKaq1uVrr2VugKTFEkzgnPN6FhKoxDJlqnLXrl0ZKmfIkPcJDHD2fj1HoBcVxcwtW7ZkKr6cQpK8SBe73c7mzdvSZHqGwDc0Gl9geHiDO6YpPqqpU6fSYslDvT6EAQGFCSxNk5xWMDy8MUlyw4YNNJlujRpfQJOpgMvuHbvK1q1b6esbSn//2lTVfOzd+/XU1lh0dDRVNYTALwROUqdrzqCggixT5kkOGzYywy3oVatW0WwuScc9SlJRprFUqao8dOgQDYYQAuUJXHO+jh+yVKmq7rjkR+IYC/AHb3+Ye42jRo1+5PKioqKo0VgIrHBec17entZopdlc+ZEHk+3Zs4f+/nloNrelxdKYhQqV5pUrVx54js1mo6L40bEYzu9pfp/Hs2tXx+2QY8eOUVF8CYwlsJlAiTRJPoWqWsBlSf7UqVMMCMhHrfZNAsNpMITcNZV069atDA9/hiVLVueQISMyvUFNuXLhzhkOKwm0okZTgO+8887DT/yPffv2OT+AfEKgH3W63Bw8eGimYstJJMmLdDlx4gSNxhAC8alvQhZLCZcsbpKUlMQVK1bwiy++YGhoIQLhdCxgEkOgDuvWvd0lv3btWj799POsV6+lR3dcu5+8eYumSS43aDaX4urVq1OfX7VqFQsVKkd//7xs2LA5O3fuwZIlq7BSpQiOGDEmw2+sb775Hg2GAPr6lmJoaGHu3buXCQkJ1OsD6djkJBcdA5Ys3L59u6svN112797NUaNG87PPPktdYCg0tAiB3anJT1He49ChjzYCPikpiSEhBQk0TcHQPYQAACAASURBVJNMNxMw0c/vaZrNRdimTddH7vquX78FFeX2FEO9vjfffvvBi7NYrVZqND4Egnjn2gcj2Lfv6yQda8YDvs7Hk+hYna8LgZ9oNHZgeHhDl906ef/9/1GjeY2OFe38COSjVpsr070nDxIdHU2Dwc/5OzibwCyaTLnv+HtIrx07drB583asU6c5v/7628d+h8jHiSR5kS6HDh2iqhYkYOOtefK+vpUz3WUWHx/PJ5+sS1WtQseSn2UJNCGgd341Tm3JP+4crTcN0y4lazT25uTJk+86dtOmTTSZAp1JYDiBSBqNEezatU+G6z19+jSjo6NTpzM6ptaFOT8smQgUp1arunTb1V27dvHzzz/n7NmzHziNcsOGDVTVYGq1b1Gv78Hg4II8c+YMhw4dSVWtRmAdHQvwBDM6OvqRYtm9ezeNxvwEKvD2GIfj1GoN/Omnn/jXX39lKik4pgGmHR0+nW3bdn/oeeXLh1NRnqdj5sIXBEZQVYNS70dbrVZnd/1xZ7nnqdWGsFy5Wnz99bddMnvlljfeeJtAawLFCFx19hiMYOXK7ruvPXDgu9Robs0SOEBgIoHubNiwVbrOX7NmDT/44APOmjUr070KOZkkeZEuNpuNFSrUoF7fl8AW+vgM5v/Z++7wqKrt7fdMnzMz6Z2SUAw1lNB7772DERQVFSyoKCjYURQRlWIDQUXEylVBuMgPy/WCKB3EQkfpHWIS0mbe74+1T2ZiEkhT7/1u1vPMk2Rydt9nr73Wetda8fF1ymyXnzdvHp3OPuoAGEPgVgJTKJH1smg2T80XyOXIkSPcuHHjn5odrixUvXoSBWhk2MHjC/Xlb9++D4FxBAYFMI+LNJttpTrQ3n57KVu16slOnfpz9uzZDA5uF1Cvj7peiQcPHiyPIeblSbfbJ9Dl6sKGDVsXyeiTkzvSH16WNJsnctKkKfR6vZwx41kmJbVlmzY9uX79+lL35+DBg8o80YdAG0qUvwiOGpXCdevWFduGXhRNmHAvHY6BlFz1J6nrjbh48RtXLXf06FE2adKBmmaizRbO7t37FYjD/vzzc6nrlelwjKfb3YhDh47+U6TUjRs3UtNslFS2xr44RrNZwJ47duxg9+6D2aRJZz7zzHNl1iDk5ubSYrGrNXmI4i56K4HedDgirhqUatasF6jrCTSZJlPX27NDh97lYhr8X6QKJl9Bxabz589z1KibmJjYjAMGXFsu4UmnTHmQwBMEXqCg7I8TqE4JfNGe0dHV8vKPz549lw5HGIODm9LliuCaNWvK3H550dmzZ7l06VLOnDmTERFV6fHUpN0eVGTEOknLej+BAQGH7jlaLPYSH2aLF79BXa9OwTK8SacznEFBMdS0V5RE+xBr1mxYbodkdHR1+l2ifNT1Hly0aFGhz1av3pjA9wFjnJNnky4v8vl8HDZsDJ3O1gSupcVSjboeTbe7PoOCWjM2tkaZ1NIZGRkcOPBams02WiwO3n//tKsy4h07drB+/ZYMDo5h+/a9870rPp+Pp06dYmpqKs+fP89OnXoxNDSW9es3LVeg3R+pVq0GlFj6hsltAa3WSO7fv19FSJxPYA11vQXvv79sNu/s7GyazTaK6SqUAryTPWCxjOb06U9esazF4iDwKw0Qot1er1Rq/gqqYPIVVAStWLGCAwakcNSom0qMhi0JrVy5UmWJ26jUmnMIfEybrRZ79uyXd+P/+eef6XRGBbz4/6bbHf4fkaP68OHDjIioQrd7IN3ufoyKSuC//vWvK6rH5859iU5nHUq2sgcIfES7vRVvueXOEreflNSWwOcBjHQ2+/cfzsaN2zM0tBI7duybd1EqD3I4ggicDTi07+XMmYX7oU+e/BB1vSOBA5Q85vFcuXJlufXFoNzcXC5YsIDjx09knz79abcPIfBPSk77SezVa2iZ28jOzi7WRens2bMMDo6hBBc6QotlKmvXbkKv18vTp0+zYcPWtNtDabE4GR1dkzbbrQS202R6jpGRVXnx4sUy97Uweu652RSTWDQlgY7Ojh17cObMmbRaA2M27GdwcNlzyQ8enEKbrSXFJPVjQP3P8o477imy3IULFwjY6QchkkA3zpo1q8x9Ki6tW7eOTz/9NJctW/Zfr0GoYPIVVICWLXtX2d9fJ/AsXa6IQgOplBdNn/4MLRYHzWYbg4OrMimpHR9/fEa+l2vFihUMDu4V8NKTuh5boix4Fy9e/FNi1w8dOoZm8+OqX15qWndWrVqfkyY9kC+YTyD5fD7OnDmbcXG16HbHsVat5pw5c3apDpSGDdtT4gsYc/MMx44dX6I6Xn75VVaqVJvR0TX56KNPXlFS7dFjMG22WyjAyM3U9Rh+//33hT6bk5PDO+6YxNDQSoyOrsHXXiteTP+y0LBhNygm1lCZQ8IZF5f4p7dr0OrVqxkU1JXASXV5PUGnM4pHjx5l797DaLXeTWAbgWEE3PTjXMigoE785z//yePHj3POnDl88cUXyw0c98gjj1PThhDYSkH8T2e7dr1VIJybA/bPjwwNrVTm9hYufJ1mcxQFUNiXggX4ibpe7YqZDs+dO0cBJD5A4IzSBng4f/78MvepOPTUU89S16vRYrmPLlcr9uo15C+LHfFnUAWTr6ACVKdOy3ySoaY9xgkT7v5T28zJybki0GjPnj1Kkj+o+vUVPZ7IYknyWVlZHDToWlqtLlqtbvbtO7xcM221aNGdwCrVr4kUV6h+NJtbsVq1evnik2/YsIEJCfXpcASxRYsu5eKb/v77H1DXK1NylM+hrkeUCEkv5WsotfpO6noyZ80qOjLd+fPn2bXrAFosdoaExHLZsnevWP/x48f5xhtvcOnSpXnhdbOysrhs2TLOnz+/3BOlpKRcR4nHbwAgP6bLVbbALiWh9evX026vRIn50JRAGE0mBy9evMiIiHh1IYsg8BglRsSlvAuiy9WACxcuZEhILO32G2i3j6PHE1Wi4DFF0XXXjSPwcgAz38zq1Rvx6NGjDAmJpcn0KIG3qet1OWPGs2VuLyqqGoHaSnPgIWCj3R7MuXOvzKy9Xi9drnACrSnI/Lq026P+kjTF6enpCgx5VM1RFt3uOnmxDf4bqYLJV1ABuuaapgwMQwk8Uyo1cnnTvHmv0OEIYVBQEt3uyGLn2X744SfodPaiRH+7TKezX7kmLHnkkekqe9xpikdAPAUxP4AmUyQ/+EBitR8/flz5+y6n+LbfRLs9mgkJDTh+/D1lSvazYsUK9u49goMHj+amTZtIinp5+fLlXLRoEffv319k2YIpfD9n48YdS92XQPL7mI+g292HlSsn8tixY2zatAPd7g50OG6lrkfy008/LZf2SPKJJ56g4B3E1RM4Racz9OoFi6CjR49yx44dhSaTKYxOnjxJk8lFv4vgLprNLm7ZsoXJyR0IdCEwQ/1vgroIzKPd3pN2e4TynX844JL9PPv2LX2CGoMWLnxdeTRcoNi5r+fo0beQJA8cOMDrr7+VvXuP4OLFb5YL+M9iCaOA7nwU8841HDmyeNn01q5dq/LJt6HTGcWpUx+nz+fjunXruGTJEh47duyK5Zcte5eNGnVgw4btuXTpO8Xu88mTJ2m3hzHQVBAU1Oe/Knz2H6mCyVdQAZo//2Xqem0lcSyhrkcWqY4tC6WlpfHmm+9gjRrJ7Nixb7FSR548eZJbt24tkd2yXbu+BD4OYGIry9UtLycnh2PG3EJNsygmv5cGKA1oyYkTJ5Ik3333XWpaB/W/g5RY4m8Q2EKnsx9Hjry6W1ZxKTMzk02bdqDL1Yp2e3uazR6OG3dLodqSrl37EngkYH5eZ/v2V85jX1zq3Lk/NW1OXt1W6+3s3r03Xa7O9Kupv2FUVEK5tEeKPVVcCPur9XAyPr5Oqep68MFHabeHMiioHsPDK3PDhg08c+bMFZngpk2baLEk0gBTiitjBG22CLZv351WayiBF/Okd+AehoRUZVxcojL7DGGgRwKwqlwiO/p8Pt5220RaLA5arW62a9ezyMRF5UE2Wwj9qalJ4BHefPO4Ypc/ffo0v/76a+7bt485OTmsVi2JgttpSZPJXSS2Y/nyf1DXq6rzaxV1Pb7YQbN8Ph+vuaYRzebH1Notp9sdWS4g47+LKph8BRUgn8/H1157nU2bdmH79n3+tJjfPXoMosMxgsD31LQXGRISy9OnTxf5/Hfffcfhw2/goEHXFVuKJ8kbb5yQL/yr1XpfngRTnpSZmUnATD96mQRG5IVTfeaZZygxvLMp8czHBjx3gVars9zcpxYuXKiiEz5Oibo2i5rWn/XqNc+nMdi8eTPNZhclS9ldFDuomzffXDQC3uv18vnn57JNm94cPHj0FbO81a7dghKYxhjnIiYlNQlYDx+BC7TZXGUe84EDB7h27VoePnyYTZq0J9CP4s5YlYCDrVt3LbY0TpJffvml8lo4rZhxNwI22mzBbNOme5EMcsWKFRQ1/Ha1xuNV+cuK+VspAWneJ7Caup7I115bqNDo6ZRELIkE9hM4TE1ryGnTHivz/BiUnp7+p2BT/kj167ek3500iw5HGy5evPjqBQuh226boN4dI1Tx57TbCw/T3KXLIALvBOy599ixY/9it/Xbb7+xUaO2tNncrFq17n99+NwKJl9Bfwulp6fTbLZTVIc3UGyUHkZF1WS1ag05ceLkfPb27777jroeQUHfv0Zdj+GqVauK1dbp06cZH1+HHk9bejztWaVKrbzIa+VNnTr1VUlGDhP4hE5nOPft20dSDn+zuRLF1tiDQPeAg2g/nc6QcutH7959KTkAHBS3RGGobnfbfKrHyZMfJNCY4sL4OEVNvIDJyZ2KrFsQ800JfEJNe4bBwdFFYgsmTpxMp7MvBaR3grreiNOmPUSnM1oxQA8BB+PiEsuEYp4792U6nREMDu5EpzOcDkc0RUsSR8EanKTJ1J8pKTcXu8558+bR4bhNzd2rBFoRuEggg3b7DRwzpvDARUuWLKEEIQqiaGuM8L3fqPG2VYw+mEAYX3ttIX0+H2NialCwMLdR/P2jCERQ01oW2VZ5UmpqKo8dO1ZuILOdO3cyJCSWwcGd6XYnskePQaUOapOc3EqdE8b7kktAK7S+3r2Hq/Uynl3Inj2L710xa9aLdDjCGRzcgroeztWrV5eqz/8pVMHkK+hvoaysLBUs4zpKJK5/U4BKSwlsptPZIx9CXDLQvcjA23nr1j2L3V5aWhpXr17NVatWlTk4SmFk+D4fPHiQAwZcy5CQONas2Zhff/11vj5UqVKLJlMvJRV6FKObR11P5NNPl4+L0P79+2mzBVPc82z0R4Ej3e6hXLp0ad6z9947iYJCnxowt89f8VCUxCOH8p6322/iiy++WOizBw4cUIBJCwErY2KqMy0tjaNH30CJbniMYjNvy+nTnynVeI8cOUKHIyygT79QAFv9md8McZChoZWLXe/atWvpcFSm5AAIo6DhXYpBd2S1ag0LLSdMviVF3ds7YG7HUWJAjFdM6hiBSnznHbEZf/HFF3S5ImgyVWP+ULifsk2b3qWam0D6/PPP2aBBW1av3piPPvpkvkvVtGmP02p10eGIZGJi43JzuTx37hzXrFnDd955hx079mOtWs151133lxj42rp1OyUIGC60L9NqLVyS37BhgxIIZhGYTV2PKDQgVWH0008/qQvob6qdDXS5wv4jXHVLSxVMvoL+Npo48X7F6H6lJOkI9NU9Tl33g6UGDRr9h9v5J+WegS4rK4tz587l7bffwyVLlhRbdZ6ens5OnfrQbg+hzebh4MEpzM7OLvTZU6dOsU+fwTSZPAS6UvyBQ+h2h/OXX34pcZ8zMzP56KPT2bv3CD7wwMNMS0vj2rVrGRzcicAran5HUfyUFzEoKDofaKlHj0FKogyiZPmqTZPJWSAyWyB5PJH0ezmQDseNnDNnToHnLl26xB49htBsnqaYWjYdjqF85JEnlEr1/YD1XMUWLUqXNnj9+vUMDm4RUBcVk3dS7NvGd2uYkJBU7Hr37t1LiyWYwApK9rMqFA1NJoFrGRVVs9By33zzDZ3OWhR0/zE1r9fQag1T63EgoE/TOWmSP2nL4cOHOXDgcNrtvShmn8t0Ovtw6tRHSzU3Bq1bt45mczAlYNJGOp0t8upctWoVXa5Eisufj2bzw2zTpvwwK8eOHWNQULSK/7+BTmdfDhs25oplsrKy+MADjzA5uRP79x/FVq26U7QydnXh8rBWreQiy3///fccM+ZWjh59C7/77rti97U8XHX/06iCyVdQsSk1NZUPPvggR44cybfeeqvM9mOfz8ewsHhKGs75BEYGvFw/MCTE7/a0bt066noMgfcIfEJdT+A77ywrdlu5ubnctWsXd+7cWahaODc3l+3a9aDT2ZMSG6AJb711YrHqvv32SXQ4hlMk5gw6HK04aNBQrlq1qlDVp6TMvYNiYzRScc4tcZY4n8/Hrl370+nsR2ApHY4RbNasg5KeIyjq92hKqtMQhobGc+vWrfnqqFu3FSUdahCB5wm8TJMphP/85z+LbPfBBx9RuQaW02R6isHBMfkkv9zcXKak3KRckUKYP+776+zffyRHj76FZrM/xKrJ9AwHDixZql2DTp06RV0PJ7CJhlrcbvfQZougqMv7ELiDDkdEiVSvr776KnX9RlXn3fQj4klgL8PCqhZazuv1skuXfioIUFcCkYyOrs5XXnmFmhZCv73YS5OpG+fNm5evfFZWFvv3H0Gr1U2r1c3+/UeUSZIUU0ACxWXP6P8OxsRI7IDHHnucmhaoyTlBtzui1O39kRYtWkSXa1RA/b9fNbLjqFE30unsQWAtTaYZtNnCqGnTKBntlhJ4nP36FQ+pXxISV91ICh6CBL4otqvufypVMPkKKhadPXuWQUGxBCpTbIbVOHjwtWWq0+fzsUePfkq6GU8JDFKTQE1aLFGcNev5fBLxqlWr2Lp1TzZv3q1EDD41NVXF3a9Cm60qk5JaMjU1Nd8z69evp9tdl37f6gu02TzFipHfqFEHAv+nyv2DQBjN5qF0uxsWGkijb99RBIZTwvgaB99lapqlRBcnYeaxlDj/Yqd0uxO5detWLliwiKJW3keRovdR16sXABGNHTuBJlNd5jeFvMs2bXoV2a7P5+OcOfPZoUM/Dht2fR7mwKDnnnuBut6BYoePInATBXiWQaAdmzdvw02bNtHhCKPZPJA22wiGhMSWKaTrxx9/Ql0PpdtdjS5XONesWcMvvviCY8aMY5cu3fjAAw9wx44dJapz2bJldLs7U8CBz1G0Ar68Oapfv1WRZXNycti5cy9arS0pSXhepdsdyQULFtBs9lDTetBqbcTk5HZFuk6eP3++yGBKJaETJ07QZNIpwEpjjb9gTEwijx49yhkzZtDlake/Wecd1qrVpMztGvT222/T5eoT0PZx2mx6kXvdHxL397wydntX6no4rdYuNJtbUNdDyiV2wB/p119/VdEKdQLxNJvd/1Hhs0tDFUy+gopFEybcRbFHnlYvXipNpvAyvWhig0yk+OTfq5j9CxRUdBgBC81mGwcMGFXkQXjixAl++OGHXL16dZEq8uuuu0kxVa/6jGRKyo35nvn8888ZFNQx4CDy0emMLpaabtiw62mxPKAYQCT9sdqz6HYnc8WKFXnPvvnmW6xRI4kCiKtJP1r4HzSZgkoweyJ1WK2xakzpBA5S1+vw+++/56lTp5S/7w8UjUE0AQfHj78jXx379++n2RxO4LWAsX9aJlOIXGKWqLqCKcC+OLWmrVm/fjNGRlalyTSewDBardG8++77S92eQWlpady7dy/T09P5ySefMC4ukW53JIcMGV0qHMbly5dZv34LOhw9KB4KLgLNaLePpMsVcUU18IkTJ2g2u+m3IZNW6wR269abVmsIrdbqtFrdHDduPDt27M9hw67ngQMHyjL8IunChQu0WHQCMQTuo2hsQpmc3IYORxhdrpq02yOo67UYFNSdQUHR3LJlS7m1f+nSJVaunEirdTyBhXS5GvKBB4qOU5GTk0PBcJwL2JM1KOaXygTG0umswUmTppZbHw3q2nUgzeYnKJH2ttDh6Mbnnptd7u38lVTB5CuoWNSr1yACCQEvHWkyJZUpEtTChQup6wZidpaS+GpTUs02VBeKDDocA3n77ZNIkrt37+aKFSt44MABbtu2jUFB0fR4+tPjacamTTsUehkID7+G+YFMKxgent+eeuHCBYaHV6GmzSXwCy2We1m/fotiIY2PHTvGypUT6fG0IWBSkrMxR9fylVdeISkMXoBc0RRAXBLFztuBQDTNZluJ5u+rr75S6t+OFC1IFAGdGzZsoM/nU5qXOPoD3eyhwxGVL8Jcq1bdKKFfowl8QMllHs+33156hZYFC7B79+5CAVr33DOFNtuN6tITQqAXgZ0ENhNIZMuWrehwDKUk54kkEEWTKajcAJFvvfUWNS2IErr1GO32kRw0qHSmgIyMDFav3oAm0wQCpwg8TpvNw7Vr1xZZJisrizVqNKAkZvkpby9YLH2oaeEU2zcJjKahuQJM1DRXXuAkg1atWsWHHnqYr732WplUxmPHjqfD0ZhAD5pMtRkdXYUuVwOKtwCpac+yVq3GXLly5RXdWEtLZ86c4b33TuHw4TfwjTeuHGwnLS1NMfRWBJZRLv2xFJNSFAGNQCStVk+Rl/DXX1/MWrWasVatZnz99eK77VWpUo/AjoCzYi6vu24cT5w48V8b2raCyVdQsWjBgoXqJXtFSY3v0WYLKZO/rahsYwk8SFEtt1afYQQWBrxoG1irVnM++uhTdDpjGBzci05nBKtWrU9xkxL7ptPZt1AAWFxcLQIp9Evy1zE2tlaB53755Re2bNmN0dE12Lv3MJ46dapY4/D5fJw8eZpC9Lop0e68irEF8dVXXyVJNm7cUTG1tyjucx5K0JPVtFhuYfv2RavIC6MXX3yRVuswirRsJABZzvDwyjx48CCt1iB1mfgHxZ1uFnV9CN9+++28fksAnzQCT9OQ+Nu1a3/Fdvft28fY2Br0eBJpt4fyzjvvy3doX7x4kYmJjenxtKTNVpOSoMRGwEGXK4LPPPMMzeamFPR7FsVEMoTjxxedtKS4dOLECdpsLkp4YWP/nMoH4iwJeb1emkwWCthO6nM6x/Gll14qsszOnTvpdteiXFyvoaROvl71qztFuzKLohmoTomZkEtgHW22kLyL0xNPPE1dr0ngEep6N7Zq1bXULmher5evvbaAo0ffwunTZ3Dq1GnKxm3M0Um6XOGlqru8yev1KjzHw+osSCZwM0WF/p56tz4ioBcaw0Nyb1Qn8AWBL6jr1a8aetmgfv1G0mwep9YphICHZrNOhyOCUVHxJTb5/CdQBZOvoKuS1+vlBx98wGbNWinGZKKuR5cpBzhJvvrqQqXSjFMHX7Q6FIMI3EhgD4FdBJ5jy5adlWuLIQX9qPqyL+CgmsF77imo9p0x41lqWqRiYtWoaZGFxua+cOECP/jgA3744YeFBjr59ttv2bRpJ1ar1pB33XV/nmQ1e/Ycms1xFBW8RTFdi/o7Io+pNmnSUX03k+InP1kd9CY6HFE8fPhwiebv448/pslUmSLp+DUsDoeEifV4ktXBWJMCrhtKTQvh//3f/5GUcK3S/nx1+VhA4E1aLFcOM9uwYRtqmmHDP0+Xq14+kwQpqu41a9bws88+46JFizlixFhOnHgfT5w4wV9//ZVmcwTzo+s/Z5MmnUs0/qLmxOGoz/wpfL9lRERCqesUl8HtNC6Tbnc7vvfee0U+L+CtOAoQMIKSLCeCVavWVHs2nGIfd6h5f4HiATGFdnt7fvLJJ7zrrvspF99j9OMtGpdbutV3332XLlczyoWd1LTXmJRUNMagLJSZmclp0x5icnIn9us3ktu3b79qmXvuuU+9RxFqjzZU72+gB8U1haY47tRpwB/21nvs1GlAsfp68uRJ2mzhFLfH7ynaGEOyX8qoqIT/Oom+gslX0BXJ5/Nx6NDRdLub0mK5l7peo1yib2VnZyvJZjxF8iXFzzmMItlHqhe8MgEPn3/+eQYHd8n3kpvNEcrOl0uRROryo48+KtCW1+vlpEkP0ukMptMZxEmTHizwoh45coSRkfG0WhNpNlej2x2ZL/vXnj17VNz5t2n48d9wg0SFq1q1LiXAyUl1MP9EcX/KIlCDkyaJqWHZsmUUF6CeFKR2BMU9ay+BvqxTpwmrVKnLGjUaF0vy+OSTT6hpYWrOzqh52UKnM4R79+5VDMVKf2hRH83m5nlzdOzYMVqtHorE8lLA3L5/xRgETmcwA1PNmkyT+eSTkh88KyuL27Zt408//cS9e/eyS5e+rFOnGadOfTQfmjol5UZqWgpFpe+j1TqxTFEIL1++zMcee5JNmrSm2VyD/gx0UwgEc8mSJaWu++23l1LXY2izTaTL1YnNmnUsEv9ByjvTu/dQalo0/RHfMuh01leM6xP13T3qEtaOgmEYS0Bn8+ataTZXp2g//BnqPJ6BBdT5pSWv18sRI26grldmUFAzRkRUuaLbZGnp7NmzjIioQjFLvU/gBep6xBWxPD6fT7kb3kC5xC9SF6JATNBZAp5CvSX69BnB/Il4XmKfPsWL/S9YllC1Lz9i/ssi6XCE88SJE6Wej7+DKph8BV2RNm/eTJerGv2hWvfSatXLjPo9f/48bTaPYi49Aw6z5pQAOT0Vk/QRuJ29ew9RblJb1XOf0eOJYrNmHWm1umixODh16mOlduuTYDsJBMZQXHQ6s3Jlf7zz2bNn02abEPDCn6DTGcKDBw/Sbo+huEUdo0jwgXmw++Ul5fB6vdT1EIpKvyHFjc547jGKq9sWioqx0lVRvbfddhsFoX8zxVbZhYDOjz5azhYtOtMIQONH35M22xC+9dZbJOUwbdKktWI8rwT05SO2alU0k69du2kA80qjy5XMDz/8kMePzDfBPwAAIABJREFUH2e1avXp8dShwxGjEq1EUhKweDhkiN/l6dKlS6xfvwU9niR6PI1Zo0YDnjlzplRrl5uby1atutJsrqfai6WA/brTYglm1ar12K5dX77yyoJS749Nmzbxueee41tvvVUs23hOTg5ttiCKHd+4DD1Iuz2cEqyHFHt4IIp8PCWc7TWUC1qSuggcIfAedT38qolZSkI+n48//vgjN2zYUMDbpLyoW7d+FE1doBvlA5w8+cEiy5w8eZKCbXmb4snzKEUbEqzqGksJ9OQp1A3v+++/V6az6QSmU9cjip17IyMjQ5kKjlE0MVUpUTlJYCcdjqD/One6CiZfQVekzz//XAVW8RK4U92mXWzYsHWZ7PE+n481azakpk2nAM+aEGhLTXMphhVok9/I6tUb86OPltPpDKGuxzEkJCbPHezixYtlTh1br15zSgQ2g0Ffpqa58xJTvPTSS3Q4+qtDdzSBGXS7IxgaGqf6fqM6tN2KYWdRovh5+Mgjj+S1s2nTJgYFRVIk+sCwtg0pYU/9gJ+rhTJt1aoVxcRRXx2K4QQcPHToEJ3OGNWXYALXKsbyNu32kHxgpXr1WqlDNIqCb1hGqzWK//jHP4psd9euXQwLq8Tg4ObU9UpMSbmZPp+PffoMp8XyII2LmahXjTSqHxJw52Oy2dnZ3LBhA7/55psyZeDbsmWLSkhTSV14+hDoSE2zKnPQbALLabfXLlVUwQ8//JCJiU0YHV2Dw4ZdX6zkSP/6179oMoVSsA4kcI4uVz127tyHDsdAitbnK4qEmkXR5kQTSFWMzKwuCAMpqPhYTp1a/mjyP5NOnjypgIY16A/tSwJTef/9DxRZLjs7W11+6hCYR5HodVosIyleMvUoUTJNRWIUtm/fzvHjJ3L8+InFMg8E0vTpz9DlqkGTaQotlgSaTNEMCupPpzOC7733fonq+k+gCiZfQVekM2fOMCgomsCtFInsIoFc2my3cPjwG8pU96FDh5iU1IqARotFV+k5n6Kkau1K8dv1EbibVavW5+7du1m/fkvqejiTk9vy0KFD5TNIkqNHj1XM0jiIcmixhObFZN+6dau64EykSL2RjI6Opc2WQn9M8mQKKriROqSjabEEF8iW9dFHH9FmM2IO9KdI4CGKEUr7mnYfe/Tow2XLlhWJdh40aBAFv7BQMYpXCFh5003jlF0xiH4EfwSBYHbp0iVfHRKMaAuBERRNRjy7dLl6tLNLly5x/fr13L17dx7jjo9PIrBNjWEkxVvCmM8sAqY8M8nKlSvp8cRR0zx0uWL57rvFA0YVRt9++y0djqpqjBMpl6xgihYjEIC3g6GhVYpdr8/n44gR16s17UmgDzUtmc2bd7xiuV9//ZV+bU2wWmcXQ0Or8Ny5cxw5ciydzhCGhVVm7dpNaLMNo0RzrKv6WV3tByNz4kkCEflCJP8Z9MMPP3D58uXl5n/+5ZdfqnHUU3trOYF5NJnc3L17d5HlBOxopz+nu49AI5W9r7t6TxuxXr1m5dLPP1JOTg7nzJnDcePGcdGiRdy4cSM/+uijAvEg/luogslX0FVp06ZNdLtj1a3aODC3s2rV+mWu+9ixYwwNjaOmdaI/AUUKRd0arw6+RFar1pBud5S6bAQTCKamuUsUsvJKdPHiRep6JMVf/0uaTCPZsmWXPAZWr14yxT6XTqAZJfZ8CwpgahDF/3gwxTvAo/qo02ptRKczjEuW+F3SxI98EcV2H06gs6rLTWA6NW2CYn6d6XYPZFhYpUIDxaxcuZIi9Rl4hlg1P1Mptl47xSUxhKK6b0a73Y8yX79+PTUtWF1e3JSoboPp8USXSnXet++IgHgBH1AkUENd/TqDgyVu/A8//ECzOUTN4V4C62g2h3Ljxo0lbpMUe7xoR5IpMcfdBFaqcd+db8/qenSx6ty5cyd79uxHTYtSl4cxFABjGAEHx44dX6Tqf+zYsRSVu4Wi9n2bwBCaTFF5phKDJk6clO8iIBe1G9XFIoxySfMwJKT4MfeLS+vXr+fcuXO5YsUKTp48jWZzGM3mrrTZIjhnTtHeA8UlwYVoalxDFYNuTbPZdUUtYE5ODs1mKw1QoNjCh6gQwxPV+VCbbndMsYJVlYR+//13NmrUhm53XXo8jVm9elKxvWz+U6mCyVdQseipp56mwzGYhu3cZHqeHTqUPef4U0/NoMVyG8V+Nppi266pDoVdBLbSZHqUjRu3pNgrIyiSJwl8QJcrlImJTVm5cl1OnvxQmTKZnThxgoMHX8ekpLa85Za78vltW61Oii3wJQqa3UexlYZTpJRQSjKUOhS/9WD6ba8/0ukMzZPIR4wYS+BZAtdTVMydKJJ0EIODY9m0aRtarbfmHXAm0yz26DGk0P5qmq4Y6d2UNLGiGhYmb1PztZuiFbmHgD/gzp133kuRGmMpYLBTFOlpDB9/fHqJ5+/48eOsXj2JbndtOhyxDAuLo6bpNJmq0OWK5M6dO0kKvkEY8N4ABvwQp059qMRtkpI7IDhY8ozLPmpGuRy6FLOcRdGSVGPt2lePXb99+3YFsuxDuWw2p1zkJqt1v0hdT86X6CeQrr32WjX/VorngpNi0okjEJKn2bl40bDJH1Jz8H8U7YuNJpObclnUGRNTg+fOnSvV3BiUlZXF/fv3c//+/VywYAGHDBlBp7MyHY7xtNtrqrn6nOKFMZ0mk6vMzO3w4cNqHiID1pkEkq7onUCS/fqNoMMxhILBWUiLxaUuQhGKyX9GYBhr125Srmj3yZOn0WYbqc45Hy2WezhixNhyq//voL+D95lQQf91dPfdd6FOndPweJoiKKgbwsJewMKFL5S53szMTOTmhgAggI8ATAHwJIDdAIZB1yciMnIJ+vXrDuAUgEQATVTpUKSne7F37xM4evQdzJv3NaZOfazUfdm/fz9sNhvq16+FG2+8Fm63O+9/ISFRAFYA+CeAegA0AJUB/APABQBPA5gGYC+ARwFcA6CWKl0XVmsV/Pvf/8a6detw3XWDoWnTAbwPoC2ALwC8B+B5XL7sRZUq1ZGTUxvADADT4PN5cOTI8QL9TU9Ph9nsANAMwFIAVdR/zgPwAGgPYLjqrxXAo9C0rLzyHo+u+q4BWKT62wjAZpw4cfqq83XhwgUcPnwYXq8XABAbG4uff96CdevehNUKnD+fAzIePt8JtGnTGFu3bkVOTg5OnToFWe8jAbUdRFCQu7Bmrko//PADfL4YAOcA/B9k7xwBkAxgIIDtABYCqIsjR45h27ZtV6xv5sx5SE9/AMBkAEcBOFQd4yBzFYyMjOHYvHl7oeXr1asHwAKgBoBHAHQC4ATwLoAXMHDgKPzyyy/4+eefVd0JAC4DGAMgFkAKfD4CSAKQhLS0NGRnZ5dmagAAO3bsQKVKNVG/fnvUrJmEW29dgeXLP8Hly98iM/NlZGUlAggFMAzAbABPw+czY8eOHaVuEwCGDr0egAlAGmRtABnnKaSmpl6x7HvvLUZKSizi429Ay5YfoEmTZpB9bQewBEAfAO9iz54jah7Lh776aiOys/upfmvIze2HnTt/Krf6/2foL79WsEKS37x5M2vUaEi73cPk5PYlsmd7vV4uXbqUDzzwIKdNm8aVK1eWS0xtkpw/f76SIlIoQK0V9Ntwx7Nlyw68dOkSd+7cScPvXNxnsijq/CcDJISdhQa58Xq9XLx4Me+44x6+/PLLhYJ1vvzyS5WYYi4NN5/AOO8rV66kwxGqpIkQigvcTIo6NURJwhcoKtrdFFWrYZ/eTIslmA5HFIODO9JkclL85AdSQowa/d9Fj6cSn376GSXF3UzRDgSzX7/BBfq8b98+6noliqp/IAUJvJ7iPuSiaEZa0++58CUjI/3+4r/99hv9ec3bUWLL5xAYxl69CrZnkM/n4/33T6PVqtNuj2B8fN18YL7BgwdTzARHKXgAl+pHIhMS6vGxxx5T44+mgP7Eday06Poff/yRul6Zkt1tgJKOJ6q6O1DMFi6KeWACHY5Ifvzxx0XWN2BACoHX1Zw9rKTRawjMUd9l027vUmRAnJkzZ1I0JNFqb0TTn/CEBO7kU0/NYGpqKsW0MIdikw+jxH+oTXH9O0pJyHItW7ToVKq58fl8jI2tQb+GbAolcVF4QH86qTFGqP1zisCwMtu8nc4QiqbKRcnE9wBFoxFUrHDR58+f57fffsvDhw/z3nsnq3erEkWD9m/1M+KKyZRKSjExNSj4i0yKa+7oP832/1fR38H7Kpj8X0x+8Ny7BM7TZHqG8fF1i6Xa9vl8HDXqRhU441G6XE05Zkzp/Zn/SHfeeQ/FZa6GOhDfoQQHaULARk1zsEuXfkxLS2ODBi0oqlM3AaiXfhSBCaqOhxkaGl+gjZSUm2m31yXQmzZbXXbrNqCAPTUpqQ390fNI4GX27z8q3zO7du1iv3796HcLG6KY8dPqYN6g/m5Icf1xE6hCq9VNmy1aHZ4HFON7gxK9qwbFbptJs3k4U1Ju5t1330th8EZfVrFy5boFxuX1epWrnJ0CiHyD/hjrgmWQ3xsQGE67PTSfX/HChQvV/0PUGEZS7KZ3sF691kWu2aeffkqLJUYxioYEwtmgQUuSgowOCwunmAY6qGemE1hFYC2B3hw+fAR1vTkFP1CdQA2GhVUqybbJRz6fj4MGpdDlakNgGsUOPIJy8YmjXMi6Umz2FgJhDA2NLbK+zz77TF0aVqmPR61lkFq7aGqaXiSjOnjwIDXNTVHxG3EItlEiDz5ITWvJmTNnkiSffPJphYsA5dIaoT7VFOOtQwFwhpfKFJWamkqLxUkJ7BJMiefQWTHLhylBeWqpebknYM+dpNnsLnF7gRQWVolixoqjXLzEBOHxxLFz5/55cSi+/vpr9uw5jF26DMoLqvT111/T7Y5kcHAzOhzh7NSpOwXM6lGfJqo+V6lSNBdF1as3ogBnQ9TercyGDVswMjKBERHxfOyxp8qcffOvpgom/z9Aa9asYXBw54AX2Eddr1QsaV6id8VSQp/+TuANWq2eYvudXolWrVqlXv5QCuiuq3qBK6kX7SIlB/kojh07ng0aGBHcPqNIzXaKvfMRCpAthjabJ18bR44cocXioUjg9xJoT5MpLF8CjpMnT9JkCqOAxYw5eotduw7KV9dvv/3GyMhKFNuvl4IW7kOx085TzNRJ0ThIzuuuXXtz6dKlDArqR2HCxiHei2JHr6LmwEK3O47nzp1jbGwC86c13UVNCyl0Du++24iaN04x1QG02WqpA7Cq6kcQAQtDQvL73jdq1IR+9LObIs23I1CFNWs2LHLdUlKuU0zovOrfm9S0IJVVcBA1LVS1bVf1V6ZIi8kEruGAAcNZtWodCkr6NgL96XCElCln9/nz59m2bVflH21Se8pFkeafVIymo2KayQQcV8x6N3nyZJV/3ULROhiS7qsU+35l3nbbhCL7Uq9eE7WXNVUulHLpeoJAG7Zs2SWPaf/444+cN28e/XbxUPUxogpmEmjGhQsXlnheJIdBFEWKDlefTPovpJPU3jFTJFjDhfQbalrJEib9sV3/e9Ba7f1Y1Y8tNJkeZ5Uqtbhu3TqlQXudwFLqeiUuX76cISExai7kwiGutU3UOvysvt9Nk0kv11j7KSlj1Ny/qs6UEFqtiZSInLvpcjXivHkvl1t7fwVVMPn/Afryyy9pNleiP6DNKdps7mKp3Ddv3sygoIYUMFcddeD1odsdWaYIWV6vl2ZzEEW9mqL69TVFtRnH/H7y3zIkpDKFgTYO+N5OkeKNv78jEJyvnR9//JH+lKukqODq8Nln/WFt//3vf9PpvIZ+Biwq7Acf9Afs+P333xkXV1MxRMMLYIfq68m8fgpgKpSCLHfS6Qznxo0bVX53D0VaMhiglcIovQQy6XI14Pz586nrxiH/BQWB35qBgDmD1q5dS5frGrUmDSnArZcolwYXhbmHUS43qQTWUdcj8lyBatUykPf91XNTKAysDS2W4ALtGZSSksL8aXIzCJi4a9cuulzxFI2FhOuVPoxT6zSaQEvWq9cgICvaDer/QaX2A/d6vUxObkdNS6BoVOwUSV6nMPbbVH/6U/IJvEfAw+eee67Q+n766Se1Xv+iuAGOU3XepPZfTQIjWalSQe0KSXbvPogm0830m29+UXv3NMXdsh4BB5OSWvH48eP88ssvOW6cwWjT1B6MpGh9jDl+ipMmTS7V/Kxdu5ZWq0vtiwQKI3+WounoTWG+xmWkK8XUEUSTyVGq9kgjk5ydwuiPUUC08Wp9bASiqOvV2KVLfwo40RjnR2zatDOtVjfF7LWYwBpqWizlQnwNxaR0mMAlejwNuHXr1lL3848kppoFAf1pzfyX/0/YunXJckz83fR38L4K4N1fTE88MRs+nxtAGwCTACRj/PjxCA0NvWrZunXrwulMBTAKAhJbA+AzpKc/hNtvf6DUffr111/h9WZBgGo1AeRCQFOXAKQAWA8BZwEm07+RlnYRQDSAw+oZAHADcAXU6sorY1DlypXVd5UAfAPgWwDVERISkvdMfHw8fL4zADIgALr5AHpj9uxXkZubCwDYuHEjzp/XAfwG4GMA36l+RwC4BhZLU9hsveDzAQK2OgFgHy5ftmLFihWYMuUuCPjtGwgQy6Y+2QAWA+iD9PRfcd9983D5ciaALAA3A+gG4AAAb4E53LlzJzIyOgD4t+pTVwATIKA/uyqTCmAWBIjXBbm5nbBhwwYAQNeuXVQ7X0DAjM8AGApgJXJz05GTk4O0tDTIOeGnpk2bAlgNAe0BwIeIja2By5cvq322VX1vhqzrcsjafg3gEPbsOYzcXA3ALQDeALAAwMNYseKLAmMsDu3fvx+7d/8MMgxADwho6lMAkQC2ADgNIAcCLmwAYASAYTh06FCh9a1ZswZZWd0hwMVWqi4TgA8AhAPoCWAVzp07UWj5L79cC58vBbIOGoC+kLW+DGAIBFB5FLt3t0WjRm3Qo8dwLFz4CWSNZqkybgBvQvZuKoClaNy4QanmZ/v27cjJAYDOAM4CeBDATgBfqv60UG2aIXsoGsAgaJpeqvYAwGKxwGbzQICFFyHjPwfgPgCZAD5ERsYp5OTkqLYN0mAymWGz2QB0APAVgEkgL0CAd8cg89oGQBwyMw+hWrVqpe7nH8nhsAH4HQICvgfAL5D3z6ADCA31lFt7/9/SX36t4P+uJJ+enk6TyUa/fVZUqCVR/e3du5dud6U/3HC/5TXXNC11vzIzM2moqUVqNVS7QRQ1fbK6RbdjUFAMzWbDHSqOIgl3UmV1ddtfR6AubbaCEmjt2sn0mwDqU9M83LZtW75n+vTpRwHRRao2RBI2ksuI/TqMArb7B0UFbVaSipN+v3QT/RoTEhjHlJQULl36Dv2272CKKtbwqQ9T0qERHS6RIvGPp0T4mky7PabAuB599FElfekUif8cRc0YT+RhFmwUCf8DSoS1WnkuXHPmzAnoe9eAPl8iYGZkZDwtFgdDQ2PzpRSOjTWCtYTTsF/Wrt2IL744j36baR81N6EUl8PrKRqLXDXPERRp8h6KXfgFxsUVLhlfjURbYwDrFqk1CFHzO4Qiubrpz9RHmkx9+NprrxVaX40addX+M7IWRqm17ka/OvtrAp4CZf1qahvF9DGEkjI1jqJx6az2biRFk2FX81FbfZqosnrA3nBR09ylsgWvWbOGfnClmH5krW1qf5FAe/X35IA9cJpA6SV5kly+fLnaX7FqDkMC6ieBVpw+fbpS1y8i8A51vTI//PBD2mxuitaF6n2yqvmqQgHHksBvtFpj8gFky0pbtmxRGsYEtVZGZsk71D5188YbrxyJ8j+N/g7eVyHJ/4VktVrh81kh0sx9AOYB6ILHH3+u2HUMG3Yt0tLOQaSMpQDeht3+BLp1a1/qftntdvTv31v9FQSRIiYC8AGYDpHy9gPYjsaN68HrJUQyzYZIkF+pMoMht+4nAHRGYZ5GjRs3hKb1BrANwC6YzSPx6qtv5numZ8/uELcrr2r/AIApuO22ScjNzcWKFSsgUlUsgEEQif4a1Yf2ALoACAOgA1iras0A8BV0Xce4cXdBpOunIVJaFoAfVZ1pEIkqSJVrBeAtVd8AAP+Ew2EuMC6Xy6XqIcSlqBpESjuvnqBqayBEYh4D4DgaNWoEAIiKioJIUYRoJh6FSOg9oGkOnDkzG7m5R3DhQh106tQXs2bNAgCcOnVErc9miGvaNhw4cAAzZrwAcQfzQqREDbKeByGufCY1Xy0BpAN4XI05BsDD+P33swXGWBy6dOkSNM0CYIMahwlALwA/QFwu34dI4L0hLmLXw2zegBEjRhSoKzU1FYcPH1LPdwJwB0SyA4D68EuddSHagcLIC5HKG0Pc+M5CpPgvIHvwIkTz8oh69v8APAxx1xsLWbNwiBueD4APpA979uwp4cwAkyZNU/28DNnfWyAaKA2y76D+R4imJVd99y+I9F16Gjx4MF588WmIJqI6ZM27Qta7GYCfoes6Vq/+AN27r0bnzh9i2bL56NWrF3y+XIgLISDaABvkfToK4Db1fRUAfbB9e+GujKWhmjVrwutNh2jdflLtPg05P48AmIoffzxUbu39f0t/+bWC/7uSPEkVSKKuugl3IhBBTbPmC/ZSFC1dulTdxn9Qt9skAp1osXjygddKSl6vlx6PYaeeQr8du7aSynTV3jyKi5VZSTU6RSr9iSKpPqykrcUUqddRIA56cnInSgQ0Q4L4uIBdLSMjg6JFaJZP2jCbY7h3714GBwereahCiUjmVlJYKP0Ss4MAlMTSSv2MZK1a9WgyxdEPcGuvxmNTz4RQQGipaiwNKNHzjH4cpNnsKjCHK1asUHNlU59gNYcGYAyqTzMooLw2BKI4ZcoUkuTUqVPVcxGU+O5jKOj6QdS0qhS8QLj6fh6BqrzxxltUAJ4W6tnGBEZQ16NUStY4ipbD0J4Eq/GNpl+Sr67W/VmKZPkNgVfodMaVai9t376dNluEmtcoin25Kf3aoRsoqPsH1Ped6HQWDmTMysqixeKg2HzfoeRrMDAUQRSU+gUC17JSpcRC65B5d6mxR9MP2oMat6FRSFf7IEP9/QLza7UmqjkTPEz//sVLlxpIlSvXU3UaILgmas3saq4mUd45UOzd9Qj0JRBBq7X0wDtSMrpJeFojAqRbtXeUkgRK57BhwwotW61afYrWzEcJfmVo/dwUt0Jj/qrx/fcLxpP/7LPP2KxZVzZq1IGLFr1R7D6PHXurmptYtU9d6h1oT/GWcLNnz5Kvw99Jfwfvq2DyfzFFR8erF9pID7qegL1YSUHatm2rNntD+oFLrxCYxBYtupa6T6dPn6amBVEQvT0pKuYQ+kNg6swfEc2pDsRE9ffP6uCyqpcyXB0EYaxTp3GeL3xubq7K/NWfEvUti0BvNm3aLl9/srOzabG4KWpUQ91+jpqm89SpU7TZDKCcUx1Yu9QBHkRRC4+gMDgPBejWXB2m71GYYahiGkFqjBaKWrk9hYkYlwiTGs/IgLEfo6YVVJ0ePHhQPetR9YdQLmEt6c9Ap6l+jqEwuxh27izx6z2eUDVncZRLRbw63JJVvckUlaXRj8ME7LTbPaqvCylMrwurV6/H0FBDnTqW/gvRMfrDsyaoNkLVerVTz7QgEM2IiGql2kter5fR0dXVHF6v5tehPvUol41o+qMTRtNmCysyqdHjj8+grl9D4DE6HK3VmmlqPo1Idm6OHz++0PLCMN3qWWN/dFTfB9Gfke1X9XdfNY9jCDhViloPgT0Bc/8MmzYt2q2xKLr11tsply5dzc8oNQ8WNU+V1NiMS+oESqrn6qxbt0GJ2wukTz/9lP6ogwnq98AMjW2ZlFQwAqEkr0pS74U14J2xU97/SIrpJIFmcww3bdqUr/y6deuo6zEUEOlq6nrNYjP6iIh4NQ8xFGCileKea/R5ASMiapRpXv5q+jt4X4W6/i+k06dPK9BaY4gKEADawGSyICMj46rl09PTIaoqK0S12BaiWpyP7duvHDnsSmQymUBmQlSpeyCquJoA6kDUYjkB/QVE1Q0AxyHq6DgIgMej+naf+v5N/PzzXqVeBw4cOICsLA3ASYiaMAbAWWRlMV9/7rtvMnJzMyEq8vaQ6HVtQBJRUVHIzs6BX214LUSVqKl+/QhgH4AzEJXkMohatAMEZHUMQIj63gsxexhq0Uqqb4BE+2un6l0B4HmI6r+fGmN+mjFjBiSSmgmiUk6AgN6GQdS8hIARc9TPUABZOHhQotmlpaWq59qpdpoBGA9Rr1sgoKOogBbDAOQiNDQMQH8IMLA5gI9w+PA+pTL3qr5rEDXtJADBENNLKsTUkqv6ewGy9t8BeAyZmVkoDR04cACXLqWpvryjxkuIOWWIGs8FNVf3AOiJ7OxsvP/++4XW99BDU3D99d2RmLgCLVu6ICYiM2QNrZBIh0688so7hZaPjo6DmFF8kD0aDf/+zYSYYF4CcDtEVR4Jmct/ANgKcoFqZ50q4wWwBh06tCrx3Awe3B8CVM2BmAEOQPafcQynQ+ZKh5hrzgPYAaAlDh8+VeL2Auns2bOqbi9kP2VDzhJA9sCRQkFzFy9exG+/HQbwCsSE9zhk/qwQdf1HEPDkTABpqFKlSr7yCxYsRUbGwxAQaS9kZMzF/PlvFavPqam/q/76IPvYDgEmGtQEZ8+eK6xoBQVQBZP/C+m++x5GeroVgiq/FXLojYTPh2Kh68+fvwBhEDdBkOEPQ5jZYWRn27FkyZJS9UtQ64TYPA2b4a8QZrkFYm8bA2FaS+A/uK0QBjsIwkiGqp9TVD/7AUjGrl27AAAOhwNy4J5Xz2kAziI+Pjpffz744BP47dNHIeFrT0NedqjvMyBMeQPEZn5R9as3hIkRchEIgZ/5L4LYWc9AbJ45EEYKVfenkAOvPoDX1LgJg3kKk6wCMhCBLCS2SK+aOx/E/muFMFWf+mgTKwAQAAAaiElEQVRqjl+GXBpm4OTJMwAAs9kEOXxXQOzkEyCXrOchl5k71f8WQWzJoxAeXhVnz56CH1kPABfg82lo1KghhKGch1ymrKr8RchrnwDBDRj9agCgI8RuvhWZmVcOdVoUnTx5EhZLHICNAO6FMOR2kMviYvVTgzDNgQDmAmiFRYsWFVrfXXfdj8WLv8LevUH4+usdkPUwQy4JCfCHrC2coqLC1djN6vMvyPtnVuPPgmBIVkHmZQ1kvqpAEPXj1LMPQPAZ1QBsRZ06dUo4M8Dq1avVb27IHuwGuaBlq7anQBg8IHtpJwTLcBoZGZdL3F4g+XzGRdMCuWgZ+JVHVD8uoU6dOjh06BAmTpyIO+64A3v27IHL5UJOTjYE9xEM4HPIvvJC3pUekEv49fB6sxAUFJSv3dTUS5DLi0HpyMoq3gXSZPJC3tF0yJzlAJgDORPSIevGIstXkKK/XHfA/111ffPm3ZT6KZyiUn5fqbqunAmKFLWZpmlKXXanUumtVOq8WQRu5a23lg5pmpGRoex1dqXOzKAELTEHqDtvoJgJkui3MUdSbHJjlZqxi+rXb/QHDonLQ8WLv66VYnIw2qvG5s3b5vXl999/V8E2rBTVsoFyP0LAzgsXLtBud6o+GFG3WtCfwz2IEklsE/1qXQclal0CxcaeGND+d6qs4R1gVuOVCHn+xDLR9KvhC6rr+/fvr+qBqiOCwGZKYBHDhhlE4K0AdePnBMQeLX0NVnUkUmyzbVU/wijeFF1pZP0Dgrht2zb6/fBvooTQjSdgY4sW7SlqTtBIbes3RUxS7fso6ltDXfwJxUbdjRZLWKn20rlz55QHyXiKOcmp1qi7Gpemxhilvg8ikMhmzQqGK83OzlYZ0CIo2IvQgD3ppMQh+IpijnEWKC/oesP2bqPfnGSYTiIpNv1pAc8Z9nq7mq94NTebKFiKGAIJDAmpxBMnTpRobq6//nr60fNmSoTFQaq9evTHmzBMUaH0xzfQSrUeBon3Rqxaa7va6wYGxUmgJu+88041VisNm7ukqA1M3HNW9VejvFe3U4JJ9SVg56effpqv3bZtu9Mf9bEOAQ+bNGlTrD4nJ7dXa2KYBwxPB2OOglhWr4O/mv4O3lchyf+F5HAAchv1QNTFwwF8BsCMc+eKVjt5vV40a9YhwEf6dchNfBxEWt0G4D0kJSUVVcUVyel04p577oVIE30hUtKt6r+GavNdiB/9HsgN3gSRWp+BqDgB4HuI1NkOwF0A2sBstuXd7iV5igNAVQjK+TyAmti+3Z/UYs+ePbBY3BBpLwF+lHtlAEE4e/YssrIuw6/GS1RtaRC0vQXAjaqfNvjVk79CpJBZ6neo8u3hV2N6IPMK1faHqt4syJxvg/hlG3Pip4YNG6p6PKpeN8ScMhWy5oYf/iMQFewvAO5X30GVTYdf6s9Q5UIhktOdADapMRwGMABDh96gytvU3L8NQWmb8P33O+BHol9Uz2WoueiivtcgKmuvmrMBEKT6m8jNLZ3kGBoaCl13q/F/q9rV1JhDId4SxtzsgLwHx2A2F/RY8Hq98HrtEI1VDmQdjBgFwyDajo4APoFfy/NH0iDzaoOYOMzqd0K0LTsBvKie8wJoDdlzGgRpfxzyPsxU3x0GcBCpqddi3Li7SzQ38v7uU33VIWYuIx7BOTVGQ0I2Q7w0RkF86vW85EOloYSEBIhGwxg3IfvlAkRDdxILFrwNec+uVZ9a6N17uOpTnKrpBcj6EfIur4LM71kAGj7//PN87aalpUPm70mIFB6BtLSrmyYB4Pnnn4Ds4VyIVhCqLkOTY1GfCroSVTD5v5BOnjwLv+uSofI1AzDhzJkzhZbx+XwID4/D1q2/QdRl2ZDDzgx5wR6BHJQtCj0oi0vffbcJ8jItg1weEuBX5UZC1KsuAKPVGHyQl/8HiMrVAlHp5UIOxGoAJsFuB2JiYgCIq548dxfkoNAhdj7/i2qxWJCTkwphpD9BAsNUhzDwC4iONlT7SqBAFuTgMQ7HyxDV6kL1t0U99zLkQuBQHx/ksDdU8lBlLZDDcC4kC1w2xObYV83Ja8ivfhQSU4RZzQ0hh94IyEXGqN8OYUqDAXSHYDMCXaOo2r4AYerfQZi6rvp8A8QmGQLgBRw8aLhxNQCwC8JUjcBFaRC1MyBBgqwQJp+p5itT/W307VhAP46jtEfDoUOHcPlyFsTOPR5+V8vLEAYyHX7Mx3UQW29P7N27t0BdDodD2dTfhTCkQDe53wN+T0f+IC5CmmaYfCyQ+ciEf99EQuaqJ/zMzwRRo7tUv2eqmlIh6zBUtXsUPt9I7Nr1Y7HnBQCWLXsfkr3R2JeJ8JsfUiF73DCd6aq/XVSbZpw4UXjAn+JQp06dVNuEvLNWyPnRBJLhLw5ZWbnwZ5esB+BXZGZmQPbeeACHIO6GGZD5zoDM60bIhc2MkydPIpCcTifEjj8IYhZ4GZmZRV3I8tO4cXeo31yQS7EO2UeG+eUyClv3CspPFUz+L6RDh45CpvwcRApZDDnofEUC7yZMmIBLly5BJKxLEACcFXLgBYJcqitgXskpIyMDGzZ8BWF8+yGpVg2AUyYENDUdcui9jvy2cUPqyFH/c0CAS4sA3IkBAzqjWbNmAKC0FZkQe7hB3yAqym/Hy83Nhc0WDzk8rJDD7yTk4KmGkJD8wB6RytsF/G6C2AlnQpjqMNU/I5WqcZnKgd/eZ4yFkIPLB4mSl6S+2wc/M/wVhQHvjh07pubCYEQxED/3XPg1CpchkuBPELtoqpoPg4yLSpZqpxrkYLRApOCtaqzxEA2EccBVCfi9EvzSrpES16TGZVwCN0EuCgYOhBAmNhaimekdUEfJKDMzU7VjUe2a1HiyVRtZkHX5HrJG/QF8rmzGBalXrzYQBmLUZdAXEJv/mxA/fBYo69d8OeEHPRqXDuNiEAzBXACyPqsglywL5HJhgDw7AXgKclGpC6AnatZMKM6U5FFurhFHwQRZ93che83AY8xRT2qqz+9D1mQlAC8uXy69XX7u3LkBbRsX9J8hAL90CHPXIJqM6RDJOwqyllmqD80h+9ew79shl/5MSEphVwE/+YSEqpB9btDviIyMKFaf9+3bp37LhOzli6qPz0NwONHwa8IqqCj6U5j8+fPnMWjQILjdbiQkJODdd9/9M5r5r6OcnEzIIe6DSMz3QRjBZVSqVKnQMgLWsUDCpQIiIQJyaKVAGOtzAN4qtbpeNACGytoCP9M2UOfrIUyyHvJLUybV/wnqb0PLEA5gJIDaOHLkWN4BLoAbOyS0agMADQEsgdsdnFdjQkICLJbT8Esz/6+9+w+Kqvz3AP5eRGBZWBBIfpjgZRAVFMarFl7JL3bHsbRucqcMIoqw73Xq5tSYJs03FceaxptdZxynwX7YPw32h/itO33VSmZI/ZrNpGiJjagN6lIgBAK7wMIun/vHs3vYBUyNpcWz79cMA7vPnrPP5zy753Oe5zzn0AJ1U5llAF7CwMDMIbUXqElxwGAvPBfqlEAfVK+lG6r3vAVq52D1WD4EgwnSBrVD74DaubpvZHMaKnmmQE2+Gm769Omuv9zJyj05yL1d3L38U1DDwSao4WBP7lGAAagb5tyAmnDogNqhnXY9XoXBmf+AmlBXBXXw8F8YTLBuTR7vHwx10OaE92mHJVAHXzug2uaPSU9Ph9NpxeApigEMjtTEuOrsHjF6wFXf/xw2YcvtH/847FrGPWnTbQBqdvrnUAcsw4dtB5N8j6s+fa7lJmCwF9oGNYnVrR+DB16et0yNhdpmsXAfXF+65HmL1d/X1eUeeXC3r/s0ifs9k6BGityvCYE6yJwM9XkOuu0Ja25NTU2Ijk6AwRCMN97YDPXdcEDFbof67v4H1IiR+9bL56C26w2oA8wgV13CoL6PntukB+qUVhTUd/letLW1wdPAQD/UAcO/Q41erUZSUjRuT7/H7zaoA5//hjoAPwk14c94m+sKXAYZ/Cb4TGFhIQDgo48+Qm1tLVasWIETJ04gIyNDvanBMOwe3IHAYAiF2tGYoIZy610/15GdnY3g4GBcvXoVNpsNBoMB0dHRrh4iMHhONwiDO/cQqJ2ORXuP4OBgxMfHw2q1wmAwYN68ebjnnntw8eJFdHV1wWKxwOl0Ijw8HHa7HZMmTcJ9992Hv//9/6C+5CYMH47+F6i7yrnv+e02HWoYb53rcSjUDswClaTeBdCCsLAwzJ07FyaTCUeO/BODM+cH15WcnAyzWZ1zVzPOnRicUTuAm9/RzITBy9ZioXph06HOKf6PKxaTq+4drnW5R0JCoXZ6Q3utRlfdHoNKIuGu5zq1eqxYsQKhoaEICwtDc3Mzrl275hpyDsNgkgiH2qECgz3RUAzdvnPn/uuQSyDdl+IZoQ7qjFBtPxHePX+3cAyOTHhKhRoxyIbaeUe64p0F1YtLgbrqAFDb+m9Qpzl+BqD+j0B/vwOdnTY4HL2YMWMGAMBisWDixIkwGo3o7OyE1WpFcnIyOjs70dvb6xp5MkElLveVDqGu332ubfQtVE/1CFRP3YE5c+bg2rVrGBgYQHZ2NvLz87Fu3Tqo9nT36tz+CnWQ677aoA5msxnx8fFwOBywWq0ICgpCc3MzVFIfcNWhF4Pt624f9+MI17qtrr//F+ogxOyqt3tk53utFsnJyfjtt9/Q19eH0NBQxMTEoKWlBZmZmZg/fz5OnDiBkJAQ/PjjZdjt7a66OF3tGw+VsAB1oJLqigVQBy0OeMrKysKNGzfgdDpx//33IyMjA++//z6sVnXp2oQJE2C323H16lXXfejdyXkG1B0RPQVDJfJHoU7zTIHqpf8Nqsf+tqv8vGtbpEF9ZjwPNEJd2yYPapRG9diXL1+OH3/8CdeuXcPgqbHFUPu6nwFMxLPPPoXW1lbU1ta6TqsA7e3t6O7uRlBQEKZMmeJaHhjc90101eXfXL+/BmCHiOdB+/jmj9zn8yRvs9kQExODuro6pKWlAQCeffZZJCUl4e2331ZvGrBJnuePxl4EvHvqf4R7R6w3oVA7zK5bvZCGGZ5074x7mDzQjHa7eTJAjdDFQs2pOA2gm0n+Fnw+XF9fX4/g4GAtwQNq5nFd3Z1NUiH6Y3zxhddjggdUL4wJ/o8ZbaIKxAQP+C7BA+rgOwtqVOIw1KTj4fNjyJvPrz+wWq3Dzq9FRkZ6nJNSysvLtb/z8vKQl5fn66oQEZFuhEBdTujum+ZhvB881dTUoKamxq918PlwfW1tLXJzc71meu/YsQNHjx7Vbm/K4XoiIrozBqj5Bf+Emuz3VwBVEOnwa63uhC6G69PT0+FwOHDp0iXtubNnz2L27Nm+fisiIgoYAnWVTwLUJNL98L48j0YyZrPrDQYDPvzwQ5w+fRqPPPIIvv32W+1+z4HakwfYmyciGp0QuO81cLflEX/kvjG5J+B7772H0tJSTJ48GXFxcaioqPhD/9BBj+62DyUREd29xqQnf8s3DeCePBERBSZdnJMnIiKi8YFJnoiISKeY5ImIiHSKSZ6IiEinmOSJiIh0ikmeiIhIp5jkiYiIdIpJnoiISKeY5ImIiHSKSZ6IiEinmOSJiIh0ikmeiIhIp5jkiYiIdIpJnoiISKeY5ImIiHSKSZ6IiEinmOSJiIh0ikmeiIhIp5jkiYiIdIpJnoiISKeY5ImIiHSKSZ6IiEinmOSJiIh0ikmeiIhIp5jkiYiIdIpJnoiISKeY5ImIiHSKSZ6IiEinmOSJiIh0ikmeiIhIp5jkiYiIdIpJnoiISKeY5ImIiHSKSZ6IiEinmOSJiIh0ikmeiIhIp5jkiYiIdIpJnoiISKeY5ImIiHSKSZ6IiEinmOSJiIh0ikmeiIhIp5jkiYiIdIpJnoiISKeY5ImIiHSKSZ6IiEinfJrkd+/ejfnz5yMsLAzPPfecL1etKzU1Nf6ugl8x/hp/V8FvAjl2gPEHevz+4NMkP2XKFGzatAmlpaW+XK3uBPoHnfHX+LsKfhPIsQOMP9Dj94dgX64sPz8fAPD999/DYrH4ctVERER0h8bknLyIjMVqiYiI6A4YZAwy8qZNm2CxWPDxxx+P/KYGg6/fkoiIaNz7szvBtz1cn5eXh6NHj45Ylpub61V2qyDY0yciIhp7t53k72TCBHvqRERE/ufTc/JOpxO9vb1wOBxwOp2w2+1wOp2+fAsiIiK6TT5N8tu2bUN4eDi2b9+OTz75BEajEW+99ZYv34KIiIhu06iSfF9fH1avXo1p06bBbDbj888/x8GDBzEwMKD9LFq0CDNnzoTJZMKDDz6Iq1eveq1j48aNiIuLQ1xcHMrKyrzKGhoasGTJEphMJsyaNQvV1dVe5ZWVlUhJSUFERATy8/PR3t4+mnDGXFtbG/Lz8xEREYFp06Zh3759/q7SHRna3nPnzsXhw4e18urq6oBp64sXLyIsLAzFxcXac4ES/6effopZs2YhIiICaWlpOH78OAD9x2+xWPDoo48iNjYWiYmJWLt2rTZSqcfYf+/mZv6K1263o7S0FFFRUUhMTMTOnTt9HLVys9hPnjyJpUuXIjY2FpMnT8aqVavQ1NTktey4i11GwWazSXl5uVy5ckVERL744guJjIyUhoYGERFpaWmRqKgo2b9/v9jtdtmwYYPk5ORoy1dUVMiMGTOksbFRGhsbJSMjQyoqKrTynJwcefXVV6W3t1eqqqokOjpaWlpaRETk3LlzEhkZKceOHROr1SpPPfWUFBQUjCacMVdQUCAFBQVis9nk+PHjEhUVJXV1df6u1m27WXtfuXJFWlpaxGw2B0xbL126VB544AEpLi4WkcD5rH/11VeSkpIi3333nYiI/PLLL9LY2BgQ7Z+fny8lJSVit9ulqalJ5syZI7t27dJt7AcOHJDPPvtMXnjhBSkpKdGe9+dnvaysTBYvXiw3btyQn376SRISEuTw4cN/WuyHDh2S/fv3S1dXl3R3d0tpaak89NBD4zr2USX5kWRlZcmBAwdERGTPnj2yaNEircxms4nRaJQLFy6IiMjChQvlgw8+0Mr37t2rfVguXLggoaGhYrVatfLFixdrG+z111+XoqIirezy5csSEhLi9frxxGq1SkhIiFy8eFF77plnnpGysjI/1mr0srKypKqqKqDaet++fbJq1SopLy+Xp59+WkQC57O+cOFC2bt377DnAyH+9PR0OXTokPZ4w4YNsmbNGt3H/sYbb3glOn/Gm5SUJF9//bVWvnnz5jE96Bka+1CnTp2SyMhI7fF4jN2n5+Sbm5tRX1+PzMxMAEBdXR2ys7O18vDwcKSlpaGurg4AcP78ea/yrKwsrayurg6pqakwmUxaeXZ2tle557KpqakIDQ1FfX29L0Pymfr6egQHByMtLU17zjOeu5G7vWfPnh0wbd3Z2YktW7Zg586dXpeCBkL8TqcTp06dwvXr1zF9+nRMnToVa9euRW9vb0DEv2zZMlRWVqKnpweNjY04dOgQHn744WGx6S12GXLJs7/aur29Hb/++utN1z0WhsY+1NGjRzF79mzt8XiM3WdJvr+/H0VFRSgpKUF6ejoAwGazwWw2e73ObDajq6sLAGC1WhEVFeVVZrVaRywDgMjISK3cZrMNK/dc93hjtVqHbYvIyMhxW99bGdregdLWmzZtwvPPP4+kpCQYDAbtctFAiL+5uRn9/f2oqqrC8ePHcebMGdTW1uLNN98MiPjLy8tx7tw5mM1mTJ06FQsWLMBjjz024ndbT7EPvSTaX23tfs3QdY/ltvi9y8F/+OEHbNu2De+884723HiM/XeTfF5eHoKCgkb8Wbx4sfa6gYEBFBcXIywsDLt379aej4iIQGdnp9c6Ozo6EBkZOWJ5R0cHIiIibnvZjo6Om5aPN7eK524yUnsHQlufOXMG1dXVeOWVVwCoo3z3kX4gxG80GgEAa9euRXx8PGJjY7Fu3TocPHhQ9/GLCJYtW4YnnngC3d3daG1tRVtbGzZu3BgQsXvyV7zudQxd91hui5v15C9duoTly5dj165dWLRokfb8eIz9d5N8TU2N10x5zx/3He5EBKtXr0ZLSwuqqqowYcIEbfnMzEycPXtWe2yz2XD58mVtOD8zMxNnzpzRys+ePasNfWRmZuLnn3/WjmDc5Z7Leq778uXL6Ovr00YRxpv09HQ4HA5cunRJe84z3rvFzdo7ENr6m2++QUNDA5KTk5GYmIh3330XVVVVmDdvXkDEP2nSJNx7770jluk9/tbWVpw6dQovvfQSJk6ciJiYGJSUlODgwYO6j31ob9Zf8U6aNAmJiYk3XfdYGKknf+XKFSxduhSbN29GUVGRV9m4jP2WZ+1vYc2aNZKTkzPiRBD3LMyqqirp6emRDRs2yMKFC7XyiooKmTVrljQ2NorFYpGMjAzZs2ePVp6TkyPr16+Xnp4ebSZia2uriIjU1dWJ2WzWZiIWFhZKYWHhaMMZUwUFBVJYWCg2m02OHTsmUVFRcv78eX9X647crL0Doa27u7ulublZmpubpampSdavXy+PP/64tLa2BkT8Imqyz4IFC+T69evS1tYmubm5snnzZt3HPzAwIElJSbJ9+3ZxOBzS3t4uK1eulKKiIt3G7nA4pKenR8rKyqS4uFh6e3vF4XD4Nd6ysjL5y1/+Iu3t7XL+/HlJSEiQL7/88k+L3WKxSGpqquzYsWPE5cZj7KNK8g0NDWIwGMRoNEpERIT2U1lZqb3myJEjMnPmTDEajbJkyRLt8iu31157TWJiYiQmJkY2btw4bP15eXliNBpl5syZUl1d7VVeWVkpycnJYjKZZOXKldLe3j6acMZcW1ubrFy5Ukwmk6SkpMi+ffv8XaU7cqv2DrS2Li8v1y6hEwmM+Pv7++XFF1+U6OhoSUhIkJdfflnsdruI6D/+kydPSm5urkRHR0tcXJw8+eSTcv36dRHRZ+xbtmwRg8Hg9bN161YR8V+8drtdSktLxWw2S3x8vOzcufNPi728vFy2bt0qBoPBa//nObt+PMY+Jv+FjoiIiPxvTP6fPBEREfkfkzwREZFOMckTERHpFJM8ERGRTjHJExER6RSTPBERkU79PzHkL2hvmYsF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3200400"/>
            <a:ext cx="481012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23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סביבות משתנות - סימולציות </a:t>
            </a:r>
            <a:r>
              <a:rPr lang="he-IL" dirty="0" smtClean="0"/>
              <a:t>מחשב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905000" y="1467702"/>
            <a:ext cx="5708437" cy="4856898"/>
            <a:chOff x="-145837" y="1295400"/>
            <a:chExt cx="5708437" cy="4856898"/>
          </a:xfrm>
        </p:grpSpPr>
        <p:sp>
          <p:nvSpPr>
            <p:cNvPr id="13" name="Snip Diagonal Corner Rectangle 12"/>
            <p:cNvSpPr/>
            <p:nvPr/>
          </p:nvSpPr>
          <p:spPr>
            <a:xfrm>
              <a:off x="152400" y="1295400"/>
              <a:ext cx="5181600" cy="4856898"/>
            </a:xfrm>
            <a:prstGeom prst="snip2DiagRect">
              <a:avLst/>
            </a:prstGeom>
            <a:solidFill>
              <a:srgbClr val="92D050">
                <a:alpha val="75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0" name="Diagram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8616157"/>
                </p:ext>
              </p:extLst>
            </p:nvPr>
          </p:nvGraphicFramePr>
          <p:xfrm>
            <a:off x="-145837" y="1434998"/>
            <a:ext cx="5708437" cy="45008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1883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7010" r="9127" b="6442"/>
          <a:stretch/>
        </p:blipFill>
        <p:spPr bwMode="auto">
          <a:xfrm>
            <a:off x="849530" y="1052736"/>
            <a:ext cx="7482200" cy="551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75830" y="61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he-IL" dirty="0" smtClean="0"/>
              <a:t>קצב מוטציה מושרה עקה מנצח קצב קבוע 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330" y="586864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8BCF-14A6-43A9-AA70-BAEC11B3F76D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9530" y="3068960"/>
            <a:ext cx="266086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-25537" y="3369186"/>
            <a:ext cx="157320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שכיחות מוטציה מושרת עקה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527191" y="1196752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chemeClr val="tx2"/>
                </a:solidFill>
              </a:rPr>
              <a:t>נצחונות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0199" y="5877580"/>
            <a:ext cx="157320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 smtClean="0">
                <a:solidFill>
                  <a:srgbClr val="C00000"/>
                </a:solidFill>
              </a:rPr>
              <a:t>הפסדים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6488668"/>
            <a:ext cx="15732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דורות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22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09"/>
    </mc:Choice>
    <mc:Fallback xmlns="">
      <p:transition spd="slow" advTm="79709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סיכום:</a:t>
            </a:r>
            <a:r>
              <a:rPr lang="en-US" dirty="0" smtClean="0"/>
              <a:t> </a:t>
            </a:r>
            <a:r>
              <a:rPr lang="he-IL" dirty="0" smtClean="0"/>
              <a:t>הגורמים האבולוציוניים</a:t>
            </a:r>
            <a:endParaRPr lang="he-I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/>
              <a:t>קצב מוטציה מושרה עקה </a:t>
            </a:r>
            <a:r>
              <a:rPr lang="he-IL" b="1" dirty="0" smtClean="0"/>
              <a:t>מועדף</a:t>
            </a:r>
            <a:r>
              <a:rPr lang="he-IL" dirty="0" smtClean="0"/>
              <a:t> על פני קצב קבוע ע"י </a:t>
            </a:r>
            <a:r>
              <a:rPr lang="he-IL" b="1" dirty="0" smtClean="0">
                <a:solidFill>
                  <a:schemeClr val="accent1"/>
                </a:solidFill>
              </a:rPr>
              <a:t>הברירה הטבעית</a:t>
            </a:r>
          </a:p>
          <a:p>
            <a:pPr algn="r"/>
            <a:r>
              <a:rPr lang="he-IL" dirty="0" smtClean="0"/>
              <a:t>גם בסביבות קבועות וגם בסביבות משתנות</a:t>
            </a:r>
          </a:p>
          <a:p>
            <a:pPr algn="r"/>
            <a:r>
              <a:rPr lang="he-IL" dirty="0" smtClean="0"/>
              <a:t>בגלל ההשפעה על ה</a:t>
            </a:r>
            <a:r>
              <a:rPr lang="he-IL" b="1" dirty="0" smtClean="0"/>
              <a:t>יכולת לעבור התאמה לסביבה - </a:t>
            </a:r>
            <a:r>
              <a:rPr lang="en-US" b="1" dirty="0" smtClean="0"/>
              <a:t>evolvability</a:t>
            </a:r>
            <a:endParaRPr lang="en-US" b="1" dirty="0">
              <a:solidFill>
                <a:srgbClr val="00B050"/>
              </a:solidFill>
            </a:endParaRPr>
          </a:p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8" name="Picture 2" descr="D:\projects\sim\sim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95800"/>
            <a:ext cx="2114180" cy="18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79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אבולוציה של תכונות מורכבות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8528" y="1447800"/>
            <a:ext cx="6563072" cy="4876800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he-IL" sz="1800" dirty="0" smtClean="0">
                <a:solidFill>
                  <a:srgbClr val="C00000"/>
                </a:solidFill>
              </a:rPr>
              <a:t>קריטריון</a:t>
            </a:r>
            <a:endParaRPr lang="en-US" sz="1800" dirty="0" smtClean="0">
              <a:solidFill>
                <a:srgbClr val="C00000"/>
              </a:solidFill>
            </a:endParaRPr>
          </a:p>
          <a:p>
            <a:pPr algn="r"/>
            <a:r>
              <a:rPr lang="he-IL" sz="1800" dirty="0" smtClean="0"/>
              <a:t>שתי תכונות או יותר צריכות לעבור התאמה</a:t>
            </a:r>
            <a:endParaRPr lang="en-US" sz="1800" dirty="0" smtClean="0"/>
          </a:p>
          <a:p>
            <a:pPr algn="r"/>
            <a:r>
              <a:rPr lang="he-IL" sz="1800" dirty="0" smtClean="0"/>
              <a:t>שינוי בתכונה אחת בלבד גורם לירידה בכשירות</a:t>
            </a:r>
            <a:endParaRPr lang="en-US" sz="1800" dirty="0" smtClean="0"/>
          </a:p>
          <a:p>
            <a:pPr marL="0" indent="0" algn="r">
              <a:buNone/>
            </a:pPr>
            <a:endParaRPr lang="en-US" sz="1800" dirty="0" smtClean="0"/>
          </a:p>
          <a:p>
            <a:pPr marL="0" indent="0" algn="r">
              <a:buNone/>
            </a:pPr>
            <a:r>
              <a:rPr lang="he-IL" sz="1800" dirty="0" smtClean="0">
                <a:solidFill>
                  <a:srgbClr val="C00000"/>
                </a:solidFill>
              </a:rPr>
              <a:t>כנפיים ועצמות</a:t>
            </a:r>
            <a:endParaRPr lang="en-US" sz="1800" dirty="0">
              <a:solidFill>
                <a:srgbClr val="C00000"/>
              </a:solidFill>
            </a:endParaRPr>
          </a:p>
          <a:p>
            <a:pPr algn="r"/>
            <a:r>
              <a:rPr lang="he-IL" sz="1800" dirty="0" smtClean="0"/>
              <a:t>תעופה עם עצמות כבדות היא בזבזנית</a:t>
            </a:r>
          </a:p>
          <a:p>
            <a:pPr algn="r"/>
            <a:r>
              <a:rPr lang="he-IL" sz="1800" dirty="0" smtClean="0"/>
              <a:t>הליכה וטיפוס עם עצמות קלות היא מסוכנת</a:t>
            </a:r>
          </a:p>
          <a:p>
            <a:pPr marL="0" indent="0" algn="r">
              <a:buNone/>
            </a:pPr>
            <a:endParaRPr lang="en-US" sz="1800" dirty="0">
              <a:solidFill>
                <a:srgbClr val="C00000"/>
              </a:solidFill>
            </a:endParaRPr>
          </a:p>
          <a:p>
            <a:pPr marL="0" indent="0" algn="r">
              <a:buNone/>
            </a:pPr>
            <a:r>
              <a:rPr lang="he-IL" sz="1800" dirty="0" smtClean="0">
                <a:solidFill>
                  <a:srgbClr val="C00000"/>
                </a:solidFill>
              </a:rPr>
              <a:t>מקור פחמן (סוכר) חדש</a:t>
            </a:r>
            <a:endParaRPr lang="en-US" sz="1800" dirty="0" smtClean="0">
              <a:solidFill>
                <a:srgbClr val="C00000"/>
              </a:solidFill>
            </a:endParaRPr>
          </a:p>
          <a:p>
            <a:pPr algn="r"/>
            <a:r>
              <a:rPr lang="he-IL" sz="1800" dirty="0" smtClean="0"/>
              <a:t>נחוצים שני חלבונים חדשים, כל אחד בזבזני ללא השני:</a:t>
            </a:r>
          </a:p>
          <a:p>
            <a:pPr lvl="1"/>
            <a:r>
              <a:rPr lang="he-IL" sz="1400" dirty="0" smtClean="0"/>
              <a:t>משאבה להכנסת הסוכר לתוך התא</a:t>
            </a:r>
          </a:p>
          <a:p>
            <a:pPr lvl="1"/>
            <a:r>
              <a:rPr lang="he-IL" sz="1400" dirty="0" smtClean="0"/>
              <a:t>אנזים לעיכול הסוכר</a:t>
            </a:r>
          </a:p>
          <a:p>
            <a:pPr marL="0" indent="0" algn="r">
              <a:buNone/>
            </a:pPr>
            <a:endParaRPr lang="en-US" sz="1800" dirty="0" smtClean="0">
              <a:solidFill>
                <a:srgbClr val="C00000"/>
              </a:solidFill>
            </a:endParaRPr>
          </a:p>
          <a:p>
            <a:pPr marL="0" indent="0" algn="r">
              <a:buNone/>
            </a:pPr>
            <a:r>
              <a:rPr lang="he-IL" sz="1800" dirty="0" smtClean="0">
                <a:solidFill>
                  <a:srgbClr val="C00000"/>
                </a:solidFill>
              </a:rPr>
              <a:t>שפה ותקשורת</a:t>
            </a:r>
            <a:endParaRPr lang="en-US" sz="1800" dirty="0" smtClean="0">
              <a:solidFill>
                <a:srgbClr val="C00000"/>
              </a:solidFill>
            </a:endParaRPr>
          </a:p>
          <a:p>
            <a:pPr algn="r"/>
            <a:r>
              <a:rPr lang="he-IL" sz="1800" dirty="0" smtClean="0"/>
              <a:t>שידור חושף את הפרט לטריפה</a:t>
            </a:r>
          </a:p>
          <a:p>
            <a:pPr algn="r"/>
            <a:r>
              <a:rPr lang="he-IL" sz="1800" dirty="0" smtClean="0"/>
              <a:t>קליטה היא בזבזנית ורועשת</a:t>
            </a:r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43</a:t>
            </a:fld>
            <a:endParaRPr lang="he-IL" dirty="0"/>
          </a:p>
        </p:txBody>
      </p:sp>
      <p:grpSp>
        <p:nvGrpSpPr>
          <p:cNvPr id="8" name="Group 7"/>
          <p:cNvGrpSpPr/>
          <p:nvPr/>
        </p:nvGrpSpPr>
        <p:grpSpPr>
          <a:xfrm>
            <a:off x="-6401" y="3581400"/>
            <a:ext cx="2138213" cy="3267384"/>
            <a:chOff x="6991302" y="3690008"/>
            <a:chExt cx="2138213" cy="3267384"/>
          </a:xfrm>
        </p:grpSpPr>
        <p:pic>
          <p:nvPicPr>
            <p:cNvPr id="1026" name="Picture 2" descr="bat wing bone compa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302" y="3717392"/>
              <a:ext cx="213821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956376" y="3690008"/>
              <a:ext cx="1008112" cy="747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902070" y="6578516"/>
            <a:ext cx="106471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1050" dirty="0" smtClean="0"/>
              <a:t>warksbats.co.uk</a:t>
            </a:r>
            <a:endParaRPr lang="he-IL" sz="1050" dirty="0"/>
          </a:p>
        </p:txBody>
      </p:sp>
      <p:grpSp>
        <p:nvGrpSpPr>
          <p:cNvPr id="11" name="Group 10"/>
          <p:cNvGrpSpPr/>
          <p:nvPr/>
        </p:nvGrpSpPr>
        <p:grpSpPr>
          <a:xfrm>
            <a:off x="-6401" y="1143000"/>
            <a:ext cx="1925408" cy="2600919"/>
            <a:chOff x="7255383" y="692696"/>
            <a:chExt cx="1925408" cy="2600919"/>
          </a:xfrm>
        </p:grpSpPr>
        <p:pic>
          <p:nvPicPr>
            <p:cNvPr id="1028" name="Picture 4" descr="Fig. 4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3" r="55409" b="41419"/>
            <a:stretch/>
          </p:blipFill>
          <p:spPr bwMode="auto">
            <a:xfrm>
              <a:off x="7255383" y="692696"/>
              <a:ext cx="1639019" cy="235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8193020" y="3047394"/>
              <a:ext cx="9877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1000" dirty="0" smtClean="0"/>
                <a:t>Xiao et al. 2011</a:t>
              </a:r>
              <a:endParaRPr lang="he-I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7616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/>
          <a:stretch/>
        </p:blipFill>
        <p:spPr bwMode="auto">
          <a:xfrm>
            <a:off x="381000" y="590907"/>
            <a:ext cx="8311778" cy="62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פשוט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11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1835" y="891416"/>
            <a:ext cx="8508637" cy="62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נוף כשירות מורכב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67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מעבר לפסגת כשירות גבוהה יותר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1835087" y="1628800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4030776" y="2887776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Oval 6"/>
          <p:cNvSpPr/>
          <p:nvPr/>
        </p:nvSpPr>
        <p:spPr>
          <a:xfrm>
            <a:off x="5542944" y="1951672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4716016" y="3520841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3707904" y="1916832"/>
            <a:ext cx="11521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פסגה נמוכה</a:t>
            </a:r>
            <a:endParaRPr lang="he-IL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355976" y="4057908"/>
            <a:ext cx="115212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עמק</a:t>
            </a:r>
            <a:endParaRPr lang="he-IL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644008" y="1367190"/>
            <a:ext cx="24482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פסגה גבוהה</a:t>
            </a:r>
            <a:endParaRPr lang="he-IL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499992" y="3356992"/>
            <a:ext cx="179715" cy="16384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076056" y="2420888"/>
            <a:ext cx="592320" cy="10699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63872" y="2393885"/>
            <a:ext cx="944232" cy="56644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62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29" y="1250179"/>
            <a:ext cx="4638044" cy="34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4" y="3209002"/>
            <a:ext cx="4755895" cy="367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התאמה ונופי כשירות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he-IL" dirty="0" smtClean="0"/>
              <a:t>SIDEER 2013</a:t>
            </a:r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Yoav Ram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DDA39DD-F56F-4D5B-9830-607597A41E0F}" type="slidenum">
              <a:rPr lang="he-IL" smtClean="0"/>
              <a:pPr algn="r"/>
              <a:t>47</a:t>
            </a:fld>
            <a:endParaRPr lang="he-IL"/>
          </a:p>
        </p:txBody>
      </p:sp>
      <p:sp>
        <p:nvSpPr>
          <p:cNvPr id="7" name="AutoShape 2" descr="data:image/png;base64,iVBORw0KGgoAAAANSUhEUgAAA+0AAAFvCAYAAAA/oCrpAAAABHNCSVQICAgIfAhkiAAAAAlwSFlzAAALEgAACxIB0t1+/AAAIABJREFUeJzsvX+sZEd59/mtvj9nxuOxYSAkCvgV2IltAmISG5ONsYEQD/taBCmJlIwSzAJZTVCCnUDQKkq0FlEUWIGEWaK8mt33HxAh2bz/RIBYWRAFhoTYmBUJiYElP14QKEEKazwzvvd23+7btX+cU1VPPfXU+dF9um//eL7SuE/Xj6fqVJ2+Pp966oex1lqoVCqVSqVSqVQqlUqlWjj1jrsCKpVKpVKpVCqVSqVSqWQptKtUKpVKpVKpVCqVSrWgUmhXqVQqlUqlUqlUKpVqQaXQrlKpVCqVSqVSqVQq1YJKoV2lUqlUKpVKpVKpVKoFlUK7SqVSqVQqlUqlUqlUC6rN466ASqVSqVQq1SLKGHPcVVCpVKql1KxOFT9hDPpT2rjxxhvx1FNPdVKfecnoOe0qlUqlUqlUqYwxOHr8Q53Yevf/+Sk8/Kv/Ywigr1/itSUfXV8L5dFPl7bFp43stLRB8v7+f/sC/tdf+ElWD+Hal8O/u3ug9yN9F+zxNJG9Ir0Lpm1lo3Yr24J2o7Wh+X0Z7tKVAVhyHdo1Lova/8O/+X/xO//Dj4QyyH2Ea2qXhUf3xcJa2bBRvezY1SHUxV+TOMts2DHNE+JSe9Vxrn4u7o//4yp+7dnXhXBSJ+vLzcTR+kXhFnaciwvXYlx5n66rx+7RWIDrvwLwKkyvd7vnYQYyxuDhKW3w+l2+fBkXL17EaDTCgw8+iLe//e1R+oODA/zar/0avvKVr+D666/HO97xDrzhDW9olLcrqaddpVKpVCqVSqVaRRmEAQTVQkq7qL26Xt/90EMP4dKlS7jppptw/vx5XLhwAWfPnvXxH/7wh3Hq1Cl8+ctfxre+9S285jWvwc/+7M/CGFObtyvpmnaVSqVSqVSqRdEizMifoA6m4tvE5c27LRah7buW0uDCS7uovcyU/6iuXLkCALjnnntw00034b777sPjjz8epTlz5gyuXbuG4XCIp556CidPnoQxplHerqTQrlKpVCqVSjVj3fvjtzRLuAhv8BPUwVZ8a5P53tufP1U9ptIitH0LvfL5z65PtIoDES11x8nt465CpRapi/7TcVegoXpT/qN64okncOutt/rvt99+Ox577LEozYULF3B0dISzZ8/i7rvvxp/8yZ80ztuVdHq8SqVSqVQq1Yz1qp+4hSxQVuV074ufr+3UUK98/lnYupEGbUrceXJnZuuru9Ai1ew/HXcFZqT/Xv6bVH/0R3+Ezc1N/Pu//zv+4R/+Affffz++9a1vdVW9RlJPu0qlUqlUKtWiaBHcbjo9XqVSLbDaetZfBOC15B/VnXfeia9//ev++5NPPolXvOIVUZrLly/jl3/5l3Hy5Encdddd+KEf+iF84xvfaJS3Kym0q1QqlUqlUi2KFsHtdozT46etx1RahLbvWjoQsfDSLmqvLte0nzlzBkAB5t/85jfx6U9/GnfddVeU5qd/+qfxiU98AuPxGP/6r/+Kp556CrfeemujvF1Jp8erVCqVSqVSqVSrqFUciFgxaRe1V9de50ceeQQXL17EcDjEgw8+iLNnz+LSpUsAgIsXL+KXfumX8NWvfhV33HEHnvOc5+CDH/xgZd5ZSM9pV6lUKpVKpRLU5TntAOK12npOe/gU60DTCNe+HP6d5I9s1diW0kT2ivQumLaVjdoNczunPc6TOac9Sr+e57RbHs7PTj/mc9otwjnpx31Ou3vcptWsz2n/36a08b9gdvWbldTTrlKpVCqVSrUoWoRDmyeoQ5ylpYFc8nm3xSK0fddatftZQWkXtdc6LilQaFepVCqVSqVaFC3CG/wEdbAV3yYub95tsQht37VWcSBixaRd1F7ruCmbQrtKpVKpVCqVSrWKUhpceGkXtdc6Qvs63rNKpVKpVCrVYmoR5n3qkW8qlUq1UFJPu0qlUqlUKtWiaBHcbjo9fnWkc68XXtpF7bWO42sK7SqVSqVSqVQq1SpKaXDhpV3UXus4VVyhXaVSqVQqlUqlWkWpG3fhpV3UXgrtKpVKpVKpVKrj0yK8weuRb6ujVbufFZR2UXvp9HiVSqVSqVQq1WxkDGCtcA3hzZ0G1lwbAJZe12UjZVfWt8zTAGYtT+vqZGz8mSYi95FpH7j80j0jbQOe35Tpou/EnrHxTZgy3DrbLr0p48q81A4pwxhTZmV18XZpv4cyjTWw7F7CbbA2KOvsg2g3GYPCEqk3SJlJ54XcRd2LPqE2fN3c7URlFpV0OUIZoX+i7ivjirzxDTh7NM6VV9hHZVxhxhbNTeJcPSy5dhUyRojzuWxp0TcUYMs4I8QlNXFlmRDingPf0rTUIDHcNkjTILzqWrWYUmhXqVQqlUqlyujd//X/9tf3/vgteNVP3DKZoUpYF4CszXUC7rnBAeG66acvc8pPNCjPtxeFZHINEHtlG1gE+y6/aAspBTn49/WrsZW9dnWhYFaUYWDKagS7xtqyaALVPL/PE+7ZALC0PfkAiK+XRWzdFGXC2REA3cG3EcAdYTAiB/cBxhFbd00sxPnbjOLKNoriQk2kuKjsHmDHccsCDqPLyvQAjFOwdX3my+EpehZ2nIkDtUfLssA4TZ0FZwLnUbiR85S34jMn4TZNR+3E+dvrvwP45hT520qnx6tUKpVKpVKpvB7+n/9z90a7gnUO7lEZLcBdAj/+WQPkpvy0Oc86/V47QIAAnZZdc5AHYtimnswInmtscVj3thyUs7jG14gHGLg3H3F4AaK07ii83CK4l/FAAsV+HCcH6K68HKA38Kz7fiV5QynOOmDLe6FY79NEcTHw+9ul6aM4mr646ciGoekDRtPBhdRbHvzyrLQohuej3vw4hGC6oXGWWwxjUACsCeDNBxRyeQy5SsCeJHSPPAd1I5TVVC8q/zl9dkI7TTVpPZdZCu0qlUqlUqlUs1bVdO9OrwkINgH3MmvK6vWgXvtJAR3sexNPe5XXHZABuRa+ybWzlQP3KD1LO8F1AZHEtoNjVr4xzusd7ksGdwLiVR70poBuQs7wWBT9InnWve0E3F2zh+ctfsTo7yCGcetLJo+qLy2WKT3eKbiXtekBZpxitJMFCnK1RRs4l3TwsCNjucw3loYLgvXEU0/c3vyO6FOBUAprDYTxHjKg4kQhvGfJdXn34bvFuGy0KI+3uvhST7tKpVKpVCqVajbi4B7ByzGBe/YTAsjnPsmXNh71qrJBYN+DL7lHIAwQuGtAAPnMIEAbcEfmOgJ6RNceclm4dF00GemzcuaCZfcogXvSIb56vKPK5omwXBb3lwd8l8EdSfrSimvKKJeLLdHVBJwOcQT+DUnrc5KeMMy7znrJ9spmGiMqm2OyBWActY5drWn6kNLXxKX39tOBgVASB3fe5rnvNjyaZQRtBxOShbRRupCXDgPkwF21uFJoV6lUKpVKpcrJpC/hE6nW4z0LcAcieM6Vn/OGNyZ3khXBazsZsBsPIOJGbxyyq4C7DtzRxk4uHdl4TgT6+LpYx14N8UWeJuCOMGbiu6Csk7NkSLgf+CjKStarkynvyYR3P30/sw7eMIwv1+snm8eBhZkY0kMrlqX0TLQ2PVrvjhLKxxK4syvyM6ZDFhSOIxgfg8XQvwMUw2MYj7zxSW1IWkt/o+5Ro4Mr4SoaP/J2EAN3OVDjJwDAsrjY+y6Buxt/WAapp12lUqlUKpVK1b0aTVXvCtwRXvKzm9MBCYDn1qG3+kQBcBMDuwy7lZBd5WWPBgCYzVYDAJINSlNp/qJZaH6U4Q7cgy0DhDYjnej94hG4u+qVIJ1Mb2cgXgHofio+B3TixQ97uceAngX3cso/BXXXTsRSYdmPiVCkp09mGBSh4E4QOAvuFLZtMg0epCYRExf16MVpYxiP00rT36PnQgJ3YiGEUFR30TYZNzR0lMbdAaFtUz5nBYzbcLumGtyXSbwf1kEK7SqVSqVSqVTz0NzAnbyFG2TAHQmzh89JgZ2Ce+Bs7+rMAjoD41wbwQZbTWB9kunxHNxBri3YenNU2C7rHe2aT+sXIN5dU8im95qCO83vHy7f4AmI1wB6NhxkVgB9QOrAne6OFiN/AGvXlu6+fep4Kn3xONr4OyYDd5Tf0TN+ynwIT4HawsL0yn4b03TSVQzu0tyBtJzcQAABcUPii4cAvWjcwW2oVyawgvfdAmPy90ACd9YcCy/1tKtUKpVKpVKpguY1Pb7z9e4EGLLgngNpdAjwpG658lydKbi7Nqv0unMwptcdgbu/BmkUGleClwXzqpuy99LzvwNMAxzC68HdVYF67G30xHBnro9zTV4D6MkGd0J4Cu6uDOtB0wEq3xW+uCUTHglmg8K2Bcrj2xj0IwPuttgcz21Ax35JXhYAStCnQB1KcOnK725K+zgeYKgG93gIIK2Be0ZC6XAtQZIb/xyE1MZ3KNkTD+G5jcDcAD1rKsC90DJtRLeOUmhXqVQqlUqlmrWysA5CFRUQz6e+J9cVacS6ADHW5D55XjQGdbf+2q/DzoE7A2DJC+2vCZhUgzaBeHB7k4C7NBDQLF10Hnu0bhywwn2L4A7iEedT7R3OGgbbro58NoPrx6iX84DeDNwRIJtguPTdt417HsQ8DpiLNoqn0dON62SYt0aGe5Dv/vEQQB0kJIJ+MghkuS0QWyZvKfbB5/eqdzLR7A+ELnXPGWz0GNPni1a+Cbgvi9TTrlKpVCqVSqWajUQobwLkIOkIhNLp4bZJGmIwYvNmEB7bbZY3ADu5z5ynnUOvoxN6DWJDguboXiHDdhW4U8CiXnYfxeoZ2aiCeDJwIA0s1IF7mS4Fd6Koy+X15j6czrwgD9zk4A5QgEbme1EkB3MB1CmEJ0e75Tauy+ehqBx9d15xA5iIYC3LUd6j4J2vm1afPw4uDfeg7Z9PwJjQP64o7n2nnnf3t6AHYMz+tkTgDnIcHE23BOKP/jpIoV2lUqlUKpVqXhKhnIJ77prmYfAsgn8N0NMKRBBO8leBO7+RacAdgn0HuLXT5dn9JYCeu66zi7hekOqLqC2CJzm9r2Q6fBnnp4c3Bnd4L6u0yVw8QBBqVuwo79ab54C+yNEa3AFSB7gS2fd4OnwM5hlvOf1upGn26arx6LNXNoWH5xj2/B2XU99tuVicpzH8qim400EBAdB5Sdzf7+RDab9Gg0NAMUZgMKaDObbMm4A7WfNehrt18MsCw+ppV6lUKpVKpVIFdb2mvRGgV1zngJtDeeWAAAV6kdjrwZ1DuK9SE3AHGnnac9PlwWwUDUzyo8IWt9sA3CMgBoGiCohv4n0vG07ctT0L7jTOPVaZzeciL7rr8ibg7rqjHtwBW3ZJsCeDt/U2s2Be9V3caE4C3QwYm+Km7Nj4ryluF/RrxxXxLcDdp8+Cu0vjnoL4u8sevOrh+fSb0bHfYM+U4F6a6NkS5qPBPxPvKl9K17QvthTaVSqVSqVSqWatzjeac3ZQA+WZ/EA1jNPX96YA78vMgztMgLxqT7sA26DpaZtyKC7rnYV1kDQNwD1iMQ7xcR46DT0bl4PzbJy7NZOW7/rJum5i4M6AvuiiOnAvbeTAnSCzg814J3k5lTXIxLcEd0M3mpN2jBdaqFc2a7JJXAbcLUqve4gHT1lufIdxFeLH4M4ePvpglXBOnl/XXzQ9gXfjN42kDwlgoiUl5S2V1qiHnZ7Nvmxr29XTrlKpVCqVSqWajRptNNf2esL8baC8cVpaTv6zuPUMsHPverT2GhmYprDD7SBz3QbWpboF2JLtMqjmYNwK3AlE0z5ACtqUA6Pd4RNwR+3a9yy40yn/wkBAaBRnv+jv/Fr2FiDvdojv5cBdWiNvSI3CenM7Do90XONSPRCvO30kGJj3GoK7Sb+7QtPJ/qEmOTj3XnVvp+gXXx3ys43ivO0U6qMsCyxTn2TlpNCuUqlUKpVKlVPX0+O7BndgQtifBModDVZBObOdSZPAqwjuqIFsB6kU/kGuJwT3CIK5zTKG2kH8SaeQS9Pmq8GdPC4lVEfgXn63pKrJWnWyTMD3ri3jDK8nQj4R3JFMiU/BHVFc0T4lRBveBgC5SxGwa8HdfS/PW3dgLduJxjHKUqvXm0ffe+WAw5jGtwN3n6uc0x7Hu35iz55/vngckt9RtCmhDXBuJaiHLQDduGPinBLKX2ipp12lUq2Vjo6O0Ov1ij/6KpVKpZqdcrA+LbjzF23mdauGfQnK6wCeFZYF91x+Ahwkv5Xq4fLDym3WCOLZvTYB94JyEXvMIZTFoBtGsMvqVAfuIDDMNhUL1WADA2DdC0S7w0fbzJUwF4E7zZeAe5ovBXeSz+Fo6dkv8kkbzwXYDw9LfKONPPBkM7/qAYCy3XwppWXDvkfxIcTdQwTqHNyNFePDHbr+pKWEe5XaoXiMyDMUed1t+ejQ30aIS6A+HicIM/ZVSyGFdpVqDWSt9f/G4zHG4zGstej3+wCAra0tbG5uYnNzUyFepVKpZqVZgTuH+CbgXgvnDJwn8apPk78RXEvgTq+dPZDrGtuJh5TZS4Cc2CTlGQQGz9kQwT2C4SJd5LX34JcCeJw3gLRvYxeazRfAuJ3HneQTYFmG7novOyrifO3JDvF2XNbZgkydj3uU926xTt5/87bB0/up8jKYB1sSfJPvJpQDZilNH7eCB3eXxhr0jC085nSwieQpwNwk4e66V/aRxXLtHr8s9exSCu0q1QqJwzn9BICDgwMYY3DixAkAwObmJo6OjjAcDrG/v49er+fhfXNzExsbG9jY2FCIV6lU66t5TY/vbKo8Jbom+dkLfdbzPim4Ix9HYNpIHnd3P2wKeQTOdCO6ada7QwjLTp+n9tk1CYinqjPYbwjuAPeqx3ZiD3vGAw6ye78A7swXnwF3FkfwNt6ELn5mqqE774FvDu4k3AE8ENa+23gKPaLaldbcJnVjqTvJt8bg7lpFmHSfbEgnPEjuGSxnESSDSmzJRQ+Ip8Gzz175yPgp8Twd/O3RrwstnR6vUqmWQnVw7uRg2xiT/KNper0ehsOhjxuNRhgOhz7NxsaG98YrxKtUKtWUagruCTDXXAOTwX6jae11cRNAPVJbYYd5AfizUF2WE0G8BOv0mpF2ZJdEJQMBEqDyuuQBfBpwd1ULdSHQTdbEW9Ku0VNUA+5hrXwK7kWRDiTZpnYe+kM+B9QUSNt74Dm408/qPMlbSs3adAf9jmrjmrvaohG4J48V/+Z3fWPAzvc/iOzy3wvC8+5MWmAsTKGnacUd4xm8L4MU2lUq1ULJQbgDcmstjo6OEjgHIAL5JOI23ICAm0oPBIh3nvhebx3/fKpUKlULUY+t+97k2gFpIwhvmq4GqJPBAhqHTuC8bvq8Xx9sEbzvKIFXBHekQCzCOu2UJgMCVelTAOfg7rGyAbgX6RDXMeI60i5J2mDX+8ZJHega7dzu8G5wQAL3YkBA2o0e8cCDAO7S+vUq2ObhENNIIJ/0VgLxttwwzrA07r8gx7iJwF2m4eAeWSPedt83PkU8MT6xzSDdRL8NFk/BvfztpRvQMSInYRTg6b9l0HRvussphXaVagHkINxB+XhcjH+6T6qu4LypmkC8m1bvQH6e9VOpVKqlUsTEDcC9NYRPmoeGVYG4FDYhnFNQzq17R9jMLALeOnCvW9deOWXetUcG4CPGqgf3eACBpkNiM3jNK2wiLaNEcBncQb35ZRkZj3sW3MtKcq+6C5XiLLPAPfBNwR0N0sReeRnu4bqNHeUmoncvBfdkV3nRBgF3C3F3+jhHDtjDvYiQLm1ySH6jPVM8R/Rc9qglGMurFl8K7SrVHEXhnG8KR73q165dww033LCQ8CtBvLUWh4eHODw89OEbGxvY2dnxnvhFuw+VSqVqpK7XtHNYbgLxjSE8V07ddRdhE8B5Lv2swR08DLEtsDpzcE7KQ2w743FPd4tnZVLvfMU6dif/zYO5+44Y3IX8VVPleXubEg6jNfDk/una/diTj5DepZsA3JGkob0Y+dEBMQ3HYgv0woZ1SOw0B/dyTnr8GNAfd7KGPR0kQBQaPxvuWYj7XgJ3Zyb++1KsZy9a1ZbZYnfQctL7Os7vXMd7VqnmIgflbqO3wWCAwWCAfr/vAXc0GnlY7/V6/h+QwvGiyq2Jp1Plj46OcHBwgL29PVy7dg1Xr17F3t4eBoNBdnq/SqVSrbSiv+fs2mTS8Tym7pqZbpTHXdeFoUGYaR5m3P3xsoRP/7XcmMu1C81Pw3w4DUNFWF39hHymRDduO6lLsFf8f520W3R/adkuiTEhWWTft0cIM94Oj3fJDPlO6uuLbxbv309cXdl9+qam6U3oP0PbqkEaY2Tbxuc3JL9kz7V/CDOkfF6WKTOZyA5NB1I2sumkMsOMSUSfyXNEynd9F7rbXZdpYEJzJmni8J4BeghxPfI49jr6N2t1Xb/Lly/jtttuwy233IIPfehDSfz73/9+nDt3DufOncNLXvISbG5u4umnn8a3v/1tvPrVr8aLX/xivOpVr8LHPvaxGdxtIWP17Vmlmkq549SqNoWr0ng8xpUrV3DjjTd2Xtf9/X3Q3eOHwyHG4zGMMej3+36t+rQ6PDyEtRY7OzsAwgAGFd+lfhkGKFQq1XrJGIOjv/s/ujVK/98Q/X/Cxg6vRuly1xPk8emlePLpP2YYJn1a669tFBbHRWE+vxRG4mrKi8JYPpsrL1uX4nuSL/qej7MZu666Ls76vDTeItxSiA/tWZaRjbe+2Fw8zWvLe3HpQz4aFqeV87F282ka5oOFHcfhltoaW5KXpRvbMj9YmlCWHVtmNy4HZdlSGeOyzVyYLdvTpY/j2PfKuJyNijj3nHSg/8k9gzOQMQafmNLG6xHX79y5c/jgBz+Im266CefPn8df//Vf4+zZs2LeT37yk3jkkUfwmc98Bt/97nfx3e9+Fy972cvwve99Dy9/+cvx93//9zh9+vSUNUyl0+NVqoaif+SPjo4wGo3Q6/WSP0p8x3ZV0RYbGxv+u2tDt2M9oDvUq1SqBVVXf4vc/yuMka9hEE+bb5Iud+3qXZeOXJfJ5XjyCUwWBlOW0yAMzBZLG03ttrZsH5B0Nty/czsnYc42asuT61bkS9ag82n4SZwte7GIS6fAQ76HMo4+jf7tw28MFyKio9rYxnGmtO0nz/v2dDULq9BpiGuTyt3j/SNYto0BwpR3y3LUrV9nj2YSJkyfd91oy6Yur0Hq4ez4fD1TwjuYNZS7ziMzVR4hzZj2DU2Fcoo8C4tqjyg8ukvpufXPYWIyftbgfhskD21MFQDgypUrAIB77rkHAHDffffh8ccfx/333y+m/9jHPoYLFy4AAJ73vOfhec97HgDg7NmzePGLX4wvfelLePWrX915PRXaVSqmJsepWWu9N1zhvL1cm7mlALkd6qknXneoV6lUS60chHcO7mgJ+BzM28RXhAEM4h0wVITlIFew2RjcvT0IYRSynTikh2AZ3ANAioMB0j0h2OIAnd+dPo0LG8oVcQZkECAL7gj5GbjDxWd2hwdS6HaNI21LFwO4tJ69Dtzrd5EnrZyBeQLWFmQNOwN3GAbfQhmG1o7mRbFGfizYdHlLcHd3nqu5+Jk8P1XfS9O0CJCwqu8k26LL9Kas6Tjc+BNPPIFbb73Vf7/99tvx2GOPidC+v7+PRx99FH/8x3+cxP3zP/8znnzySbz85S+frm4ZKbSr1lYUzvnUdirJc+7SKKx3o9wO9W4fgOFwiO3tbWxtbekO9SqVanlVBe7+hXtacG+armNwBxoAOVieCtBOyiQgzMA98nbXgjvgBzaynncnqa5yXLRRXh2407YiAO3spsfDgdkN7ymxl9w1VUNwZ6AcQDqkBQKAO9x0bU3h1qXiYE3c3I3BPeqmKIx54ct+NLbcVM4WbRcjMYPvXjirvS24S5vKBdlisfiYhdF0RgoXQJ3P7EieH/Ybcc8QimfBlr8HW969deFuQ7qy7fwUe/ZvGTT9+99kd/qJT3wCd999N2644YYo/Nq1a/jFX/xFfOADH8CpU6emrJsshXbVyovu2E4954twnJpKFu+Dfr8PvkO9MSaaTq871KtUqqVQFYRTN9lE4I6WgN8huHNI51PkxXgS5ryFVZ72VuDuGjwDPSSqMcBHduJ6tAP3NC+Fc7dbuxsniNrKmwvPS7ITPPlvJbhnj4sLUO0tsan9ltbXT/OnjUqB2Q1EcHAHS5eHeZA8xWNS9H3UjaBNJE+zB9qDe3RVgrvozYctz2in4WHgI+QFqZkkAeSj/iFATneGd1mpaLf4MAL9S4PpsXotPe1fGVt8JbPG/s4778S73vUu//3JJ5/E6173OjHtn/3Zn/mp8U7D4RA///M/jze+8Y14wxve0KpebaTQrloZ8ePURqMRRqMRNjY2RO+5wvlyiU6nByBCPN3cTiFepVJ1oq7XtDubM5kq3zRdxbUDhInAHXE8IINpE0/7BOAu2qiznwA8EvsJwLcCd8Rlcc85BSc+LZ9MS3fxyX1KeS3idecc3D0Uh3wR6LsU5D6rpsM7oKaonJ6ZXoI7Qt2qzlZvEhZKr54uDxYONAN3CMfB1YM74j6MSgfzxpPnkdeYPockzpQedDrbokjPfrv0+aMSOT08D8uJ8PV6ac/gpaRP/mR85K/PnDkDoNhB/gUveAE+/elP4+GHH05sXLlyBZcvX452iLfW4q1vfSt+7Md+DL/5m785wztQaFctqZrs2O6OWTt9+nTn66HpNHkFw+ORtLndaDTCcDj0YbpDvUqlWhhFAM2+LxK4J7CcSyuAeQLxBNI9oKAmviG4l0U5e2FNdktwz5YDZzyOI0BdBe4A8T7XTI33/UQhy4E9izckPupWxN9D0wrgXvaT6HGv8agXYwKkLtSmoR5yadM5MvW+bJ8c4IP8NxcGFlMVFmpCAN3wKf2uN8OmdqE5WVpD04Lkdo+PG9JggwnRoA1/Ntin+z0hpInanqbPgnqcX6Jy+hNcFnX9PvfII4/g4sWLGA6Htk1LAAAgAElEQVSHePDBB3H27FlcunQJAHDx4kUAwF/8xV/g/Pnz/gQmAPibv/kbfPSjH8VLX/pSnDt3DgDwnve8J+upn0Z65JtqoTXNcWrD4RAHBwe4/vrrZ1K3p556ym9E16WO68i3g4MDbG5uzuTIt2m1t7eHEydOtBp8oc8N36GenimvUqlUORljcPSV/9qtUf7aRb/nrhunYy/l2bgG1z5vXVrrvybXdfG5e5E+uU36aa2/tmJczmab8gS73BZPW9bL8nqw+KSeFbZ42tg2wvuRr6MzFfrOkutgg32neaz11XEXablyveLj2lgYtePqbqWwEBf1MbFVW86Yh5fvl+NQZnKkm3BMXLhGGc/CEruhfj7tmIUjlJ9+xmFFm9Wnk+wilx5xWBf6RfeczUDGGDy6O9276vn+cGb1m5XU065aCDXZsR2I4Vy9pt1rldq0aof6wWCA7e3t5Jg5hXiVSpWo6+nxE3ncm6ar8LizScbBNduBxx2QvefZKfBA4n3315nPqC7c2888+DwOtGxqk/WPOHXefbp05F5oPheZrGNHuaGbCfDLp+aDtQ31mIoe+hBknOe7zMu944Alm9MV9S087qHuzofrng23pp4eRyelsaTdqa+ctlvIx9epg+TgHnIXb1kuFN5xS46Yi1rSpjmi7o7LN0ByXFvU237H93TqvX9ek/LLWkWPTJWXnv99kZ47EuZ+ezTMCGFFY5VtiDDeUqNleQtcpffVplJoV81VHM7pOd1UCuez0bJO5++i3vRZGo/H6PV6sNb6HeoBoNfrJcfMLWN7qVSqBdTUQF6Tjr7QeyCvSkfjGoB5m43sABniKaRLu6PngL0puIPcumcYDvc524ISfhIGIYBG4O6nzkfpORzTdqJt4u+MgbwpIVwCd7B2CdPVc3lgbdl9FPZC3fw6dgL7FEk5ZMdgzcHdwkOsL0GAdB9flmlDWIiPJ6n77rbl+wNMsUGcRQThEbjbsMY96v5ecb92LOB1r1yWkexrbEubxh8xFyyiWNdO62ej2kR3jXBX7Fp4ZpK+cuvUaX4EO24ZhA1Q3wTsVccjhXbVTNTUc37t2jVcd911ut54jlr3dqbH9fFj5oBiav9gMPDxurmdSqXqTBMDORpAPQXoSdI1AXcgAmegwXUDSHf354Gefm8B7n5ttsM8ao/UwasO5EnmLIgL91ID7uF+i7zGt79LL7RfCfLRmv1KcC9sROe4GwLu1Psb1QVkszvAb2hX1p8PAQQ8BKmLfJBbyMG969Kxbgzy6ZiFb+XYOx8/gqkf20O4BO6A35xOwmf0LCBsXFcAOj+jHf5u3MZzSZ7oW9pCMsTTawnoQ89aMZ5CffGoSKBeNYTQJm6Wmvqc9iWUQrtqKjnQoWvNj46OxHUiuR3bZ+VNN8Ys3XoV1fwkPYcAks3thsOh39zObX5H18UrxKtUK65ZTo9vCu5VcQmQNykrl64O3Ol12S5Zj3rumkKoUD+Xdkpwj846j8CZ2kWeMLJlIrUXwT9CmRYEroFoUCMBeZoe8T2S9MZDeDCRgjt8PpMDd77hnDcaY3gcS6DPuo3abGm3uHYDB+7M8Ai8QT3iKbhDAmmUAwe2Lq0tNrYrn2OOtqRXGoA7wIE/xMXg7kvrQfbGw5Ztw5GdgnSZju58B8S/1xoI572WKt4hPpfOsE8prGncLLWO714K7apG4sep1W0Kp9Pa11vLOg2fS9qh/ujoCKPRyIfxdfGrcN8qlWoGmnYKfBc2stPj6XUbcKfXHOLpNYHZOk978YWAO2SAl3x8BNwNBXcJ4CPQlgYGJHFwRwbkCQZWeuCBFMzrwJ/2I/Oee3An+VEH7oXRsO7dloMDxbUlAwn8PPaA3+H+Q6kZjzlB1hQ/47SA4En312wggD6SxLbUkxTcgzWStgHUpxCOqB9le66FktoUV26WCJ9lE7Utbw16t+TaxuHxAIb8rQrmF03qaVetvTic0+OzcpvCTbN5l3rDVcskaUq92+3fQbvuUK9SqbKqhG7AvzJXATl94Z4I/uMX9jgdwsv+JOAOEHCm4eT+Gg88gPF1BWBHgw0tP6vA3Qr1pUDk4FsCdz5Q0Th/2YbZ/CADAVZIi3LAIu6XFNxLACSDABzcYUpQZFP5La1XWfX4qLgS6TMe99BOND6kSMDdSjboI1K0g4deDvTRf9kjBVp2HBcPI/DuiiE82HPI7kqi9kIfx5788Azktr1DVB6xb9N04Vmpg/pM3BJoHR0kCu1rrCbHqV29etWvOVf4UKliUYh3vxG3Q72T29zOgbzOQlGplk1d/V6FF+MEmDMv0FXpJva4oztYt5ERFp7eTi24NwF0sE9pbbuDvS7A3bVXzmtOZxe4G7YI9sX8ri8EkJfATayLAGwZ6IvrW/w/LAZ3xN70ZFZEcR2De3GPMbiz/qFLIzwkk9pagtWmAtxLGzKMy3BPPfshZZnCdRkA2yjOAD2U0+fjOKDc7C6JK8GdxcU5UXrj416Er3mE96SHrV8zn9iLJGzt58uTtv3rQOqQ61wK7WugaY5Tk84/VxVyswSWvW2Wvf6LJMkTb63F4eEhDg8PAegO9SrV0qkzZnfgQq6jAlicCOdCOh8npBPjKNS7ZFPCeu20+Zq6NAH3GkCf6hNCeTlPe9Zrbkk/gwwGkGuAgXu4Jf8lOxBQBe78uqL8ygGB8l7YdfFIcXBH5LmPwB10mj55zNyjC5deAPQK73yxKz4Fd8hpBOgPKcs60FkCiKfBhzjmfXfob1j6si0d7Mdxri5I4ugj4ADc2LIvyl3pqW3aZ9FfDwfgxgJjOkwR//EKeTi4kzp19ffuaLbQ3tPp8apl1jKedT7L6fE69X41RHd778revJ573aFepVLFIhAWrft2cTlwR0WcBJRVcRTc+eABue4c3N09NAD3BIkmB3JTfmY97k2APQfJjvo4bEewjLgcnxcx+Oc8+HXgbwG+wzuAZDp87A0P5cQ7yhfh8cZ0pn0Z5XcD57UXYNqnbzMl3t2Da/rm0O8AOgwaxDAeUoPE0aEA8uswwrR5l55sSBfiyjqQM+FTGPfd6fMEL3r8K43TlzXplYlKEM/Bfrgi4G457C++1vE9SaF9CTVPOFfwVam6U5Md6l08n1KvUqmOSx39/jxtlF+yU8wxAdRT8EVFXINrZOo17TVovWvqIjB7/rMe3K2bKi8NAKABsE86RV7aDdyQgKZ2JXCnuOgvhfqI17Sv5fBofXt5E967Tdevi+BOMNi6jeIy4A5pSjwS26EmDaFfDA/94H4qsTe9LMGkHvZQdmgy8cg5wA9wZMHdls03pq0LUlqQh/ExRW1aIrHtbLhz4MdxTBbcgehIu2WQbkSnWijVHad2dHSEvb09XH/99R7M9eVepVouSTvUj0Yj7O3tYXd3F4DuUK9SrYyqvNwc6qO4NuBeFdcA3LuG9Wy968C96SdikPdtjQCRZD20uCa+TVlgdeWDHHDlIpQR5UUM3xN5702ofjKKgfy1tR5IabnpOnZyX+xaBHeK2jGFBuXCxTjSmVHbhvushn5D7jXk8zhvaKvFhRePTcbDTsF7HPIn4N4DjLj7PAsjO9jLzUPWqbu0xsCWa9FjL31+3XorcLdSB6kWQQrtCyC6Yzv1nI/H4yQth3Nr7Uw3iFNPu0pVry6n3Btj/G96Y2PD/z2gm9s5TzxdF69SqWalrl5ic4BaFVcB7iDXHobBvk8B7rlBg3mAe0LiLT75Onow860HBYht11dNILtqbbtkp8p7nwV3agP5ekRwT22FwYR0V3i6c3wNuNsCl2GIpzu3cVx2Qzn3vumm7JPw8j5oeBWgp+HkCSnvM2A8hW8O9cIO8S4ssivsTt8ryxKmytMr9OC97gBYiUFRWgLjPC0dYIjBnf4lqwB39rtZVK2j80KhfY7Ss85T6aCASpWKDgLkjpkbDAYYDAYAdId6lWqm6ozZU09XK6huBMNS5ScE984gHpm6uTihzIjFCYh38OmnfbcBd9qOYPUlMJvCOql/HaxPBe6kXsRetDu81D+1thBgms0qiM96t77aPn8diLcA9CgcYZ189KD4ARQJ3MljFf2/MfWoB6in09SLK+9Rt8h44wV7wlT52PMNMohBQ9wAAMftMq+pTuvrQ56dcBchRQzry7KiHTo9XtWdqo5To6A67VnnCrx56YCAStKy7/hftbmd26HeGBNNp9fN7VSqadQZtQd7Vd5nkHBgAnCngMm+TwPuE0+hz9Stri656e9TAH04Ao7aaQDuFJaroNtDo6tbmZ6CbQ1oNwZ3qgi86TWzR+CO7qoerUVvAu5lnhTc3Rr2tIoJI/rwzIZ1VRvZ2Uy4B08O7rRcAaxpDhPAGpHVAMzx8W3S5HMC6pmp8omXvFd45XkThcEABvk9AzOmqeT17rZXgruFP+KNl5BMq18CreM7jUL7lKqC8/39fezs7ERrULv0oM/jgVXwPR5pm6uaKre5HYd4urmdQrxKdQyqm+7eFGrbgLsPPi5wp+UjD/GS7TypM6CfFNxJPRt72qtgHagE7cbT3BuCO/XgZ9NBKAdpmcReAehpnnpwh7ddud482UCOPRqktysBPRMuT5V3NjOg7uKjNmGgHn0H4mPfJgN3l9aVhXLTOWuL9BF8c8j3dkEsZcDdlVwzrV7fChZbCu0NNcmO7UdHR6DrU2dZt2V+AV9WQJ3VgMa8+tI9w7Moc9Z7LSyaFu03KG1uNxwO8cwzz/jN7egxc7q5nUo1J3UJ7vR1vyAOwQ4ydjN1isy2BXean4ByVCYNR3zdBsYjkGdlNwD5xuDOBww49Lr2aArr4jp3d/uTgjvpywQHY1CmgwWJV523aZSnCbjT9omrJII7A/rQPoV9B8gTgTsB7fjuYlAP7VSmMhmYT8AdMD2+Xl3e7s1/imvcQ3/Z8r/e510exWaiHd1Tr7gtQd+MaaoU3H1N/Nns6bMS/rv40unxqongPPeyO2sv9Sq8ZK/CPSyDxuMxjo6OMBqNMBqNMBgM/KCStRYbGxvRTJFF6pdFq8881PU90xk+bnO7o6MjDIfDyFPv1sTr5nYqFVWXf38cFJbXCXCjAdSSa7i8IDAtgDKH9agOiNNGEN4A6EUQbxJOroEI2NJp8dUQnoB8Q3CHIUDrwJ1DZDT4kGl/ut67DuIJOIsDATlwp4AVedJtRZn8XuI42atOgLkpuBOktd4GmYJPusSDe2kzt4Gc/2k4+w3BHX6QAnEd/EMMatV3hTV80zo+jT6zXt2Y7FT5uN8c7Je3Z1HuAi+idfheQrachlyVgwLu2DZpUCDdnI4PM/DaLK7W7b0QWGNop3DOp7ZTdXHW+TJLp8cvlxyM0X+j0QhA2Il8c3MTu7u72NjYwHA49HkGgwGGwyEODw89uOl66NWU+3vmwFzaob7X6yXHzOlzoFpLdfXYJwBNYKLSi26b582CO4S0NE4A6aQ6uXCunK2K6+S+JAhHSNME4BumNRzckUnbFLA5xEuDFwm4Axyc83aRtlHE9BLEV8VVwHlTcCfl5zaZi9vP1b4O3OOHrGjGanCHg2o2eFAJ4m6gQthcLs7PvjvveU8Gdwnko2+lN91532kK10aABXrGHzGXw3Evct56e3BfHvXU076akjznBwcHfm2nU9c7ts8DeF0Z+jKdatUHHKj3nEK620l8Y2MDOzs7OHnypAfvvb09v7bZyRiDzc1NDIdD/5sYj8cYjUYe6hXiV1vS5nbWWnGHet3cTrV+6ug5nwi+y/QTg7srt2E5ucGCptdA+zzSfTWeDl8D7tG9NPksbyCXRgJs2o6V69zrYJ3ZrQP3iNU4xMd5kmno7tMixLUGd3drZBDA9SGpVjE5gYC2bxviA7dlWSYF9+Ss9Ry4gw4QQIhzVwysLfzAjZtIUQnque+V4M7RmoF5ee47kDRfCu4G5Hg4lyfgOACYluAe125135uXXWsB7UCxszLdsX0wGGB7e1ungNZoHlP8VxmsuxD3njtIB+BBemtry3vPpwWpXq/nAQ0IgwNuOvWyQ3zXg1yzeH5nMRDXxmbVDvWDwcDH03Xxy/YcqFTzVwP4pmA6FbgjfvduOkBQVWZT8Ga3nN5aw/wR8WSgvC4NnRkQ3VP86da4F8lrBgJoW3KYrl3nXsY3gvg6cI9huti1vWJwQchTC+6gxXJwpxBN2peDtrWhyZAZCHCg7R8FBu4E6LPgbksk92UD9Ez48i4CuFvryyrqVbUHfYPvpbdfBnvJg+9qVNbLuFqApGRgXk7fdwMeIoi778ZWx5d972wu14p2rOX7xlpAu3u5dKDjwublBV/2MlTzkfNuuunszzzzjIdlCsm7u7vY3Nyc23RlB/FbW1sAUogHENVvHf+QAqv9P5DcDvVuczu6Fp5er3KbqNZJXT3H5Uuzc+9JRFsF163AvS3kdwju2XLRIn9E43kob5ImAfg8uDebIg8GryDXEliDATPItWST228O7vQxE6E+m4eAtrgWvoTOLLiXaEpINHQ7sVNG+KfQLU+IR198m1Hvud88sArcQb8jivPpo4GVAN8xRtPfvLR7PNuUDqg42i33yVa/RzvBC/FA4UG3xnvmsx50Up9sPADTAzDmyL4c/9/WjejWTArUquMS9Z7T6e1AAKMuveddqgri3RFjTroWenVFd6h3Xna6hwIQNrfTHepVS63OmF2AdAnipwV3WvGFAve2+Tmc06arSjM5uMNPka7I78C69HzG1znIBgNpej0huFNR+wkAS6At5GkM7i6fyxrKS9aWW+vBna9V97BceshTAGf5EjgHxM3pyvZN8pmQPkCzi+UwzneZrwJ3YY272yHeFLu/VwE/QJqzhHJjIa43j5C6S3C31k+n97NBFlzr+D6xttC+Kp297NPXV31gw+2hwKe3j8fjyDu9vb3tp5pba/H9738fOzs7x139RqIQ72YL9Pt9v3cEgGQ6vWr+mtXeF86uNKWeb26nO9SrVHXwTF6cJwV36uF1aUHjc2VXXM8d3BHqWTVFfQIoT6aoC3GGhNlc+RyCCfzmPeLIXOfAHbFtqmijNiOUJUG3KR8zIU8duFPEjbz2cdWoBzwG92AhAXeWL5RR5OJr3OHzZXaPh5wvgezkex7O6Y1WgjtQHAdXwrftlbMExrwlQXLTJixtZc5U5xvZtQX38DwhDiNH2C2DzBq+PqwNtPOXVZ26vvpyfT4rWOH967znfGM4AN7TuKjec6CbdqK7krsN7+isAueJbwPx67jR4irccxOId3snOJDXWRmqxVRHz6QBAfMaeKbQOQm414J9GV4H612AO1y5aJGf3LcE4FVxTcDd16U+LgH4BK5L8LUo29a1mQl9XgnuYPbINSrKQ4j2qorzLUZ2y28D7ixdfrq9jbogPGdu4CAG92hAIAv8FZ56GufzAcmmdglkAzJ013ngG4I7//RHvRGgt/BT4jlGuzxuo7iqHegbgXvpTRcHCNxXN/1etZBaG2hfVenAwPxFTyIYDAY4ODjA0dFR5D3f3NyMvOfrKgrx1BPvBjfcpmbz9MR3/XtZBcCeh3I71B8eHvrBHN2hXrXymsijTl7jG4E7auIz5c0K3KN6tcnfBMAnjANkYK+Lq1zb7mCZQjppvzbr2pGLh1BGSBN6VgDtjPe9NbiDlFfmkzzzfqd4E9A5mmbvH2m2Hr0VuMPbjdfGkzITqHfPJUI9IUF3zgPPwR2N80j/N7O9Ygq9/x4/AQTceZwE7mB2YkR3x8FxcIdYs8XWOr4brC20q6e9mYwxGI/H9QlXVHxqu4NNdyyatRbb29u6e3ZDSRBPj66TIH5W9Vg3zXp6fFtV7VDf7/cxGo2ws7ODzc1NH/aDP/iDndVbpWqurn43dWDeAJIbgXsbsGflzQzc0T5PAuDuFjqAczqA0cILb5zHnefPgju5bgLuAItHfnCA4mINgHNwF3dwz4A7YMk4k7MTV5fequ8nd+HB3YE6r0OJ1dxTXwfuHM5d/5SoGg08kHwcqOnDVe+BT3dar/Ww+085D1CAO8jUdBprASDjKY+mzvfK/x+TAQD6nIQuTDqJ1wbLIN2Ibo20CkC9ClqUfuDw6ADdec+d5496z69cueJ3cl8Wzautm4IcBXSXT4J4t6v+Ii4rmJXW5T6d6A71vV7P9/1wOMQXvvAFfP7zn8d73/veY66lai3VGbPXgXkTcMeU8RLYM1Go7wzcJ82TaZ+mUJ9NXwHuEMLYp1sb7s73jtrUwW0tuCOBaXHQAEYGd0pvHMg7AfeQnXrNfXvW2YQtq+meG+cNB4knk9xtA3Avn0M/xR821C+qRyg3BXeO/nQlfLWXPL/GvZmHXYJ599jCSFPgfax/3iIAJyl9PmNJrUCuTHjkklyhPEvCFlm9NXtHAtYI2o/jBXgeXupFgd5lkrQx3NHRkV+HvbGxgZ2dnZWdnrvI9yNB/Gg0wuHhIYbDIfr9ftRPqwrxyzLlflZ/e+jmdhsbGzg4OMDJkydnUpZKVa+OfouNp8LPMp7WpwmQN003C3CvC4MM6W1AnPZLEy98BO4kTQLTHIIhgDsJ4/BcRObBPYHxkKUbjztCOSQtbIl2UhkRqMPHe3Av03hwFwYJasE9ID7B7uLGk53lXTwD9zh9CtxN0tR73Jun8d1WHr8m+bwNEKbAG1u9Nl1Y4x5Z6xky3T4eGFAtttYG2rkUdptpmdvJ1XswGETeW2ut95w777k791y1WHJT6Y0xOHHiROSJXxSIXybAnlU9Z33//X4fJ06cmGkZKtXsxWARBOKS+GMA+0nBHVKeeYB7C+huA/MUkHPrwEnZEWhOBO6lefByQOIZgEVsyeEcLC+5yIA7QDenA2mzdEDBlN+tTxtXTQLzAPJpfHxMXANwZ1PlQeLjGQEx2HOYbgLlXaRhPSt++jQO3I0hZ7YzILcozmuvWpvOwD0uxxZTyyOfIq/J4kunx6+RVmVN+zJDtVMX9Zemtrud24fDITY3N7Gzs4OTJ0+upPd8XVQ1nX5RIF41vfgAw8HBgUK7akXEIHTu4O6K7RDc6XTvSghHxvY04C6FtQD3NmG8HAL37cDd9QGHYhLHQNln5IMIYDYd2HpYpQMAeXD3eRqlLXvQFn0vbUIng3vwk0vgDhIfgzuQnP8OILd5XQBlMsggtkzchrOA8hAn50u/oVy/DthyAzqTSSeBO9+czu08D9cPNJ2J687LWHSt47vd2kL7PLQKD9Q8zmlvI3p8GIV0IBwjtrm56Y9Ve/rpp3Hq1Km13sF9FZR7TiaB+GXwjFtrl+KZnVdbHhwc4Lrrrpt5OSqVrC6fcQp/znbX4O7MsniQPKZM1ArChXStILzK9izAHfVhBLxbe9oz4B6tKRfBncI2DxMgOwpDTd0Q13MCcAcB4DQt4vr6/wfYEOSewZbgzuPpZHiO28VPJjMdvmzXZEq866cEwNMp983BHVHZjWHeNatFMiUeNGe0K3x7cE8eG1pEz5ZQT0OTVAsr9bSvkea1K7p62ieTOw6Ke87d2nM3vd3B+XF4z1e17RdNbdpYgnh6Rvx4PPZrpddtY7tlGQiQ1O/38dznPve4q6FaV3X1J4JC+qzAvQrM62w2mvZek6fz6fEVbTYJzAMM4st2qgrLQa5gszG4d+J5R2ybwX1RxQz4QyiPPDOx59vVlzxPZDo7J9GwEzwYmIPBNo9n4F6mhUvt08ZgnsaHZ8ZDN1tbPxmA03zw+VFlyxSzF4wt/h9sbPE8WEvq1gPMOPq1RQMFteBuaB1AUgHoGZYX8YCCsI6e/FBVC6blfIObQNKLuQL1YsjB+WAwwN7eHq5evYqnn34aV65cQb/fx3g8xtbWFk6dOoUbb7wRN9xwA6677jqcOHHC7+a+LuClaidjTLQ04tSpUx7oDw8Psbe3h/39fRweHuLo6Eh/ry01643onPb393UjOtUxynTzz1B79JNcGxbmYEiMB4mX8rigmjymwXVU/6bp+HXTdMK1GE/uJYk3pNlYm9SFGSPEk0+en4UV0Mry+HQZezxOLCMtK7HN4gxNx9slqQOrD1AOckvtg4zd0Aa0/U2UtrCbxsfl0voZljayVw7E02tD+8MEe4b8lkwZaQyizziMlxHCfB2pfZLf9FJbabryuocknpYTbLn7D2lML7RJFE7qkYTxdD0p73T/Zq2u63f58mXcdtttuOWWW/ChD31ILPOJJ57AnXfeidtuuw2vetWrorijoyOcO3cOr3/962dxuwDW3NO+CprH9PWu7NOpy+7fcDj03lC6MZwD8Wn7SQdOVFR0Y7udnZ3IE+82LKRT6ZvM4FiG6faz1DzuXTeiU62GDGq961mPOzXj4l16xN5zb4qE+ctMHlpm7prXpVG6ijygdc7lcdeZMKAmvqknHTXxtF94ndJ6mPLT8rwOJrnHXdqsjvp0I+8+4jCw/CyuaBbBiw8hL70/Fwf3d77IS73oiOySbnXxPq1r0pA275E3sWe8rJ/3z/sN9BBtnhdmN/hv6Rp94msPdS7T0jJcGILHXQpLvfDcux975mMvf6hVcVvxUW2hN60fBAn5aC3LLkvqhFA7AxZOauO7lrbN4qvr6fEPPfQQLl26hJtuugnnz5/HhQsXcPbsWR9vrcVb3vIWfOADH8BrX/tafO9734vyf/CDH8Ttt9+Oa9eudVovqrXxtHPpJnGzlfOe9/v9yHt+9epV9Pt9WGuxtbWF3d1dbG1t4cyZM957vrW1pZvFqeYiyRO/tbUFa62f+XFwcDB3T/wsBgKWaXCB11WhXXW8Mh39K20ZahcEtirCDImL4k34kMIqy+W3KdnP1aVNupo8YjqhvlXxpiLMf9CwinjDwmidDS+L5KmK8zZMSMvtgtiBScuM7Ju4TJ6flW/E+gv3m+RN770Iot5vOa8R4kx0P4Wd8PNgHnffFKF8E7VF7FFP7JnYnuH5mL3pwkz47KHwbhPvuKtbzlsfe9NZuEubeMyJ17zH0rKy8uEI9Y1sTmIF/soAACAASURBVP9v1urS037lyhUAwD333IObbroJ9913Hx5//PEozZe+9CW89KUvxWtf+1oAiID+O9/5Dj71qU/hV3/1V2f6nri2nvZV0XEPDHDvuVuDzj2WznvO19QOBoPkx6NSzVq5Z85B/OZm8aexiSd+nTWvgQCdHq86VnX1iCe7kDvjbTzuzgZIfEWYyZULll74nrvmdhqlKwFn0rXw9L668Mi7/og81aStjAnedx9PPhPvt+wF58eXRbaANEzcrC7OnnrgBTuI6wGU3uHKTeXI/YrxwYsteeBdu1pSncL7HdstmiqUUXijBY879aiT8kWPOsI9m7JN+Apuy9LWe9KRpAu3Jq8td+vXK9OBryEnXRutX2eeeBRHtVkLfxxc8Job2HLXeYzB7hLF2nULYEwtUhXPhe/yNdMTTzyBW2+91X+//fbb8dhjj+H+++/3YY8++iiMMXjlK1+JG264Ab/xG7+B8+fPAwB+67d+C+973/tw9erVmdZzbaCdv1iqp72Z6D1IG8ONRqNod24H503Xma9CG6mWS21AswnE93o9H64zRLqRetpVq6uuwb2Mqp0Kj9gGAa/JwR0zBPwMuEewnEsrgTm55lPgs5AOct0W3OHteXAXp9uTPnTKAjyxTwE+u8EcjS8h2yOqYWl5e9XFs7YhkO/B2EM2wjjStOAOfh/lt7IsnsYK9cpOgfcDDfGWcxS0wWJ8mDFh3KdsdzoNHr7VSZgB7DgMLETgbi3M2A03CDZ6GXBHCejkjHf6cBT5aA2JxN3kF1empdPki9cO8MVn+hOX1+/38Xd/93f4zGc+g/39ffzMz/wM/vEf/xF/+Zd/iec+97k4d+4cPvvZz05sv4nWBtq5FBbzot5zNy346aef9l5Gt3N7znu+aNJ+Ph6tIrxyiB+Px/434pZ9tF0TL2ndp8dzHRwc4NSpU8ddDdXaqqPfDV8LnAN3CGFZcBcAtNauMzUhuFM7XQA+vd+InlqCOY93bV63jp1COof4COjRAtzjMqrBndsk4uXSPqfPJb0XgNmiYF9cG5B4W8JnNAjAwRyhXNG7T9K6Lo7Avbi2IrgXdXDrv53dgOWmrElRtqX3YdI0lrY7HPg6m1Xe9WBfhvQMkNPHB7RMkNIZmLs8bPf2CNB7Mrh7TDckrWsfF5LsOA9fr6rz29EjwQuutmva7zpzEnedCTP2/ujfn/bXd955J971rnf5708++SRe97rXRfl/8id/EoPBAM973vMAAHfccQcuX76ML3zhC/j4xz+OT33qU+j3+7h69SoeeOABfOQjH5nktiq1VtA+b1Cflzd/mqPr+MZwzpPuvOcOOk6fPr2UXsRlq++qqMvnfpFh0/1OAGB3dzf6PblNFh3Ab25uimupllnzPKddPe2q5ZcAkhJg56A7gmq0AHeSKTvFHkIZVRDeENybAH7WXgNwp+1Zm5aDOb3OQHxMZBnIrgF3p4i3OXxnQJ7DOZBP0wbc2T2689mdPUuui+wmrnM2PrQZB3eg3BSP1JF6vaU8IuyT/xZdxz3qxT1GU+Z9SdXgHgM5D5POX09thng6ST1uMnrkW1tw94AeHefmH44A6Ca2FaG94XkMS7cE6vDd48yZMwCKHeRf8IIX4NOf/jQefvjhKM0rXvEKvPvd78b+/j76/T6+/OUv46d+6qdw/vx5/OEf/iEA4HOf+xze//73zwTYgTWDdqp187Q77zmf3j4ej73nXPKeO/hwYKJSqfLq9Xro9XrY2toCEA+KHRwcAEDkiV81iO9K0vR4XdOuOj519RvlkNoU3F02ArMOOiGE+TwEtCqn2M8Q3FulgxBXB+PsnqqmxXOwdddVEB8BPchnDq7zAE/BMbVH6pUD+CpP/MTgztIH5CPtT/PaMlUM4ynI58AdZJ1/0d7p2eoEystwQ8HdAtF57RFMkzxgdsn+AlVr12Nwj361DSFdmBrvms6mcN4G3MHKK7zmMdS7djA9Q6bJU2QHUMaFPPQul0Nd7x7/yCOP4OLFixgOh3jwwQdx9uxZXLp0CQBw8eJFPPvZz8ab3/xm3HHHHXjOc56D3//938d1112X1muG73QK7StYhrQxHPWeu92yp5m+25WWefBkVnVXiFsdVUH84eEhgPlB/Cye1Xl52vv9PnZ3d2dejkolqjNmj4iaGK8DdwmwaRjifByGkzB3TxmAbgPuaJiuEbjzOHJfbcA9AfCa6yrvOr2OKCsD1XwAgYM73ZguyY84TyOA5yBO70m4lwSuWXraNlL6sq1NLr214VGsAHdeprSGHRTuQb30IQ8ARMe+JQMCRbtYb5cMnEQAjnBd3pPz4NN9ACRwFyE9ySd43dnAga+rt06by0Y1hr8OcWB5XL/QPCHGluXx4+foYMh66d5778XXvva1KOzixYvR97e97W1429veVmnj3nvvnUn9gDWG9nlqVi+2dO35/v6+h3QA0ZTc3d3dxhvDcS0zVC+7Fnla+DLLWtvpPgxt+olCvLUWdGM7CvHj8XitB4SkPlqWuqtWUR09e5NMi28E7kI+DsNiPiAL0E3BvZVnHi1ttIF1em3S9m4E8SXhSNdOvvkqINrDbgNwZ8jEvzIKK+tAIR+kLFLJOo964oFHHuRbgj/f3T0Gd8hQLoB70YVkDbuzHXmFqWcecABdXIV60s3xDEwJuhzGndV0WjyFdNJqHnltkpbY4+MVkRXS1cnmcqSLyRr15JHwcQmy+y5ONsFzzRe1Jc25+Gq7Ed0qaK2gnQLovLzgXcnBOZ/e7sowxvizpo/be75o0kEH1SLKedUliB+NRuj3+zDG6BFz0AEs1aqIAzgBo9Zr0VGfj3pis/lQA+Rolg6YHv5FGxT2+XVDiOfQmr2OQTO65u0ZgTWDaAnga0Be9K4nQM8GEGJfLAN3Gt0E3Pn3KvAX2oiBPN/dvfhvPF29uIoh3OM2KZuieTGGQqDc2S7rkq5jD/X3MO4GThIYJxhObylqznTHeNgUpv11BOwM+k2AdN8F7tg2a9Np726TOGthx8KO82M6fFDKH/UWWYrLEuKWQev4TrBW0C5p1i+DbnCgaRnU80YhHQje862tLe89Hw6HGAwGS7tJ06wHT9bxR53TeDzGeDzGcDjEcDiMlk1sbm56aFQdjyjEHx4eYnd3F8YYjEYjjEYjDAaDqSB+mabHU7v6TKqOW+/+3/8vf33vXS/Gq+76sSmsCeDOPIcipM80H7tOpqg3APxKGw3BXSy7qqoNwb3KCL2/xrMJWFNSVyr9LoF3FbDTTwncs1PyEVNmMhgE9p3AtjhoQmBdssdB3tXN5Zem7ZftUkw/RyjDsrz0Xlxj2xJGozIQwJvTMalzUYSrP5v+7gYMpAGWZJZKuJC89lF4GGII3cbzgs64oMWQo+P8zAVXW9pEdJK/8c0WBhZcacjG+V7MxLXVE3sDfGl/MFHeidTxmvZl0NpC+3HDnAMk7jk/OjqKXsp3d3crd52eB/TqS/NyiT9b7nM8HvtnaHt7G7u7u9FzZ61Fv9/v5Mgy1XRy08ONMdje3vZhdMbNJBC/zH25zHVXLbcefvCXOrJUAdJNpsXn8gGCrZb5RDhHRdwU6cQ4CdwbQvkk18m987Iz11lwbgfoyRFwkse9qrxoSj4E2JZgHcQ2uXb5RS87/85tkzySrdw1eTbDWvUQ5+CVevaznnri8TdlHuvumYK7COjkEXC3FVsnIJ5652P45mvXCdwbOa9DZF+jaPYCfZrCXgF8kzw/n8DwDe5ITQx/QskygtLjTqffT6I7r9vFndeFvWf+y/euTWhJldPaQjsQgHTWnnbn4eTT2wH4defUe64vp6qm4qcC8JkZm5ub2N7exubmJnq9Hvb29rC1tYWdnR0A8KcHbG5u4ujoCNvb2362x3A49HaOc3q2To0uRAEdkCHebTZJN7ZbBa3KfaiWWFVvs43jGEiLkAchrAbAJZut84HEI7XJgZzCGo2rBPeqOAbutAFnAe5JvWtgnbdvC0Cf6JPWqXbAAAFG6b0CMWxzWLcI5QACuAMyyGdsRYMAmTjxGuHeW11LdaH9FPL4ENdsPiWBaUumz3NAZ5vTcfgOXn9hY7sKcI+3xTMllAMc6319DUhO9is28s70gIXpAdYamDGNc9bLMDfFfkn+d6tr2ldcs37xoy/R9Ei1q1evRi/S/Fi1aTQvT7iC0/GLrnemn/RUgLqZGXX2jTF+EAmIdzt3nl16ROAyPhNdP8vH9duogvjhcIh+v++fjVkNtnS9qR+1S9t0GZ8z1QrJPX9Vj2GTOMtesyUvbVNw7wr4jasXUjtZyEUNAANTgzuH5UUA9wpmD59zBvYscBOobeRlL9uEeXor7VaCu5A2V7fMtQNUGh5tTGcRQ7JvQxBADuE+pWXr29sAeuWU+OD1F73ymbwRXBsgBW8yBGBCmCvVP809FAMPY2c9avWQhh31RgcGCrjHUmgd3wvWCtq5pgFeDlDUe+6gZmtrC6PRCKdOnfIQtGya9Y9Cp9/nRdedj0YjjMfj6FQA50Hvso+4Lb7beQ4KnSd/Hf+ILorqPPEAcHBwsHSe+NFotLYb8KlWTAmk00sJwH3GFMCnAf6srahCGZu8TkKeLLijIq4BuCeDFkI9JgH3qKnrwL3uMzQ9by4eHoCKRbYBdg7crq5g9wsEqHXXoHlByibXQHjOJLiuBHeQego2ybUHZMvqL1wXj298j8nO89ZBLr9f1jG8j6gaxlHPPS0rOyWeLoEgAwvuZ5F43921TaE+enps2ERPhHrSdvSJA7kuPpfjnbzrc9qXQQrtNcDIved0fTAHKMmj5XaAnqUUevOa5aBAF7Y5WFHAcuvLF2XphASF1AtPfxO6qd3koidcTCPaX9Za7O3tYWdnRxx0mRTi57ER3f7+/tJutKlSJerMu04vOwb3xMuNGNxae+ZpfaugfsLr1rAeN2PjuiR90OBTXJJAwl2dWoM6/QSyQMwhu83a9jo7leBO4hBfU89zNOAglGss34BOAHoU/Zc/Mi68i4QVIDkveWYdu7fPwlmfR+EVU+Jhw7Fzxa2koO7arfjJGd/V8fR7Ujq1h5AWNKwHmHE6jR4IYarF1VpDO5e0MZzz8tCp7W28iquwO/o81v6vgyjk0ueMwpU7tu/KlSs4ffr0Qre5myq/uVn8GaGzT9ymdnQqvXpLj0/ub1DT6fSL5Inv9/sK7apjVle/Aw6CAohnATCTLwvpUlgNuFPAojAYlc2ujxvckSm78pqAa5u6uDQdr183xrJunQDcAaGNGsL6TMA9Y4OCNwP6ojlofmSu3U7q1BYqwN1Vr0TiZP05A3dkAD0H7lVAnwF3mi7MHHAS4NtQCyloW6Cc2m5hxny9Oy2xGtwd4C+F1NO+HnIvqw4sHGw4T6EDjS7Xnqtkrer0eGl2Bj8ZYNWeLwrxzqvrfluHh4cAEP2+FgEIu9Cs1nV3Ld7eVTMnDg8PMR6Pjw3i6SDhwcEBTp48OZdyVarZqgLOJY9uBOkQwgiYTT1VHvXALQ4gUDvCdWQHqd1pwZ236URT5XP1zIF72n3dAj0trwrUCeC6OgJxvLNFwDYL7u6eIxvsug7cQa5zAwO1tuM8fId41w/UO14N7hT8iegj5C/Zunc3Jb8JuEvpq8A9Kp+BNf/ufuYE6IusKcwXHveQl/aO/8yA+zL5241Z/PeurrVW0H54eIhnnnnGb97lpvDu7OzM7HgrPZJttZXbvd3tyk43iFsEUJ3ns9J0PfwieXXXWbmZExTi+UkC85iBc3BwoJ521TGrq2ecQjoIrDYBd1odDu5SWFtwF67bAHZiB3F9fLaWdmfqcafXpC6gdSNAmxtoEYG+Haib8tM2BXfYuI5AHoYlr7u0zj26gQp7VeDur3NxOYgvyqdHptG2jo+AqwF3gszhdip2hyfhtBUA10XNAT1M52f4LYI7vTtXVQ7h5XdDPeCuntSjTrzzbhf4BMGdxTpwXw7pmvYV1+bmJk6ePOk377p27Rp2dnb8Ociz0CqAyLIPDHRVdw7ow+EQh4eHfnMvfrzaovb9Iu10PhqNskA4q3ou+lKPWdRvkt9AFcS7PQwA+KMBu+ozXtd+v4/d3d1MapVqDuqM2Tn0SWFV4F4F6VJYC3DPQXxrcIcA1nMA96p7aAvu3hyrG4dtCeT5vbYEeFMF7tS+6EWW2qYOrt29IL6vaTzutG4uLRsQ8Lu010A8vffi0UrvOwH3st089hIvu7cBAaKjetO2BsmfB3QpPOQQ0vkUgrccsUc9DChkQJ1/N9R2XBbAwN0W9+53lV/c16O111pBu9vUy2mex6XNSssO1LPWpBDR5Hg1ukncIkPgIqpqarZbsuLaeTwea/t2oC42tuMQv7+/DwDJRoRdDLy4vHt7ezo9XrUaEiFdCpsnuIPYB4kHsUPCgZq8gAzWNC+9r5AtBXca1xbiaf624O7ui9SnLYQnfsvm4J6dKp+z4aBXhG1iowq0RXBuAO7S8xF9peUgLoPnd7MOIHnVSVu2AHcOyqE/QnNRHK4HemqlJbjT+ysrEHIC/oi6qLEAd8xdHtRjGwWMEwivA3f32StvcUmQQj3ta6hZA+8qQPWi78A+raTd25scr+YgXoFyelEg3NnZSfYEABCB/CK1+aJ77mcld8/b29t+qnzuNIFpIF43olMdv7r6fecgHeRFuQtwd5dNwJ3ap3UD8kCcy0tuNcrL45qmZQkTwK+65oMEFenENFLiTH0agTxiVeRxO577M8np1Hhx4KVsfwKxInhXDVI09ngjY5eVUebx07qFaf3F+x8QBhsouCP1qqN6vXqoAgF3f6sEqMmadD5I5AAYVjhTPZqFEDpUnEIvgHt87w7ZET1nEXhbt569Zr07BDAvy87Fh7qmgwFLRO3HXYO5a62gXdqIadnl7mFdwaGNqo5Xc2CxKMerrbvoenh3bKIxBqPRCIPBYKXXwy/rb7nJdPomEM/vv9/v49SpU3O7D5VqdpLguAmkS2FV4N4Q0puAu1gOMnlL6JPqNekAQQRgEnRWXVe1PTIAa8ktZyA3601HsN/IE5+xS8AdDkJrp8gj7gMGuwUfujxg+ZHaykK8AO6+TvS6Kr+QnkN9UscQlwd3B9eIyyHT49295jaTC+v7ySNiin6iR9VRTzxAd4BvuMYdAmi7XM6zbjLxMOR7BszF9erVa9zjfll8qad9zTQPL+8ieJLXURQYxuMxBoNB9ni1ST2A2rfzkQN2t/cEHXyZ93r4ZdU8zlPn4hBPZ08Mh0M/c6Ku3/b393VNu+qY1dVvh0PegoJ7VBbycN0K+qcAd16vidar83Jz6TJAH3VfDYw3BfeqAYEcuOcGD0qwDF55hGcFxIYIxfR6QnCPrkF+MhLEg+WRwB0BjEVwRxpHwN1F+WcmAm32+CEgOQf6AN40VUtwB7MH+Kn8CYhbRLMs5PXu9HNycHffXYfwv06LLoV21VJq1ueozwNOp6l/1fFq7jgu5z1fhqO55qVlHXCgAy/b29uVHl03lV4h/vhFZ08AeYh3v1H3N0GPfFOtjmrgeSbgjoYwT9K1geu69BEFTAHuVWV2Du6ZPDxvDs4p9jQBeOTThF3lBYjNQnYdWE8K7qiwSdpEtOMaJI4Tp5Aj2M6Ce1SdFNwLiC7bjhTNQZs+pxOBO8IU+iy4l/YcInOoD+2C0JYkrrBGv2d2mI++C+BuUO4qn7a2JeUsy5Fv66i1hnb1tB+/2sCUO6KvzfFqe3t7yQaEqqBlnYpNVeXRPTg4AIDIo7sK97wImvbvWg7iR6MRrLW4du0a3vnOd+LGG2/EzTffrP2mOj519dgloDwPcJfCGCxK6TjsTwXuDpAapOW2ZwbumDC/BPAVUN4oDfJxxkFfCVTe+94E3EGum4I7mB1us2YwgP5Y/KMk7MyeA3daJwfGErhTOKePKouDjY9nix43BuD+sQfSfDlwFwBc3JyOrtVn+Yr6kz5mMM5hHQ7Io7RSXgLuttwhvgfYcVU+/ytceK3j+8BauR2lNe2rANSrch9Uzns6GAywv7+Pq1ev4umnn8aVK1f87uLb29s4ffo0brzxRlx//fU4deoUdnd3F26jMtV85UBwd3cXJ0+exIkTJ7CxsYHRaIT9/X1Ya3F4eOjhcFp1DZOzOvJtljNxupDrN7ex3dbWFu6++2780z/9E97znvfgh3/4h/Erv/Ir+PKXv9zI3lve8hb8wA/8AF7ykpdk0/zO7/wOXvjCF+InfuIn8PWvf72T+1Ctokw3/wy1h3xY9EmuTVUYicuFGRpmyIdgN7HD8wv14ffCyzMV911lO3fN7bS6bpknajahLaQ4miYXl5SZ+TQlqjUpw7eTy0vComtng5fF85JrQ+xE14JtsSypbMOuUxtGrGNI5/8/xPuqTGtY/Q2JN8yeofmQy2eifL5+Qj5D74XnKzMZb9NEdTKRDeM/pT7gaWIb5LNngB6KTxfei+O7+Ddz9XrT/VtCrbWnfR4yxvjzjJdV8xgUoNPapePVKIwrkC++uoREt8RhErnnxUGgtRZ7e3swxmA4HKLf76PX6/mZGroe/vjlnp0TJ07gTW96E/7t3/4N73znO3HLLbfgr/7qrxqvb3/zm9+Mt7/97XjggQfE+C9+8Yv4/Oc/jy996Ut49NFH8du//dv45Cc/2eWtqFRMBu3WmbvvJI57m9t43BO77m9dW486yVfl/RbtIcRzb78jojove1WZTa/dbTfN08S7Pmlczdp27o035WfkcYeRveKW91MJek02fks87hDCqrzwzPMOKaj0YnNvvLDevd7jXnyPvfahr4vmj226NncW4nJps4d8VWvcQb3hfBM6C0S70SPEUc+6vNFcfTokeapslN97xQ7+xtrimDgb3fpCS9e0r5lW0UO96Mrt3r6/v195vJpK1YUcxG9tbc30mDJVdzo4OMCpU6dw88034+abb26c75WvfCW++c1vZuMff/xx/MIv/AKe9axn4cKFC/i93/u9DmqrWk119TegDtKlsBmAO58Iy9M1AndyW43AHTXxMSiJtrsEd6B9niZr1hvFTQLuaVx0NBwfFPAACnLNIJ3vYSDCLrEHISwL7qGZo3LEuhD7k4I7sZ9Mt0ewEzUliC3YeIwD+bXqoUxnJwb+eBo7XRuPsLxBiCMNlgF06ei3HLgjicuCO0kHUnvV4kmhfQXWtM9ro7i26Zser3b16lWcPn16JpvE6cCMqkrSMWXueR0OhwCQQPystSzT4+e1I/2szmn/4he/iDe+8Y3++3Oe8xz8y7/8C170ohd1XpZKVUgAZhHcSfpZgDsHGildI3BvAvaZ+tatgaf/354JuLPmbwvuTUCcg3QTOIeUPh/nNlszKM88b+J9hwTpkMEevB7l7UZ2EQN6Dsjpp5COr/9uBe7+nsreINcWiOtIBjQITiPAcgrYHNzjuhJo5uCebGongzsHaFrhHKBXgztv8SpwZ92K5dA6OlTWCtqPo4NXARrr2o16K+k096bHq63jD091fKo7pmxra0vc4XwwGHjIp+fD6wZps1W/35/J7vFuY0sq7UfV7FUB3TlIn8tUeZ4ODcG8a3CHYIt9rwL35P5qrv19tsjTxkveFtyz6VmfCJ8JuPs2hwDBSIEY9DID6U287BQHo7qlAN4e3MNtuVtIYTy1CYTp9w67Xebo3HfER8M1Avey7BTc4e+lavf4vDc93oguhFaDO8Q0Esgjm2cZZJZ0Xfo0Wito51oFoAbmex9Vx6vRY7jaeCWXtR+Wtd6q5qI7nNPZI3Q9vBu0Wrf9Fublad/f35+Jp/2uu+7CV7/6VZw/fx4A8B//8R944Qtf2Hk5qhVQV895FrBJWOfgjhCGBnYnAvMm4I6aeOF+JgH3xt53NEwnXYPlmxO4Q7LBwb1I40GTrm2vAvcma9whhFG7oGGkmaLs04A7eU4okNsSNHPT7/nzT8GdQLUHZNsO3CGtcffW2M7yBOzp8XMSfOc88F2kMYg7icP8MkjXtK+B5g1aywp2/Hg1d3xW1fFqqm6lHtzFEp05AsDDer/fx3A4xGAwWNj18Mv8LM3K037XXXfhHe94Bx544AE8+uijuO222zovQ6WKVAnYJKxTcG9jF3Le4wR7Op2b3oqUTsxTAd4TT69vG1a2bdPp8BSG68Igl+PXu4N4uKcF99z0eAhhiRefQKXPVg3uAN2cDlkAd2icDlYgkn90+Br2MmxScAdM+Z3XBeG+yaBDOo2dtuP0UA6WXvK4025IgH05XxXWQmsH7VTLCtRc096H8yDy888BeEDZ2NjAiRMnFgpEVKrjlJsqb4zB7u4ujDH+9zPNevhlBuwuxO//4OBgImi/cOECPve5z+F73/senv/85+Pd736375eLFy/i5S9/Oe6++27ccccdeNaznoWPfvSjnd2DatXU1e+xS8CeBbhX5J0puCPQQqtp7yxdawhHQ8DvAtylMNfWmCIsBVgHz+3A3TVzBtz5AAFFv6RsF5WpX2S7Om3YVZ7Uo8IurUbiqUc1mEvgTqflV4N7wHEpnsI0TYkJoLw6DVztM1Ae/1e2vSRaw/ckhfYZQ/uiDQw47yAH9Krj1fb29iIP4zJp0dq/qdYZ2rgWvf8cZPJN7ehSksPDQwDwv7FVmJ0yr8GFST3tf/qnf1qb5r3vfS/e+973TlItlWoCTQPYEMIagjuF0iq7dfam8sg7syweFXkaAXnTdPwaDQYF5gXuqA8jMC7BaC5tBJqV4E5ou9Fadwbe1KaYT0jDBwAqwB0RILNPWgaBcWfHOk89IIJ5FbhHO9H72oQCo+nwFtGU97r44J0Pdh3iQ7BB4RrkOgbwaijP5nNFun9LIJ0er1pK5cBU2r2dHmnV9Hi1WYPvsoK1an7q8sz3eanJenjqiZ8lAE9z1v1xazweL23dVapUk4I7s9EG3Dlw5sKa1KlqKnsluDt7Zbo6mJ85uJOmaJynqi/Y/SflVKQDjc+ElU3ogAAAIABJREFUubar87RnwB0m3iRNBPfclPmovkAMzAy8fbSUBgjH06VxUV2EOPkoN5IPht1TmdMW/SuDuWvGfHyU35aAbXhaCcx5PJJBgqI9ikpEIG3ko+McgIf2lnaPz3vq4a+RfIZ8y/E+rhvRrZlWxdPugODw8LD2eLVV8PCpuhF/Ltdp4GTevwFpPbxbknJ4eBgNpo3H46X4jc5yIzoO6cvQHqpVVlfPnwDTraCbpT9WcM9AdhNwl8KOBdxLCJ1oen3dYEAVcAvtVJeHgmidp712vXxLcE8gnQTVDBgk+VxI1TR8Hodgy5A4S++PQHPg2fieE9gGHQRoCduI6xDtDs+99x6hEUE1SguGhLvKy7DdxHPOATy25VvZFMsOjC3/X25NiINqUbV20E4hehk9vNLxaqPRCKPRyE+7rTpebRLpC/Pyy0HieDzGYDBAv9/H0dGRBy83pVs1H+U2taMDbnTTx3X2NC/b32jVCqozZu8CuqNXbwZvTW3UhE0N7i4bjRfawF8eJ7gLeSClawruBDIrp7ujHaT7PgDLQ8GXfyKKazxVvm6tuwDiPnFufTuLawXutK1Iu4ib1SXQH4KLLoinyxdNVQfuzgDdTK8ow6d2bQwBzEl7GlZfaXo7jakD99AK8GFZmC/70VgTHi3SRWHYYTne+deRTfRNHZjp2sxpBgaaHq82GAz8WvRZSafHL49yGwu6dnYDOxsbG37JhNt4cH9/f+od0NepL7u6V74eHiim1/P18G5ZyyR9siz/g6N1pQOsKtXxqTNqByFVTA7uLKwKtCGknzm4SxCeCUvKJU0R2ay4nhjc0RLwm4J7XbwA6RzsOaRziOeg3RW4i9BcAfDS+naamA4ASOAuDgLU5QWzU7av98CTtuK/EwCVG8rZCnDnYO7Bnd5HDszDs0V3jwfP5wc03GPZFNzbwHxV2BJJ17SvlxblRZAfr+Y+mx6vdnh4uFag1EbGGIzH4+OuxsxEAZ0+P3RjwRMnTngAv3btGra3t7G9ve3hyMHg4eEhTp486e3xHdDbwuKi/L7moa7v1RiDra0tvx7e/X0YjUYYDAZzXQ+f07wGAtZ5loFqxcTX4xaBHYM74rAqSAdqALojcIcQxsuldUm89hXgTgclWoN703QU8KcAd3ePWe96RXwW4rsEd/LoALJ9DvBJxjbwHR+V5vuSlsXhW7gf31/E+x21pes68qx1C+4lNpO68l3vTXlNgTpgMz0CriqM/oUQprznwkzRzr556/IuyavbOq5pX787FjRPL7KbBjsYDLC/v4+rV6/i6aefxpUrV9Dv92Gtxfb2Nk6fPo0bb7wR119/PU6dOhXt6C6VMUupJ1zWvNvFgdtgMMDe3h6uXr2K73//+7h27RqGwyF6vR5OnDiBG264ATfccANOnz6NEydOYGtrqzH4OI/v7u4uTp065Y/5G41G2Nvbw/7+PgaDgZ9ar+peHIaNMej1etje3saJEydw6tQp7OzswBiDw8ND7O3t4eDgAIeHhyvRL/z+l/1+VKuiqv/PtokzQrhB+rZcXhshzKcX7BkhDIbYqUnP7Url8zBedyOFcRvEhBTG32uMycTxumTSiXXOpDO5dFJ4pu2Sa9bePqwi3hh2DZZW+OT2/aeJ7Blq1+RsVcWB2SSfvEzJJinfwJRRPK3QBr65hTambcTSOjMhLe0CQ24h5DMmpJVsROnL+lObJpMmrRexzcPKgkxkMw5DFBba2PQM0GNhJJ3JhnX0b8YypM6T/OO6fPkybrvtNtxyyy340Ic+lMR/9rOfxZkzZ3Du3DmcO3cOf/AHf+Dj9vb28KY3vQk/8iM/gttvvx2PPfbYTO557TztvKNmvWOzW5/6zDPP+OntVcerqVRAGNwZDoeRF73X6/nZF9vb2zNf7+xg0dXJeeEHg4HfPG2Z1l0v0zTxnOjsCDdjwv1tof1CZ0cs630vy6Z8qlWXYZ9VaariMt5ol6YzjztiT3a2XEcnFp173H3SGruoKCsqA/m4idKV8DT19HjWrnUed9rewlRv70mfxNNe63GnbnQELzffzC2yHWUp65vzwFNPOOK60nwuUrjvdB146jWP6pfYyqcN689dlVycuwbkzedAbARveZGrKLvo2uBFF499I/doQdNXTXcPHnt5d3h4W5ElU77vIParhzy0ruSxsaTp1kwPPfQQLl26hJtuugnnz5/HhQsXcPbs2SjNvffei49//ONJ3ocffhgveMELcOnSJWxubmJvb28mdVw7aOfqyltadbwaAL+OeJL1qHVadk/4std/Wjno4jv/7+3t+XXOTY7ma1rWpOKbp0nnkG9ubnYO78sKnPNS1fnwBwcHAMIAovPad6F59Eu/35/pXh0q1XxVBdBl/CTgDqSQ3hjcpfpNAu6Qy8yCO8nEw+YG7lVxHLpRDeYJLEs2JIjnYA4Z4ilg8mUE/JPaz33yQQAJ7rODArSLKwAe7F6A2IYE22UbGFd+2S/uuLXwzDPg9nO/yXX0+yBdTPLG09qLOhRTyuHLyOZBKC87vb6sk7RhHdgUfQ78CbgDoMfLxSkQhRVT+iVIz0+Nj/Ivgbo8p/3KlSsAgHvuuQcAcN999+Hxxx/H/fffH6XLvUN/5jOfwd/+7d/695UzZ850VjeqtYd2oB3I0POWmx6v9v3vfx87OztL4YmUtO5Q3aUkQKebCzpAv3btGq6//vqZPDNdgVbVOeQAcHBwMNWGdsugRRxQ4P1ircXBwYHvm0VYD18l2qYHBwc4efLkMddIperqN9IEoBmU+PIrwD0H6QQ8qssVIL0W3CHbksqkt5e7v+zaeKTldgHuHuyqbNA2oE3YAMYLKkuhtM77noN4DtmVUE3avtLjXkJaFbgjU5Yvg4iDvAtsBO7EAL3HMr0R7HkI5s9dDuTrINzfTryLey4PaBqCvRTci+pbOC89QDz5CXhXgztQ412nXVD2Yw7SkViOu3Ap1OG7yxNPPIFbb73Vf3dT3Cm0G2PwhS98AS972cvwmte8Br/+67+OF73oRfjOd76Dfr+Pt73tbfja176Gn/u5n8NDDz00E4fD2kN71QurdLya24XbvfB2fbzaJFr1zdam0XEOOFBAl3b/r/KgLxpI1Yn+Jra2trC3t4etra1ONrRbN3U5EECX3ezu7vq/FQ7g+/1+tOSizd8x6Tz1rrW/v6+edtXxqzNmZ0AF5MGdp6PgTD2JdeCeK4N6htuCe5Svwn4E7gyGpUGAqP6I42fqSW+azgQorQV3es36R5rGXeddF69dWlQDfJXHnU2Zjx4d/1kD8BLIR2BO7Qj3ksA1a5tMepNLnwH5Wgi3JeyWNtLj3orraMM5S73yQDS93ueWdo8ndUHhcU/B3eWQvetxd3HIp92ZTqv3d+WazYa0y4LtbT3tf/1v/x/++t+emri8H//xH8e3v/1tbG1t4cMf/jAeeughfPKTn0S/38c3vvENvO9978NrX/taXLx4EX/+53+OBx54YOKyclo7aJfgiHoJ645Xm2Ttrnqqq7UK7SPt/u+eHzd1Obf7/6qKT9mWdj930+nXpU2OW1Xnw+fWw8+7b+igRb/fV0+7anXUBqod8DmwCAZC3LTgzqGyFtyRyZex7y858FNTHO4R3/PMwR0NbOTStQV3QIT4ymtHm9I1HQhAA5iWwd0YekSZBOdxcCwO/QTWefk+Kf2eA30b7itJD1I/kHsDKQ+oA3kO7kX3GBncia10TbqDZhab2z3euk3mcjCe30Geps1CuutPVHvSi1uiWB+AfhV19w89G3f/0LP99/f+P//sr++88068613v8t+ffPJJvO51r4vynz592l+/9a1vxe/+7u9iMBjg5ptvxo/+6I/i9a9/PQDgwoUL+MhHPqLQ3oX4GdZHR0d45plnYK1tdLzaImrW0LsKUN2l6PFbbj033ZRt2Z6feWiRNrTTPgni6+Hp4JNbD08HLue9xOfg4AAnTpyYa5kqVaqu/mZIUO3CCVS5MAq7loVNCu6+jBpwB9KwynyIaaAV8PN8mB7IKTjO1EYbcOf3jwCtFGArvev0WgDcOg98DcBnp8cnIJ8physqFxUgTsEdpI5omF9oI5Y/mdIegXuwI4F7UTUK4UjWsP//7J13nFTV2YCfO312l13KUl1AmiIKihVsiGLvxkT009hDjIoaNZoYNZqiiSZiF9Go2GuiqChYMSgICCpVaUsVtrB9+r3fHzP37rl37p25Mzvb2Hl/P5gzp7znPefcmZ3nvKfE8zT3g7jTHK1WM+AHdQuAvWXxCC0R4T6ho3kOQviWEfQlftNLisHrjtB1nUFyaKe6B33evHkMGjSIuXPncuedd+ry7Nixgz59+iBJErNmzWLMmDF4vV4ARowYwcKFCznkkEN47733mDRpUu6ME6TLQXswGKShoUHn5fN6vdoVSq0heejtvJLugEGHw0FBQUEe0DMQuwfaiXlyJbn+HLbG57o19snb1SneDw/6sQmFQhrkO51OZFnWYD+XdorS1NSUh/a87EZiBtWGdDPI1coY4rIB9yQQE+tNoyMtuOeynGgrJsBMijSbQJ4THS0Bd6GNYtvtTFiYbi0Q4pPeC7Yax0US7m63A/JWHn3FxHYQ+ijR32YTFmof6N6LIC9gqG2QN5ZXkvMCuuXqiTp0cK0r09zZzeCu1pFAaMPkinFiQEKdAFBEbWhL5RNtF2FcX6dqRTLkW8G/+IiIeYyefbE3Orzk+HfStGnTmDJlCpFIhKlTp1JaWsr06dMBmDJlCm+88QaPP/44LpeLMWPG8M9//lMre//99/PLX/6SYDDIpEmTmDx5ck5tU6XLQbvxvvOGhoZ2WQKaS8l72nMjVoCuQorxgMFgMEgsFss5uHQ1SXWgXTAYBND2xXfEpfQdzZ5cSqqxkWWZUCikfQZyOTb55fF56ViSq8+4Tag2g1wjzLUE3O0ulTcDfbsAnm05HbyiL6NbHm6WZgHklvCfTocdcFeLtyO42301gHrWr3bAHcxhXYTfpH3rWMC2UZfwyKhvUq1cMNNlGVZtEcKJOnSH9qkgrAh72sXnTaeL5naqkySI4G787Ij9KIJ9PCQpCRBP2gcvgDvNJ9Ob7mm3hHtxsX3Hllz/9JowYQKrVq3SxU2ZMkULX3311Vx99dWmZffaa69Wu5tdlC5HG+0B6F0FerOV1uwfK90ioKuQngrQ89I2YrbnurGxEUVRNIDPH2jXPmIcm6amJi1s3A+fqxsD8svj87J7iU2obitwx6KOdHqtbMumXDrg1+wnRZoZnAtpKeE8VZoB3EXJFawn9ZNYRwbgbjYGpmNi/SolXpM87mbjZ9vTnmifGDaCPOhhWx2zJHhOo8sI65ouFcoNabbDoJtgMO6PRx/f7FlX85C05L4Z3BPpCF2BvhssAV3ct24G6IqwhkDSrGzWKU7kGKA/Lx1TuiS0G993dqDeHdrQmqIoCuFwWOdFVxQl6QT3jujF7YzSGqefq1cm5g+0y1zU74bW6Bt1kkutR/2MGW8MsLsf3vjs5KE9Lx1CcvXRsYRqsaI2BPcksBODZnoFO5P2pZvAY7bgritHasg1hXNSpJmBb6o0K4jPIayb7nfPxBaToVTb1FLPuu55swnsVl7sdLBu5XVPgm8hrOqyAnddfkPeLMJx+BV0q3BsqF87RV5olzm4CyCeyoNuF9Cl5pLNj0V8XKz2zIsef3E5fYeXHN7T3lmky0G7UdoCeDs7VHcm+8VDBlW4U720eUDv/NKRDrRrLemId7/bEeOhdmZnFYjjY6eN+Xva89IxJEefR8v96mYQLr5tRXDPGWznUlcClOwAstavJoBvC9xJkWYD3JPakKtwBrZYvhqGO+WrxfhkugRfrBvhedDAV2gjaPCqhdUxTAnfhrAdcMcirAN6dGENcg3xZuF4lwljplicPG8C7kkDopln8nmlGa1TiQj9og7zk+fj78Xr5jqDdMKfSS2WLg/tbSGdCXrbQ7LpH0VRMJ7iHo1GgWYw8Hq9uN1uwuEwxcXFrWF6XtpRMj3QTn3OcgnEnRWwcyHp2p7urAJ1lUSq8QkEAvTu3bstmpOXvLSBWABrKgg3A8p2B3dM4rLVZYReC1i1BORUaWZ9ZujLtFCfQbhVwD3R13bBPenZsEvuYhc1e22zA/YENKs6dICbiLfyZhuB2wjftvfMm+mxyqd6oYU4s7oS4fg+9tQQHy9jB9yFx04bgoRNqiZJiNcmPuJ1Je1XF5a8G/zp2rNtupdd54nvJNIFf3t1eWjfHYB6d2hDKhF/8BsBXYUyr9dLQUFBkgc9HA53WajqapIOEkUw7Eqw3RHaapxg2bFjB59++ilz3n+fDeXlvD1rFm63O2l8gsFgfnl8XnYz2R3A3URviyYB0oE7QlsRypM5PBspydgnHQbc0djR+nA6oS9M+1R4n9Gr8LuyJeAO9iE7lZddHH+jzowmAMx0CJBuUj7eLWJ5EvEquDfrij+Oot5EXszAXTUvAdJJy9sNIJ4C0LWl+EZAF7z44inxVkvl9ZMXeemI0uWgvT1+vHZ2qG5L+42ArkI6pAd0M+nsfd/a0hGArjXE7EA78dRz9RC1jnqgXUezp6XS1NTE/Pnz+XjuXD6aPZvyrVsJRaP0LC7mqWefpVu3btr4KIpCZWUlv/3tb+nVqxd9+/bdbZ/TvHQWydWzlwJOswJ3NVsrgrvRPrO4pHIWujIGd0zqMvRBNvCs6bHQ2yHAXaxftE2s0zAkutdsgV0Ed+MQpgJ0Axhb9RFKsy47sJ7N8ngjuCOEFdDvNyeF7oTdIgDr7GuGeDUsQrbY1mRwF8ur0tzhSSCeBtAt4xFWBYgPSEpwp3NI59wB2SLpgk3Wy+4AdZ21DSpIqT/W6+rqqKmpoa6uTrsT2ufzUVJSQo8ePejWrRsFBQV4PJ78qe55yUjU/dZutxun04nf78fhcBCNRmlsbKSpqUm7vqy9P0vtXb9dSQXSsViMJUuWcN9993H80UczZNAgbr30UlY/9RT7btpEH4+HiUceyaKlS5k0aVLS+BQUFHDCCSewbt06brnlFoYOHcqVV17Jjz/+aNu+efPmsc8++zBixAgefvjhpPRAIMDFF1/M2LFjmTBhAm+//XbWfZGXvNgTSR+WTOIA/a9myZBmEpeqjGQSl0pPUr509hnrN7MpjT1m/SBZhJNst6oznZ40eo11SBmG7bYnZViysM2kzqRX9OVy8pqiPjWPGJ8urJWxCkv6cCp9WrlUYYMuQ12SRRskY5nEq2S0T6tKLN/cb2p2bVwS3vlmfWq8mAd9mtYtgg2Jduh1SRZ16O3V5dPamKN/rSzqQcXZ/uuM0uU87UbJH0SXXnJhv3homLjMXf3gOBwOfD6fdkhcZ5DOPq5dWXJ1oF1n8AC3lY3r16/ns88+48NZs5j/1Vd0czjYMxJhWCTCsYCnoYHvJImPfT5uu+MOfn3VVZZ2FRYWctFFF7FixQruvfdeiouL+eijj3C73bbtue6665g+fTqDBw/mxBNP5Pzzz6e0tFRLf+655ygsLGTp0qWUl5dz7LHHcsYZZ3T48cxLO0iuHgmdl1nQ3SKPu1BWV0aoIBOPu868FLZocWb1i3HGdlvYY7XywKoNou3GPjTaa7X83FiNMTKVXl1YNNUij7Fu06amyJNkopRIs3S1WytQ22XD467uv9b2YVt53BHKosZjHtYmAVJ4yJMOqDPqS3wo7XrcrbzlNvPp7mPX7RsHxaTdph53BI+4cal9whad91uI1/Ro9aN9LzWPsrhs3+RkepN44152O4fcdRjpgn+ruzy07w7S0eBRhCAR0sXrufx+vwZEgUAARVE0iMpLXDrSmLantDZ0ZnOgXVcXRVGorq5mzpw5fPzhh3z80Uc0NTQwzOFgUFMTV0gSxYK3IagovO3zUV9aygevvMJ+++1nqVfs32AwSEFBAaNGjWLUqFG27autrQXg6KOPBuCEE05g4cKFnHrqqVqekpIS6uvriUQiVFdXU1BQkB/bvFhIjp4LW/As5m8JuKeB3pTgbgKEWYN7Kkg3i7MJ30mTHNgvm24CgGT1pmMitjUtkIt1G+vFxD6rPGIbxSGyB+F6vfbKNgO70E4juGMoq0Kv8XkSIVYH+zSHdW3FHLZTgbs4iJpuMclgp05HKohvBm19Gqb5ksA9kS8Z3AXRDbnVQXH6a+B0+lsE7nEDJMVoVMeUrvjnustBe3vc097RoDqXIi5xNwK6CjrqcvbO4kHvCJKHh9YROxMAdg60U//l+nPdkb8ngsEgCxcu5OO5c5n7/vusLy9nqN/PwIYGzgJ6k3huDZ/zTYrCLJ+P0372M+69//6MDpbL9p72RYsWMXLkSO39qFGjWLBggQ7azz//fGbNmkVpaSnRaJSvvvoq43rykpfMJEN4hhyAO83pGXvcjXFtCe4I+sU2IEAi+namK6ubxEBvo669hn43rmAwhXJDe9J69w3wbAr+YrvEPCYGGB+DdDBu2ictAHdM9KuAawXYJp7otHvb7YC7qffdWMYA54gwa7Qt0QdIiUdG6DtFuLvdNrir5pkfMieWR7AMxeKedoO3nGzAPW6NYENeOqJ0OWg3yu4A1K3dBvFEZxHQVUhvKaBLkoQsy61qe17yko1YHWgXi8UIBoPaJEAkEsnpgXbtfS2doihs2LCBxYsXs+jLL5nzwWy2bNtOWVERg4JBDpFlzgGcjY3CjyO9yIrCfJeLpV4vj82YwSmnnJKxrYFAgMLCwoxstyuPPPIILpeL7du38/3333PqqadSXl6en1zMSytLW4O7oUy7LZU3AWW7MG8E6lTtTOlFFyHexEbb4G4H0FOErYDbCOWmQC/mAXMIN7TH5sFzzSbZAXeawTaVp91quTwGHSTGxdJ7TQq9NsBdB8RoQJwS4u143xMdZ3pquyW4i2nqY2Vx+JzOi64OuR1wV4cjPbiDkhgScfKgE4ijk9iZQ+mS0N7WINeaUNpaosKJCucAu3bt0gDd5XLh8Xg65Mnbeclc1M9DfixTi3pgmsvlwuv1aofXqfvhxS0gdm436ChSU1PDkiVLWPz11yz8/DOWfPsdbkWhNwo/NAXwSxIXShKDA4F4gTTtqlEUZvn99Bs1iq9eeIH+/ftnZVe2nvZDDjmEm2++WXu/YsUKTjrpJF2eefPmcfnll1NQUMBhhx3GgAED+OGHH3Qe+rzkJS65+hyngMsOC+6pIN0szqz+VHEGSLMD7qng2k5ZhPwtAXer8cwY4jFJs4oXwmqfpfSmi+baAHitTmtwR2qGvNSedhPYRsxv6H8dFCfstoR1hDw2wF3MnwTx+jLiMnTLNCs4t0xTm2b8nArjpD1+BnA3AH18iNKBe0KHFbgnXpvfY0jrBNI5fl7lVLoktIuyO3lis937KwK6+CouAwbo3r173guVl7TSGQ5ny5Wonniv16stpc/mQLu2lEgkwvLly1m8eDEL581j8ddf81NlJXsVFDAiEODQWJSLJIlZssw7ssKBTieTFAW3zTFdrijM9Xr57U03cd0NN2TUbqs97ZlKSUkJEAfzQYMGMXfuXO68805dnuOOO45Zs2Zx/PHHs3HjRqqrq/PAnpdWFivQM6S3J7ib6m4DcDerW8IaqFsC7sb82YJ7zrzvWZbPBMpt5xXrsX6NN90C2I3edd3eayxgWoR1ox4swpnAupltwt80U70mz2bW4C5AtDgGJIO2OMFgda0bCEObDbiLS/5NJgI6g3SV35midHloB1od2tti+bpdMXrQ1aW+4p3VZh70QCDQJT8gecmLXcnFgXa5nvBQFIXy8nIWLVrEssWL+fqLL1ixbh0DvF72kmMMCwa5QZIYBDibGgHYAtwiKzQp8H+SxOB449LWFUrAekX37rzzyiuMHTu2xfZHo9GMTowXZdq0aUyZMoVIJMLUqVMpLS1l+vTpAEyZMoXJkyezcuVKDj74YHr37s2DDz7YYnvzsptKrj6SSbBlBlXtDO6WMG9mY47BPcnjbswH1u01aWdG4E4GeXMM7mqzsgb/TAGeNFBu0G2RJwleTcGdNJCtQqoazhG46yDYqBNhPsjsGdcvITdbNp8a3JvNIQHVOnBPvFcEU5P2qgvbBLTRVZLvXRdPtbcGd5KWxCeDO/q0vHRI6fLQ3hYg2lbefOMPfkVRkrznKqCrS3x9Pl+7n4i9O6126AwiTtyEw+EutcWhLVcBZHKgXS6W0suyzMaNG1myZAlzPvyQXdu28c2336JEo4x0uxjR2MQ5KPxOkigIBlQjdTqejcV4R1YY63QyCWx717cqCu/4fBx32mm8M20aRUVFLWqLKi0ZrwkTJrBq1Spd3JQpU7RwSUlJHtTzYlNy9J1h6iVNB+7o48AAipiUESEELAE7E3C3tNHElpx63K3anitwpzk9K+98mjoz9Zinssnu8vi0AG+ozBLcrcoL4C6UV8zsEPvQrM9sQbyhrXbAPU65zXrEz7DZCgFVD5KJXoNN6cAdAYbV1QYYzTBMDGAYXkA8HV53zJxCMriL5ZLAPblcMrjry3UK6SRm5lK6JLSLkLg7AWM0GtVdtSYuz80FoHfGZc+tPb4d/dlRDxAUV1Y0NDRoe68VRdGWcgM5P1CtpdLR+9eupDvQDtDgPV2bY7EY5eXlrF69mtWrV7PymyWsWrmSHzaWE4pG8QBHuFwcpshMlqT4qe7RSOLQFvNx3SLL/EkhY++6rCh85XSyyOPhwcce4+yzz7bfKSaiKEqH2UaQl7yIYoJWWaRZwZpdKLaCV9BBrxE2U+rKJbgLtrTU424LnhP1Ge3KCNxTwHBbgrupjTby0VylJcCnAW/d2OayvC24NonThVV9COE0uo2QbtSXBOSCTqE+CeNjnazDFNx1MBzPp/Paq32K2l2CTguQbn42E7GW5SA7j7tQzvLbrGOJlD+IrmtKZ1ser3rsRC86xJewu1wu3G53zj3oHQXiOpJ0xD5+7AABAAAgAElEQVRRJ22Mhwiqy7IlSaKgoEDbgx0Oh5EkiVgsRiAQ0B2oJu7Fbu+2tnf9VpLtRJbxQDtxsg2gqakJgK1bt/LDDz+wevVqVi39hlUrV7J202Z6+rwML/QxVJIZ45YYHI2xFYVSSeIGh8RICZDswW+23vU6JX7YXPfhw5n/0ksMHDgw435IJZ1xkjAvu6dI6g/elHnSp2k/ntOBlykUg+4HOiSDYocAd7M4M5sNcSLQJBFTGng2s6sl4G5MlxLx6WA9Z0vlRaKzU94wHpaed5M0W+COdZqENnaSmcddbY9hCbkOnDUoxQDu6PSnBXdM4iyXz4v6DWEhQr9UXdRnH9zB6FXX69F72C084Ain95uAu8EXbwHuhjTU0+Obv5uk5I7ouNJJzMyldHlo7+g/Cs0AXZZlDahUQK+vr6eoqEjz5HUm2Z1WO7SlGD3o4rOhwmBBQYEOuqPRqKknU43z+/2WXmAR/POSO4nFYmzcuDHuNV+5kuVLFvPj6tWs3byFnn4vwwt8DHfIjHE5OMfvYdg+/Sl0xserISozdcNOltYH+D+ngzOdDpx2l7TLMncqmXvXAVYpCh94PFx97bXcfMstOfveMdvik3/e8rK7SDMfWAAxpIBi9JDZGuBuzKezU2hFa4B7SvC26JucgLuxXVZ9bhC74J7UvjRhrZ0ZlLG9rD1dWhZQT7Ku5hPmTYDfEqoT9egg3gzWxbABMHV6haSkiQAByHWwL9piDeAtAXfVtGZbBOhOpGtPjQ7c1a5MDe7Ne+WTwT1eZdympEPtEDzy+Z/jHVa6PLSr0po/Du1CqQjoKoiZAboZOLX2D9s8WLevGA8QNJu88fv9OfGKi15gj8ejTQ4Y92Kry+jzUJVaYrEY27ZtY/PmzWzevJny8nI2r1vLxnXrWLnmB+rq6yktKmR4oY9hksxBLonz/B6GjRqgwXnSH1EFnt1Rw6PbaxjpcPC4y0mfDMYhW+96RFH4yONhS3ExLz3zDEcddZTtOrOR/LOVl91LpMT/8R/HSsZL5ckxuGPIa6Enlce2JeCODb1ZgXkm4J4B2IseW6PuVGEEnWkh3G6+NEBt1qdpPecW+S3gPN3yeUkAaEWX3wrcSQZiU1hHECNQW+i1zJ8M4EZwb77LPD24x/Oht1F8L/ZLUt5mvZpvXLBBO+VdBGwDuIP14XTxCQGz0+jR7O9Uh9B1wd8HXR7a2+tHoXEZcywWQ1GUpBPc7UJYHqp3H1H3oYfDYd1z0h4HCKpQ7vF4NNvUZzaQuLM73YnoHU1ybWM4HGbLli1s2rSJzZs3s2lTOZvXrmXTxg1s2rKVn6qq6VlYwKCSQsr8Hso8Dlb+VMXyqnpGFfq4Y69+jCjwNis0/sFH/35dIMy1GyqoDoa53uFgfAb7ulriXf9JUXjb52PcccfxykMPUVhYaLteuyJOnnbG77Py8nL69OmD3+9n165dbN++nSFDhmR113xeOpJIengzSbaXphiS2hvcRZPaEtzJTG/W4I65PRmDu5iu7/bWWSqfbRlD+1N643ME5yIomy6fV0GSZg+xtiwec8BO2u+u6kIIW8Rp9qj9YaJfiNbVlwLctUE3Xeqv19nsNU+hk+Q6EghuDu6I3nzhuyMTcE8YmXxfe6JempfLdwbpBD8300okEmHHjh2UlZXZyt8lod3MS92annb15Gh1z7C6bzVbQN8dpbV+oHf0yQzxbm/jGQXqdVdmV/C1pL6WiOiFF09EVycY7B6m1l6Syec8HA5TVVVFRUUFlZWVVFZWsnz5crZs2gSREJvLyynfspXqunr6FRcxsLiQMp+bgR6JQwu8nNPdy6CyoQwo2AdPwmP++bZqrl+whkgkwn2DezOxe4HenhTdFpVl/ripkg+rGznR5eQilxN/G3jXt8sy3zkcrPT5uG/aNCZPnkwkEiEWi9muOxsJhUJ4vd70GTuAqJNqF1xwAQ888ACHHnoop59+Olu3buW0007jr3/9K8XFxe1tZl6yFcnwmipPqjQT2G4bcCdLwDboMcJw1uBupTdF21sNzEmh32a6HYi3DeFkCfu5iMsCzq3ytza4Y4xDrwuDzUZwTqoPvW4Lj3vyafGGOkXvfIp97Npjpb7TwFx9H39+RP+6sXyqpfLG/pYSsK/bAy+033jNXKeQTnoQ3YQJE5g1axZer5f99tsPr9fLhRdeyK233pq2bJeEdqPkCuzMTupWAUxNM9tnnAtpi7vgWxOsu4KIkCs+IyoIO51ODdBra2spKCholTMKcnk4oephF5fRR6NRFEWhsbGxQ3nhA4EA27Zto6qqitraWqqqquIwvnMnlTu2U7lzJ1WVlVRWVVG5q4bGYIie3QooLSqgIRBg564G3E6Jy/YuY0RxAYP6+SgbNpJ+fg+uNCeeb20McsUXK1hZXc9V/bvzy9J+eJz2++OjXY3cuamK7orCfS4nQzPoy0y86zWyzEpgPQq1Dif1sRhBoHdxMZ9/+ilDhw61XW9LJRAIdBoPtfpsRyIRRowYwUsvvcS4ceO4//77Of7446mpqclDe14SUKCCnB7cVZBKOr1ZB+g0l8sI3BPhnAG2oVFZ67WhQySyVgHvFH2XLj2pb03qyRjcDapzCu6q7lRxFiCeKcxbwL22390WuKu2GQHaLC7RGEv7Em01gHu6+9itl8qLOoVn2wD1kvYciDBOs37UZerNcaJHXZ+uqhVQPiW4p07XX0knHrpHXlpR1N8Dzz77LGeffTZ///vfGT9+fB7aW1OMACYCugoqKqAD1NXVaeG8dA2x8qCLS9zVFRbtIeFwmLq6Om2iIBdeeLfbjcPhIBgM4vP5krzw4on0qURRFAKBAA0NDVRUVADQ2NhIQ0MDTU1NunBDQwON9XU0NdTT2FAfj29spLa2li3bthOLRGgKhYlEY5QWF1Ja5Ke00Edvv5tSr5NSr5MhhV5Ke3opLetFacEASgu9dPe5WV/dwOX/XcSGmgamjBrItaMGUeyx/7UZjsrc+PUa3tm4g0k9ivjXqDJ6Z1C+OhLlmvUVrG4McqnDwckOCUeOvOtBWWYV8KOiUO100iDLBBWFQQ4H+0oO1skytU4nd99+O9ded51uAqm1ViaJejsjtA8fPpwFCxbw73//m7vuuguA6upqfD5fe5qXlxZLrp51MyC1ADoxvUOCewv1YkOHHZtaCt4p0zEAliE9pfe9JeAugGkmZZImVqzhuVXjLDztSXCfFtxTQXpzc/XALYioUyR3sZxVfSnAHRXdUy6BR7CnGcZRwdjwObAEdxDSRd1WYA7J978bwF33v5QwQW1Xy34HtqV0Vn9fSUkJ69ev57nnnuPBBx9EkiTtxqB0kod2SOtFtvKQQjKgm3nQZVlu9eXCndnT3plF7ROz50M8o8Dr9VJYWEhHOLht7dq1PP3Uk7z4wouEI2Gi0RiRaJRYTMblcuJyOnG7XbgTkwvxawRdiXi3Ls7pcFLf2ERjQz2DBpahyArRRD8oikws1rwnP/4v3k8xOZaY1Igl+k4mGosSCkVwSgpN4Shet4siv49Cn4cin4dCr5sin5sij4sCj5OixL9Ct4P+XhdFXjcFRS5qHCEeWPg9lfUBztl3ENeNG8GgkgK6eexvMahsCnLOy/P5YuNOfja0H8+cNY6+/syWaj+zZgv3LNtAf7eTZ0f0Y3RhZuD2yLZdPLOjlgMdDma4nPRogXe9TJZZC6yRZX5yOGhQFBoVhT6SxCiXk+NkmRFOB4OBCuBRrw/f4MF8OXMme+21V0Z250o6I7Tfc8893HTTTRx77LEcccQRVFZWMmLEiFbZ/5+XzihpYFv1qhkhrK3A3ZivNcHdro5WB3dI6luzSQUrCG81cBftsFlGMzcduJNdnCV4m8Rh0GXIqwPJdOCuwbYxzgDZdicKDOWS9qDbAvcEupsugce8DYk08S+59hQqeo96/DG3Avc4mJt73FXLUp8On/L0+M4inZTab7/9di677DKOPPJIxowZw7p16xgxYoStsl0S2q32tEMzoBsPiYNkD6ldAGtvSOvo0toTArnWLZ6mHovFqKmp0V211hHPKIjFYsyePZtHH5rG8uXfc/np41j07+sY3K+nlkdRFKIxmUg0pr2KYTGusqaRPz01m+9/3Eq/Xt34/c8OZ88+3XE6JRwOB06HhDPx6nI6tLD4Go+X2FpVz81Pfcg3P27j6L0GcMepYzl4SG+cGa5AKK+q54rn5rFw3Q7O2KeM2yeMZEiPbhnpCEajXPveN/x35VaO6t+TT045hOElma2QWVRRyzVfrqYmEOIPe/Tg1J5FGT0HyxuD3LCxkmAkyu8liQMz3Lf1TDTK2wp4gB6SxNuSRJ0s002SGOlycrIss7dDYqjkwKfa5XQiKwofIPGSy8X1N97IdTfcYLk9I+9pN5du3brx+uuvA9DQ0IDf7+eVV15pZ6vy0rFEgG3Ng5sM7nFWM0CLJRSTG3BvDei2rQPruFYFd7PxEKtqD3AnQ8A3gnkm6SniwADxwrNmFWcFuSY6bYO7bsm8MU6EbFWMkN4cbQ7uaow51Ju2iWZdRoC27AuTtOYD5eJpEuJyfStwp7m8AdxR0w2Qr/P0J8qbH1CntrnjSwf5eZ2xHH/88Rx//PHa+2HDhvHmm2/aKtsloV0VFdBlWSYYDBIIBLQ9xqqHNJdLmDvCtXJdTVra38ar1lSPsbrEW5IkioqKOsSebTOprKzk2WefYcYTj9OnRwFXn30Y5951Jj6vOymvJEm4XU7cLut99N+t3cpvp73F1ys3MX6fgfznjskcM2bPrNr+3YYdXP3Iuyxbt53T9t+TR39/Fvvu0TN9QYNs2dXA5c/O46u1P3HayD1YOGUSw3pmBuuyLHPnp8t5avEGhpcU8OZx+3NQ75K05cSfBFXBMFd+sZLFFTVc0rc7VwzpTYHL/vdGWJa5eUMF82qbOMvp5DynA0+aft0hyyxVYLWisEGCbbJCjDiwD3c6Ga0o7AWMcDkpFgDdKDsVhUe8PmJlZbwzYwYjRowgEolok1Ht8WwHAoFOt6Xo2muv5aHEyfqTJ09m7dq1/O1vf+Occ85pb9Py0iLJ1fNvAtBGeFTTpcT+UzuwbQruifraDNzRx2GSP6WONHEtBncMfYQBwlLAvF1wxwyYU5SxhHC7+XIM7mADyDGUSQHaSXUKIGwAd523Oy24q8MjArFNgNdxvD4tbqJNcBf7SgBoVW/y9XAY9DY/l3ovudpVNsE9Cbb1p85LkpoiCelofS2p9mq6aG634asEyeQ1XVprSic9iO7mm2/m9ttvp7i4mPPOO49ly5bxz3/+k9NOOy1t2S4J7eFwmIaGBqLRqHbStSRJ2jVaud5j3BFhLlPpCpMCKqAbIV28l1y8ai0SiRAIBHC5Ot7HaPHixUx//BFmzXqPM48ezat3TebgfQZlre+tz77lT0/OZsO2Ss4/ZgyPPfQr9i4rzUrXvO83csP0D1mzpYILx+/FzIuOYM/SzA/p2rqrkSuem8f8H7dzyt57sOBXkxjeKzNYB3hi0Y/c8/lqilwOnjhiJMcN6JXRZ1aWZW5fspYX125nfHEBs/bZgz1MJkVSydtV9dyzuZoBwIMuJ2VC/bIsUw4sUxR+UGC700GdJFEfixFTFPp73GwLRZAUOMXh4AyHRG/U753U7VAUhQ+ReNHt4brf/papN9yAy+XSbfcIhULx1ROJz0BrncFg/H7pbJ72UCjEsmXL6NWrFy+++CL9+vXjhRde4IwzzshDe2eXnDG7CQwnVWQBahmDuxjfFuBuiLML2m0G7lZ9RHKcFrQokwrCTccvTRkrL3tbg7sR0o1L5E3TDf1j6gU3vqJLswZ3dYDMoFnSJdkGeJ0evR1kBO7JZUU4V09rV+cJdH2lqWt+XlLtO08J7mofqvkFGNfd5Q6Ip8MnHUKnLfNHs0nXd5LFa7q0vCTJnDlzuO+++/jggw+QJIlPP/2UCy64IA/tVuJ0OvH7/Rqg19fX4/F4cLsz+6GdibT2tXJ5yUzMtkGokzjGZe6dZcyCwSBvvPEGTzz6EJU7dzDlrMO475VbKO1elJW+WCzGvTM/4sn/fkljIMT1Z43j16ccQmmGy8VV+e+Xq/jDMx+zpbKWqybuy3u/OY6+xZnr2l4bh/UvftjOicP78+WVx7FXFtA/a81Wbv7gWwLhKHeOHcq5Q/rhzHDm9vX1P/GnJWvpJkk8MbQPB3fLDDK3h6Ncs34nm5pCXCFBf4eDebLMWgUqXE7qgHpZwSXBIJ+HkQVeDvc6Ger1MMzv5rvGEHdvrmKQw8FvHRKDM3hWdyoKj3p9RMvK+GDmTPbZZx8tzeFw4HA4cLvdus9KKBRClmVtNZIsy602ydnZoD0ajdK/f39WrlzJyy+/zF/+8hecTif19fXtbVpeOopkDdVW8Wa6UtUBOqhJpSun4E5yHCb5RW9va4M7JnEp6xW6QqczRTgrcLebL0XYrA22wR19ujoeRjC142nPAtxNdaTTnwTwJOlPAviMwB19XUbPufhwGJflC8vS1fSkdpqVVcB4+JwO3DHc4y4ZQF/NIbQz9XJ4o9e9E0gn+W1uFI/HA8CLL77IpZdeyoABA6ipqbFVtktCu/Gk7N3Bi9yZ29AWtosnuYtXraneQ3ESp7NJeXk5M6Y/wXPPPcvYvcv44/mHcfL4UTid2bWluq6R3077L+/+bzm9iv38+cJjOG/Cfnjd2X1dzJi9hHte/YLahgA3njCG30zclxK/J2M9O2qbuHLmPD5bs41Jw/rxv8uPZaSNJexGWbSlil+/u4QtNY3cNHoIl+09AF+GV+ut3NXAlPkr2VYf4KYBPTintBtOG39AZFlmXTDK8sYgr1bVs7IpjMch4XY6eDQmUwgMKfAx0u/hRK+T4X4Pw7weenr09lWFo1yzoYIfGoNc7nRwQganyiuKwhzgBbeHa6+/nutvvDHlahHxaj+1DcFgEFmWCQQCQPOBnLncJtLZlsf7fD7OP/98LrzwQg477DAOOOAAVq5cSY8ePdrbtLy0WHL14zANVIMeJEn8lE7AVXZL5a3iTdJt688U3AUVdvKny5cLcDeLM9opgrQuv8n7jgTuSbBsldcEzI3pxudGhOh0nvZ04K4b5ji4o4JqJuBuWQ/Nz5ABzONtFj53JuAOgvc5zdJ4bZy0ySi1muR0SUjXDSsmjzWYL5VPjJOpxz2NRz0+JyDYIuqUOs8J8p2U2bngggsYOXIkffv25cQTT2Tnzp14vfYOOu6S0G6UtoDGzgzV0LnsN3rQAWprazWwaO+r1nIhsizzySef8MRjD/Pll1/xy5MPZt5jv2HEwN5Z61y+bjvXP/AWX6/YyGEjB/La789l4v5DsoIwWZb5xxvzeeTtr4nFYtx2ygFcduRI/Blcd6ZKRX2AXz03j09Wb+WYof2Yd/mxjMoC1tdXN3D524v4fvsurhg5kKkT96ckQ3vqw1Gumr+Sedur+UXvYq4eVEY34QyA6miUFY0hVgcibAhG2BqOUoNEgyzTGI3RGIkSU8DvkOjhcnBhn2JG+NwM83kY6vNQpE60pOjyh7ft4tkdtRzkcPBkhqfKVygKj3l9hPbYg9kzZzJq1KiM2g/NXnh1wktdSh+JRAgGgxq8i+c+2BHjSqRgMNipPO1Op5PLL7+cyy+/HIi3p6ysTDuYLi9tK7Nnz8bn8zFx4kSmT5/OJ598wtFHH81FF11EcXHmK3NyI2mg2ixvIqzkzOMuxqeB2pyCewK8jO5QO8viswJ3kvtAC6aIMwNkI3hlBe60HPAFWMupx118LpIg3gzMxbwqNCOEbYK7aKMK5aZpwvNj/HNi6XlXdQlRGYF7vD06yDXLi0nbLXSZeeg173ciTfCfa/ni3WIC7qqNiOAO+vvW1WvdlMQ8iZTQYXZ6vLE/Orh0FjsNcsMNNzBlyhTNKVFYWMjbb79tq2we2ncT6UxQnUtRT3IXIV08yd3r9RKJRCgpKenUkK5KTU0NLzz/PE88/iiFbrjqrMN48cbbKMzwOjJR/vvZd9wxYzYbtlZw3jGjeeTBXzFyYHb71cPhKLfN/ISZc5dR5HVxz1kHcd6hw3Fn4fWvagjyq5nz+GjlFo4e0pdPL5vIfn26Z6ynuinMle8s4vP1OzhzSD9mnDGO/oWZ9Zcsy/z9uw1MX7UZNxITi/1sCoS5bEMF9TI0xuJAHpEVSn1uBhT62bOkiKMKvZQV+igr9BKR4e6l69jaEOCGAT34ea9uuIzL8VN8hJc3BrlhQwXBSIw/SBJjM1jKrygKHwEz3R6unjqVG266qUXbgVTANnrhxXMhgsEggO5MiEwmgAKBQDvCVeYiyzJr1qzhpZdeoqamhocffpg1a9ZQVVXFSSed1N7mdSm5+uqr2bRpE42NjTz99NPEYjF+8YtfMGfOHG677TYefvjhdrQuHVSbwXDiR3VacAc9KFvVIca3Jbib1dta4G5Rp90l+KLHVNc3hnCqtFx75pPGhea2ttTjDikgXoBqET6N3nex/zPxuBvrSAn3Rp2CpAJ4kfbFtojl1MSkfexxyFXrV9Rx0ek19I02cSDmFfu0OSrefQZwN+hpBve4vXFwb7Y9nksP8mhllERcch5F6HcpEd/1SKJtJRQKMWvWLObNm8ejjz7Ktm3bWLNmTX5Pu13Je9rbV+z2jfEkdxHQnYk7xP1+v6l3r7PsS7eS77//nicee5Q333yTE8ftw9O/O4PDR2fnBYc4YNw78yOm/+dLGpuCXH/2OH59yoVZ71dvaApz3fTZ/Hf+Ssp6FjH9oiM4fcyeOLI43bO6IciUF75gzvLNHLlnHz659BhG9818iXEwGuX695fy1ootjO/Xg7knH8yI7oXan9hdwTAb6gNsagyyuTHI9qYQFYEwFaEIDTGFgCwTiMZoCEeIRGWCsRh+l5PeBT5ChX6GFvmYWOhlj0JfAsx9lPrcScvUm6JRrp6/mo+3VnJmr2KeGVVGd7f95fhhWebmjRXMq2niTKeTyTZOlRelUonvXQ8OGMD7M2ey77772i6bqUiSpJswS3egnfj8Gj3tgUCA/v37t5qtuRLV7vLycv7xj3/Qs2dP1qxZA8T/OP/973/PQ3sby/z581m6dClNTU3079+fbdu2UVRUxFlnncVBBx2UhcZc/f1IBc9ivAATpgCNjfgOAO6Y1KGCiK4OAZJSwXRLwN1Yp7H9xqXwZm1ubXBHaJsG5KnyGcYr4z3sKfICphAvQnomnna74I7QdG14DHksdZtIErc3g3im4K4tndflN8Kx2E9in2gtM4C8lIBwM3DH0C/G696Sy+g86ljscxfslxLt1e917xwi5dgPN2/ePKZMmUI0GmXq1Klce+21pvkWLVrE+PHjefXVV/nZz34GwIwZM3jmmWcIhUIcddRRTJs2zbKeO++8E0VR+OyzzwAYMGAA5557bh7a7cruANSt3Ya27iMR0MVX9Qe/8ST39pDW7pNAIMA777zDPX+9m507dgBQXOjnu7Wbue6B7fg9Lgp9HooLfXQv8tO9m5+exQX0Kimkd/ci+vQsom+vbvTvVUKBL76HvKa+iRum/Yd3/7ecnt383H3hBCa3YL/6zpoGfvPIe3z0zTrGDOzFa1MmMXHkgKzGpKYpyK+f/x8fLN/MuIGlfHTJMezfLxnWZVmmIRylKhCmuinErmCEmmCEXYEwdaEItcEIX5RX8N2OGoJRmf6FPjY2hpg8bznBaEz7B9DN46a730OvAi+9i3z0Le3GyAIPpQUeymuaeOHbcmRZ4faxQzlvWH8KDdfhCX/yTeWh5eU8tLyc4T4Pr+7VnxEFmXn4Z1XX87dN1fQDprmcDMygXxVF4WPgObeHq665hht/97ucHbZp91DNdAfaqZ9ns/vgA4EAPp8vJ/a2hWzbtg2Hw8Ftt93GBRdcAMSf1c7Uht1F1FUghYWFDBs2jKKi+GGcWf+9yNWfmEyWsYMBPkn83E7ncRfjTeDLsm5DvZiUMS4V100ymNWdpo60kwNqnSTHGcFdBFkr/aZeeK2AeftyBe5gA+rFtmWTzw64gw6c1b5NGbYB6Wr7xGXs2YC7tjc7nq/ZE0wyaANaYqq6EOsUy9DcVmNb0oB7c3vjZSWt/9X8Jv2XeOb0S+1TgXtch+4ed0kAdwTvuM4WhMPuaF4Kn7C/+dukue26CYHOIjn+7X/dddcxffp0Bg8ezIknnsj5559Paal+1WksFuOWW27RTcRXV1fzt7/9jeXLl+P3+znttNP48MMPOfHEE03r+fTTT1m4cCFz5swB4svj7bJEl4T29oC83WFioLVEURQURSEUCukgXTzJ3ev1dti70HMtK1eu5PHHHuWtN9/koP325M9XncSA3t2pbwpS3xj/19AYpL4pSG1DkJr6ALX1TWwur6C2IUB9Y4CGxiCNgRCBYJhQOAoS2h3sEvHnsS4Q4baZn3LHC5/jcEg4JQmn04HTIeF0JF6dDlwOCZcj8eqS8CYOclxRXsHOmgZissL+ZT3p7vfwwEff86+53yErCrICsqwgKwqKEh9nmcRr4reEAsRiMpuq62kKxe0s9LpYW9PIz19fQFRWiMRkorJMNCbHwzEZh0PC43TgdTvxu134PS78bic/7qzFLUn0LvRy3ujB9Cv0UloQh/Kefg+lBV56FXjoWeCj0G3+PK2uqOOKtxexpqKWq0YN5up9yijKcFLji5+que7LNYQiEf46sBfHdi/I6NndGY5y9YadbGgMcaVDYlIGe8MBqpT43vWGfv1448knOeigg9p9e4jZgXbqUvpwOKzli0QihMNhAoEAhYWF7WVuxtKjRw9GjBjBu+++i8PhQJZlli5dyvjx49vbtC4nW7ZsYerUqSiKwtatW7UwwNatW9vPMCtATwXuhnD853cm4C7GC0BiCvSpAFq01wTcLScNcgDuZnZaeuHT6NeCQlssgV9oogjz2YB7qrQkIKcF+dKBu+qh0I4AACAASURBVLGPDX0rjpVlWIRQE/vUvKp9WYK77q5zHTiLetXxMRHLOknWp4N/ddAT/WW1vD0J5MX86Nso5Jc0CG9WkQzuaOUkK3A3HjinKdVjuD61uS1xvc12SolwpyGVHOJAbW0tAEcffTQAJ5xwAgsXLuTUU0/V5Xv44Yc599xzWbRokRbn9/tRFEXT0dTUlPIA2r333lvLC7BgwQLGjh1ry84uCe1GkSQJWZbb24wWSWu3IVeTDqq3zbjMHeI/1p1OZ6tctdbRr9tramrirbfe4t9PPcGG9Ru45KzDWfDirQwpy/5gOVmWefjFj3j05U/4qbKGi04+lEtPO4yiAg/hSIxwOEo4GouHo9H4qxiOxohEooQj8fehaIyFyzfy6ZIfQYHjxg5lj9LiOOBLEg5H/Evf6XBokwAOh4RDIpEWP+Hc6ZCQkKisa+KZuUsJh6McPrwfp48ZRJHXRYHHhd/jpjARLvC4KPS4KPC6KPC4KfC4cAl75GVZ5h8ffMuDHy9nQDc/fzl2NGfus4ft09RV2dkQ5Iq3FzG/vIJfDOvP80eMoo8vs1Puf2oKcvkXK1leVcev+vXg0t7FeJz27ZBlmQe21/BSRS3jHE7+4HJSkqF3/RPgWbeHX199NTfdcguhUCijNrSVGL3wkUiESCTCpk2bOPLII9lrr71obGykd+/ejB49usN+flW7Ro0axdq1a7n77ruJxWKMGzeO4cOH89hjj7WzhV1P7rvvPu1vlrocXn1/8MEHZ6ExV89eCkC3Gd/8YzwdoGca35HB3cJOu+BOluUsPfUpwtmmZbWM3ipfJuBu7FtSA70RbM087fE3Arir3WgC0cbnRAB3SQR3M4DXgbbJq6kYwR0LkFfrSNEuS5AX+scU/MVxNHjPNXAXypMO3ONKm/e9K4mPaDysaPWB8T72RKwA/FJzU7qQLFq0iJEjR2rvR40axYIFC3TQvnXrVt5++20++eQTFi1apP3t9/v9PP744+y55554vV6mTp3KoYcealnXtddey9lnn82WLVuYOHEiO3bs4Pnnn7dlZx7aE5Lf0946Il61Jp7mblziXltbqy1hzLV01B/7AMuXL+fpp57k1Vdf5dDRQ7lx8uGcctSVuLNcrg7wU2UtN973CnPmL6e40MdNFxzLhScdTLfC7JbpyrLMo2/+jyde/ozq2gauO2s8155xKP16ZDdeqzZV8JtH3mPxD1s4Zcxg/njKAexX1isrux6Y+z3/mvs9PofEv07Yn7NHlWUM68FolGve/Ya3V23l6P49+ezUQxiS4f3xUVnmloU/8MaGHRzTvZDZo/agjyezpehL64PcuLECORrjDoeD0RmeB1ClKDzu9VHXty+zZs5kzJgxQHxfda4/A7meBFOXMzscDoYNG8aaNWu48cYbqays5JxzzqGpqYm5c+fa2o9vZ1/aokWL+M1vfkNDQwN9+/bV9pa1VM444wzOOOMMvvvuO/r160efPn1yojcvmcm2bds4+eSTbXsv0sld98/QwhMOP5BjDs9mXzxkCui6eNHTq6XkCtwx1N0O4I5JHUn1GvpRVxe5L6cF7YI76fNhU1/KNOPYifkEm7MBdxDAWYwX2md74qG5uzVQtQJs3WRDhq+pwF0xsRexbYk2mYG72WfPVnmanyPT8ggTAYpJXhITFvpxSQZ3EK9qMwN3pMRGA8NSfkW0K2G6opt8yFy+2FzJF5ursi6fqWT6G+TzdTv4fN3OrOu7/vrruffeezWeU5muoqKCq666Srvi9ec//znvvfdekpdelUMOOYRPPvmEJUuWIMsyhxxyiG0b8tBO20Dd7rbn3EyMHvRYLIaiKNq+Va/XS2FhofYDXZX2trutpbGxkTfffJOnn3yCzZs3cdlZh7Po5T8weEB2J7ar8uH85dzx8H9YsW4rxxw0gtf+cgnHHDQi6+e7KRjm1sfe4bW5S/G5ndz6iyP55XEHUODLbl/0wtVbuPbx2awq38HkQ0fw1B0/Y2ifzK9uA3j44+X8ffYyXBLce9x+nLvvIJwZQq4sy9z56QqeWryeESUFvDXpAA4sTT6t3PhTyygvrt3On79ZSy+ng38P78v+RZlNjgRlmRs3VPBlbRPnOp2c63TgTjNmUVnmB+B7RWGtAjudTn6SHFxz1VXcfOuteDyZrRDoKKI+q8XFxbhcLm6//Xb23ntv1q1bR1lZmS0d6falKYrCZZddxgMPPMCkSZOorKzMie2xWIwtW7awYcMGqqurKS8vJxaLsffee7PPPvvkpI682JOhQ4fy4IMPsmzZMvbff39OOeUUTjjhhJRLFlPJnTddmUPrsgR3IZx0LVSLwT0NVLcFuCcRnlmchd5ceeVtlTOEk4A5i3xZe9zJHaynfE6Sm5MW3O0AuunY6l81UM0FuKv9ZeU1F1cXqA1WaNZvWl4dC7E/EdpmCJvaYsyLedkkexO//XV2oPemJ62KiIf14B5vY0vB/ahBpRw1qPlv7d++XJOVHtuS4W++CSP6MWFEP+393XOWa+FDDjmEm2++WXu/YsWKpANklyxZwuTJkwGorKxk9uzZuFwu3G63trIO4Oc//znz5s2zhHaIryxWz/eZN28e0Lw0P5V0SWg3O1m8q4FjpmLsI/WqNRHSxavW1CXumdzTvLvLd999x9NPPclrr73G+ANGcOsvj+DkI3+Ny2X/JHGjhMNR/vrkLJ57ez51DQGmnH0Er//lYgaZHOBmVzb9VM21/3yTz7/5kX0G9WbG1NM59dC9sjoJHuDDJWu5+ak5bPhpF1cevQ//uXICA7pn56V/4rMV/O29ZSiKwp8n7st5owfhymKv9ozF6/jr5yspdDp44oiRHDegl+VzaoxVPwXLq+qZMn8VOxsD3FrWkzN6FmXs5X+zso5/bNnFQOAhl5M9DOVrZZlvgVWywkZJosblpEGWqY/JFDoduJ0OKiMxBvfqxdMPPsgpp5yit7WVvtfa4vsyGAxq95gOGzbMVhk7+9IWL17MmDFjmDRpEkDSQTOZiizLOBwOFi9ezG233UZdXR3Dhw8nFouxc+dOLrjggjy0t7FMnjyZyZMnoygKS5cu5cMPP+Scc84hGo1y/PHHc9JJJ6VcvpgsufobZhPQk+L1yclvdhNwT7kkvZ3BHcFm03EjOc0Uzk3y6dppyGeaJjwXuYL1tMvm09hiB9zTAHqLXjGpz8rTbuk1F8cZdCsMLMG9uUnaG8uJAJPyluEU9aecEEi0xRCOP1L6+HjXCW2WmpfLdwrJIVuUlMQdSPPmzWPQoEHMnTuXO++8U5dn/fr1WvjSSy/l9NNP58wzz6S2tpapU6dSXV1NYWEhs2fP5rrrrrOs66GHHuK+++5j1KhROgdLHtozkN1heXxr/kBXvegNDQ3a4VGqB93tdrfoJHe1TEffd56NNDQ08MYbb/D0jCfYvm0rl511OEte/SOD+me+HFyUtZt28Nt/vMIXS35gUN8e/PlXp/DzYw/A583+dPAvlq3j5ofeZvn6bZx66N58fM/FHDRiQNb6Xvn8e+6c+Sk7axqYetx+TL3+RHoW+rPS9dS8Vfz53aVEo1HuOnY/zh89OKu739//YRs3fvAtjaEwd44dxs+H9MvYQ18bjvDr/63iy5+qOb93Cb/ZsxeFJqefp5JtoQhXb6hgS1OIKZLEYIfE17LMjwpsdzqolyTqZZlQTKav181wv4fxXhdDvS6G+D3s4XbzUk0TL+8K8I8/386VU6aYnsCuSmt8rlp7yX0gENCg3a7Y2Zf24YcfIkkSRx11FN27d+eaa66xPOXVrt0AH3/8MUcddVTSH/q8tJ+Ew2E2bNjA+vXrGT58OEcddRROp5MZM2ZkCO25EjuALsablEtARzwmHYhnGp8GqtsK3DHU0RHA3QjoSfu+jWNnDJMizQwoU6WZ9bVJOOfgrrYhBQSbPQMtBHUp8WrpcbcD7FaQjAGw1bAOltHXo5VFeF5pTkupy8wOMJ7wDiQth9d7w5vr0Z8oH4/XH0wnZVRH8/dO15Jp06YxZcoUIpEIU6dOpbS0lOnTpwMwZcoUy3IlJSX88Y9/5Oyzz6apqYmTTjqJiRMnWuZ/8sknWblyJd26dcvYxi4L7SJE7w6gmKs2qFetGZe5q/tNO8JVa5lKe6ykWLZsGU8/9SRvvPEGR4zdiz9ecjQnHrFfi7zqAC+/t4B7nnqf9Zt3csbRo/lw2q85dN89W6Tz6VkL+MfMj/ipqpZfnXwwr996DgN7Z7dsHeDRWV9z3+vzaQyEuPXkA/jV0ftQlOWS+plfruHOd5YQDEW5c+K+XLj/nniygPWl23bxq1mL2VTdwG/H7MkVe++BL0PQlmWZe77dwFOrtzC2yMd/Rg5gsNej/51kfMwSH5GwLLM2EGFlU5A3qhpY0RTGI0l4XU4ejsXwKDDI72Evn4fDvC6GeN0M8bsp87pxGj5nC+oDXLh5F6MPG8eXDz7EHnvskXF/dAbJBtrtSDAYZNmyZXz00Uc0NTVx/PHHa1e1tER69+7NihUr2LRpE0VFRdpqI6/X22m+K3c3uffee/nuu+84//zzAXj11VfZb7/9mDFjRpqSBsnV8CWBc7p6LeBMAHcwLJW3A3Cm8ejLtSe4JwGf2BftCO5xYjLvU51O9KBrC+rFdpIizUYYC7taGka0O40tJsxu/Zoe3BV1qbzZBAA2gD3bJfLae4SyQoRdvWbgjhDWgib2mIbFsTaPj3eR/pnWvi2EZfCm4N4ZJMvVn1YyYcIEVq1apYuzgvVnnnlG9/6SSy7hkksusVXPoEGDaGhoyEN7ttIWUNcRl+CL9yaLkC5etab+8AyFQsRisfydwwYRx7S+vp7XX3+dp2c8QcXOn7jsrCNY+vrtlPXt2aI6GpqC/GHaG7w5ZwmxWIyp503gyjMPp3eWB8FBfFn97U++x/OzFyOhcMvPj+DS48fSLcN7xFWRZZm/vfoFj89ahITCHaeN5Zfj98brzm6S4uWv1/LH/yyiIRDm9mNGcfEBQ/BmMeGxubaJy/7zNUu3VXPx3mXccPRoemQxgTB7cwW3fP0DTllm2p69OaIkAZNKfH/52mCEVU1h1gXDbApFqYjJ1CHRGJNpikZpisaQFfA7JHq6HFzUp5hhXjdDfG6G+jx0V/tJ/M1qkOpIjPsrm1gchfunz0haCt9W0porekS4DYVCGe/Nt7Mvbfz48YRCIfr1i+9tO/jgg5k3b17W3nbV5gEDBnD//ffzv//9jwMPPBC3282uXbu48sorU86656X15JVXXmHZsmV4vfHvtdNPP50DDjig/VZDJPG6BbiZwqp5vGI3f1pwN4Nw0d42BveWLJVPOwmQLbin61/s931KcE+VZgPccw3rlnanA3e7ryZDJvaDCOxmzwAZ1oXBVuMkB2q9NNehK4sevrPy3kvN5ic9t1iHE38nFUO9yfvYhXYZwqbgjnHyrxOI1L7X2GYrxcXFHHDAAZxwwgl0794dAEmSeOihh9KWzUP7biJ2JgXEk9xFD7q6zN3v9+N0Otv9PufOImqfz58/n2ef+TdvvfVm/Eozp4Ne3bvx1kdL+PirFZT2KKJ/7+4M7N+Twf1LGTawN3sP6UdRQeoJkG9WbuTm+19j0fINjB4+gEdu+hmnH9kyb/1PVXVce/8bfLRoDUP69uDhX5/EWeNH4szCew1x+P/9cx/z/EfLKPF7uP/cQzj3oGG6K9kykTcWr+f3b31NbWOIP0zYh8sOHIovi/bWBcP86p0lfLR2O6cM7sMjpx9GWZGP1J+QZNlQ18TF85azpqaRYT43g30eHtlRyz076miMyTRGowSiMfwuJ339XsqK/Awq6ca4Qi/9C7zsUeAlIivc8c06NtU1ccOA7vyitBiXJFn/XTTEK4rCf6obmVbZyHkXXshjd/7J9k0LrbnlpC28x5l+F9nZlzZu3DjuuusumpqaCAaDLF26lCOOOCJrG9V+6NWrF/feey+FhYU0NjYiyzK7du2yfYBeXnIvhx9+OO+//z5nn302ALNnz2b8+PFZaMrVs54C0K3iwRoUpcSBUnbzZwXu6XS1NbiTrCMJLM3KmcBeLsBd9Iybptnoe10fkNwn2YK71bi3BbhbTqLYeE0aA4P6jCcFBN3qWNmB7FR72830pPLeW4K7qANrOyRdBkFXYjwwOxVePDk+0QeJ/ksCdwWkRN93MP+itXTSFWwnn3yy5kxQOcLu76k8tNPcaZ29DlHMPOgQv2rN6XTi8/m0g+LsSFudft9ZlpFu2bKFF55/nudnPovbCRefM4E/vH0foVCUiuo6KqprqdpVx86qOrZX1FC+cxdfr9xMVXUd1bX11DcGcDmd+H0efF4Pfp+HQp+HQr+bUCTKlp92UV3bwIDSEq4/bwLjRu9J/17FVNY20qdHUcYws2jlJn774H9YtmYzxx4wjPfvvoDxowYZ/ybaloamMNc9OZv//m8Vg3oV8dQvj+LU0YOzPqzuv0s3cMsbX1PVEOD3R+3DFQcNw5+Flz4qy9z0wTJe/q6cA0tLmH3SQYzqUYQsy2xrDLKxMci2hiDbmkLsCISoCEaoCkVoiMkEZIVAVCYYixKMxAhEokiAy+Fgz+IC+hX66F/kZ1yBl/6FcSAfUOCjX6EHv8lS+2A0xjVfrmLOlkrO6NWNp/cti3vU1T4X+96i29YFwtxd0USkd1/emv0mBxxwQMZ90lnE+PnP9rsg3b60Xr16cemll3LwwQfTu3dv7r777hZdN6nauWrVKg488ED2339/Le3111+nvr4+a915yU5Gjx4NxP8OPvPMM9pkTm1tre7Mg7YXCwjrtOBOiraIZYTMLQb3FDp0VRnLZaArJbgj1ImJ7ejbbtcDrukxdJnVs2F3qXxOIN68i5P7Wgjrhkbovxy8asu+MwF3sR8x2CvAbDKsC/ang/UWgbtgl6BPdzq82fik1QUSUjK4Y7zrXdHM7iQ/w3O+PL6tZNeuXVx//fW6uGnTptkqKykdbc12G0kkEkGWZSD+h722tjbr62DsSCAQQFGUVtmjqSgKoVCIQCCA2+1OOsldBfWWnOQeCoWIRCKtdpf6rl27KCkpaRUvf01NDd26dUt5UJcdCYVCzJo1i5nP/ZtFixbzs5PGc8nPjuGw/ffKuF8VRaGmroHK6joqqutY9P1a/vHkf2hoCNCreyGHjh5KfWOImvomahuaqG8M0tAYJBAME4nJeNxOPG6X7p/X7cTncePzOCnye+le5KOuMcjydT+xY1cdZaUlnH/Mfgzr35Miv4ciX/xfcYGXIr+HkkIvxQU+fB7rubyK2kZ+88h7zF2ylv0H9uJPZxzEhL36Z/1cvfddOTe+tpCddY387sh9mHLwMBwS1ATD7ApGqA1EqA1FqA9FqAtFqAtFaQjH/zWFozRGojRFYjSFo2ysaeKn+gBI4HM5cTkdhKIyoViMUDSG2+Ggm9dNic9DzwIPpYU+ehd46V3gppffQ0+/h25eN08tXsfCzVUc1Kc7fz5wGKNSbEMQf7qJ8vjKTfzzu40M9bn5U1lP9rLadmDx7RtSZJ6sbOSVXQF+f3v6g+asRJZlAoEAhYWFGZdtS50Q32vudDpxu90oisIpp5zCF1980eEn8qqqqpBlmf/7v//jzDPP5OKLL6ampoaysjLOO+88Jk+erHl689I2snHjRss0SZIYPHiwbV2SJCHvWJwDq0RRhBel5fFA81L55HjT/NqPdzE+Xf1muszKmNWfTd2p4lLZl6p+i7ot41L0pbGMYhFOVzaVnkz0ZhpOZUdSOMM2quG0r4Y6bLwqSfE26lHzKoo+zRjW9KYJK4peZ9b60N5r7TKkad0s9pkWn1xGMeTTmq+zrbmMYqxT91nNXgr+9t9Wc/ZJkkT00UtapMN19bNt6kxVZezYsSxdujRtnJnkPe1tJJIkaZMELRH1oDhxmbssy9oPerfbjd/vz1+1JkhLVgkoisKyZcuY+dyzvPbaq4wZOYRLzjmaN/55JQV+L/Evt8z7WZIkSroV8sLb83j8+dls2lbB6RMP4Jrzj+PwscNTjl00GqOuMUBdfYC6xgC1DQHqGoJxuG8I8lNVLdNf+5xAMITH7eKgkQMJR/sSCEWY8205wUXrCIUjhCMxwpEo4WiUSFQmEo0RjcUAcDkdOB2Jf04HEhLRWAxXYmbT5XLyY0U9Fzz9mdhbQr+l6FMgGpOJRWNIgKwoyIrC3Z+t4I5PvgcF3E4HHpcTr8uB1+3C53bid7vwe1wUqP+8LgqKfHz7w3aq6gP0LPByy9Ej6VPoo4ffQ0+fhx4FHnr6vfTwe9IeYPev+av5/dzv6evz8OLEMRyRxbV5C3bWcM2Xq2kMhbmrrCcn9ChM/Tk0JinwVX2AP1c0MuqQQ5n3wDQGDhyY9WRWZ1q9YiadwfYff/yRl156icWLF1NXV8fcuXOJRqPs2rWLoqKidvbsdk3Zc889c6wxV8+h+sVo4pkWw5bea4t4sPaqZuRxT1e/mS6zMlbebZrTM/G4m8aZ2NJi77pZXIq+zPiAOYuyqfRo0Tb0ZuN9t+1lF7zPdtuoexYsxk/VkZGn3XiSvFB3Wk97sxfb9hJ5s7Cph9tEd1p9gm2m+TCph+Q6BX1xz3pymSSPO/G+b/a4G8a6o0sn29P+8ssv89JLL7FhwwZOP/10Lb6iooJ9993Xlo48tEObLV3PtA4R0MVXdQ+6eJK7LMvU19drB+7kWtpqeXxHkYqKCl55+WVmznyGuppdXHzOMSx44x6GDOzbYt0/btzOLX9/jnkLl1Nc5Oe6Cydx0RmH07PE3ioGl8tJz5KipPxLV5Zz0/2vsWj5ekYPH8BNF0zMag98NBojGI4SikR5f/4K7nr6A36qquPco/blsuMPwO+Nf200A5Wk/W3Rru9D0e4sF8Hrtc+X8/SH34Asc+vJB3Da/oMo9MRh3Od24Xc7cTvtTTg9/PFy/v7BMlxIPHzqgZy776CMr28DeGPFZm6d+x1KTObvBw/nzMF9MobFymCYK75YwTcVtVzWtztXDOuDL8N9/dWRGP+oaGRJTOL+J57khBNOIBqN0tTUpB0O2dIVM7mQ1poI6KwTDOPGjWPUqFH06tWLY489lhEjRlBVVUXPnj3p379/e5uXl44sIhcbIy3BORE2AXEpASiKUXlOwJ0UuszK2IC5dgV3TOLaGNx142CwRwdPZnotxkSnVoy3CJsCuhhvrFOMRx/OBMaNz4ih23MG7sYJAyP0qv1hF9ZN97mrzc8W3IWx1CskgdooxiX6GpwL7TH2qa6MHXAX+6cTSCdbHn/44YfTv39/KioquOmmmzTmGTx4MEOGDLGlIw/tgrTnoU3iSe4ipIsnuXu93k511Vpnk2g0ypw5c3jumaf57PN5nHbsIfzrd5OZcNi+LV62L8syj70wm8demM2mrRWcdswB/Pfhazli7IgWjacsyzz5+udMe34uW3dUc/6JB/PQ9dez79Ds71d3OCT+/e4CHnzlM6prG7n2jHFcffoh9M3ytHpZlpn23wU88J+viESi3H7KWC47ciT+FMvwU8mMeav487vfoMRk7p64H5PHDMKVxfh8tamSq95dwk91AW7dfwgXjxiQ8XVysixz+5K1vLR2O4cXF/DePnvQ35vZ6fTxg+YamFbZxM/Om8zCu++muLgYQFsqrl7DGAwGAXA6ndrkXf77oH3liy++YNy4cVx22WVUVVVRX19Pjx498Hq91NfXZ3WtS146mOTqI2bLe54qzQYA5mSPewpQttSVZZl2A3ezOAt7TMEUIR1BDzagVggDyTBtAspGWNfZgD6vDsJFODWWNz4Dos124oUwwthku6/dbKzTgHv84DTBHiOoG/Vb9b/V3nYz0BbAWQTi5rBRr1AOoz5j/cY6jW3Rp5l71RMH0Bl1pAJ31JvdxVPkO7h0st8+gwcPZvDgwSxYsCBrHV0W2nNx4FGm9amzKiqgm92FrnrT1KvW7NrW0TzVnUlWr17NzOee5aWXXmTwHr255Oyj+fddj1HSreV7dteVb+d3f3+OzxeuoFuBl+suOp5fZuBVt5LqmgZu/udrvPv5t3hdTm78v4lcfMphdO+W/V3TgWCYWx+bxatzv8HndvL7847il8ftjz9DCFUlFpP/n73zjo+iWhvws5st6Y3QQu+9KF2aAtKbior16mfhWkC9yuXavV4biL0XLID0XhVUBOmhSa8JkBAgvWfrzPdHspvZ2dm+gUTy/n4wZ055T5nZyTzznvMe/vvTH3yzfi/6EBX/G3s9d/dqjdZPz/I/bivbs91osvBa+Z7t/uhKyS3iweVJHL6Uy6PtGjF5cGOi/fiAsOLsZV5IOkWkSsWXzevQ3Y+xtzmas9Spx/K5X9OyZUun/cJtzwXbhzvps8NoNLq1wlcn67W0rWazGa3Wv/vuSsu8efPo3LkzTzzxBPv27UOlUtk/rmRnZ3Ps2DHatGlzlVtZI1VCXEG4U7y8jKsIF2F3U+VtYFKtwV02FlcM3KX6pW1zM+a+lnUJ7ijklY2FRydyruLl4kqXm7DL6y7rhxcw7jRTwUNelRzccZHXW8CWQ7zSxwsncAc5OLvWi/MY2U6d6ldVxLtMcwPn3oK7pH5VdZkeX82kb9++bNu2jcjISKf3MpVKRUFBgUcd1yy0y6UyvZdLPbkXFhY6eHK3TXH3xZP71ZAr8VHgSn50yM/PZ8mSJfz4/SxSU89z77gBbPzhZdq1DHx7JkEQ+HLeL3w2Zx3n0jIYNbALyz96gn7X++6wTi7b959i2vtLOHD8HL06NuWHl+5mWO+2Ad07aRl5TH5vCZv2nKRNw9p8PWU0o3u28dsTvMlkYeqsjczbdJCESD0f3dmbW69vRoifbVyw+zQvlu/Z/sqNHfjHdc18tohDmXO7h5Yn8UfKZcY3q8es8b2pF+b7cpLT+cU8vPUo5wtKeDYxjgkJUYT4eF2NQoWjuRdeeYWHH32UW6AcnwAAIABJREFUkJAQiouLPZZVq9Wo1Wq3VngbxFeGXIkPASUlJYSGut8SsarIP/7xD7RaLatWrbraTamRSpNg3e9KgO4C5JzAEp/KuJwqrwil8ngc9fkK4ZUO7go6qhq4+zKN3mVZCSR6W4+r6+xtGHwvo9Qvr6fDu4Fyp754cyzvgKs8SoAtHUe369yVyrsKy3QphisusTPEO5axe5GX/z5EKtJ8Bndb12y6JNewOkgVZiYlmTdvHgBFRUV+66iB9iCLkgVdFEXUajWiKKLX64mIKHNOFcwX3+puaa9MCLCNjdVqZc6cOSxaMJ9tO3YwoGdHXnp0BEP7dw1o73ObnDl3kWkzZrN552Eiw/VMuWcI94+7gVqxgU2PFQSBD2b/whcL/iAzp4AHxvTm+xfvpGXD2gHp3XXkLM98sJyDpy8wrHsrfn37frq3auC3vqISE5O/XMfK7cdoXjuaHx8cyPCOjfy+tkv3pfCfJbvIKzbw4sD2fu/ZbrIIPPvzfhYePk/P2rFsHNGdNrG+z6IosVh4cttxfr2QxfiEaGa1b0iMJsTnP3A7CsoczXXu3YcdH31MYmLFUgZfgVhqhdfpdIiiiMViwWw2YzAY7M8dQRCC/swJtkj7XlpaWik7bVSG3H333WzevJnw8HAGDBjAggULSExMxGq1XnX/AzVS1cQFlHsF7pJor8tUTJWX7MyMMpRK4z21zRWEu2ubqzIeQNmTBdehPgW9Vxrc3fXTJ3CXqLSfu8rrIuwveEtFsWtelne4VC6g3FMepQ9Jbta4l2V3pUdh3OUw7XGde3m6VxDvCdwdYbrst+pKr3IZj+COtFo5uJeVd1jBoXQPVFWpZn9bb7nlFvbt2wfAbbfdxtKlS33WUQPt5eIP9NpekKWQLt1qzTbFXa1WY7FYKC0tRafTVVIPKl+q60eBY8eOsXz5MhYvWkh0ZBhhoVrioiPZtP0v/tx9mMjwMCIiwoiJCqNWbCRNGtShddP6dGjVmOs6NCexbrxL3YIg8PWCjXzy41rOXchg1IAuLP3wCfp3C9yqfikrn3/NmM+GbUeIjQzjuXtu4t7hPYh0tX2YlzL35z28+f0vXMjI48Gh1zN/6nia1In1W19mXjGPf1a2DVzXxgksf/xm+rfyfxu41X+d47nFO8kqKGVa/7Y82r0F4VrfH1WCIDBz2wk+2nmKBuF65t/YmV51Y/36iPzJkXN8dOgcLcN0LGxdn1a2a+DDTyLHbOXdrGL2WlS89/W3jBgxwo+WuBYblNueMbatIK1WK6WlpQB2C3xV941hMBiclglUVWnQoAGNGjUCwGQykZCQAFBpMx1qpLqLG2D2CQIdVVYNcLc9UzwBt7wvXoC7Yr5ggzvOdSuCO85lvQFxn8DdV8gPIri7rBcfysuunztw95THCeBdg7t3U+SRwSuSsBJYg3uIDx64g2RIlKDeZRlRGdwl52W3rUqhbeVjh1h+Saruu4GDVDNLu5ShkpOT/dJRA+3l4gna5Vut2aak2qaiarVauyd3pZfhK+mhvjJexqvyC76SXLx4kYULFzLvpzlkZ2dxz/jBrJ/zFh3aNLPnEUWR7NwC0tIzSbuYQdrFTFLTM0k+f5EVv+3l07k/k5WdByoVkeFhREaEEh0RRnxsJLXjojl9/iLJ5y8hiiLP3D+MJ+8eTK3YwPex37j9CC99vIwjp9O4qXtrFr/5ADd2C8xhncVi4Y3vNzJr1Q5MZjNTb+vLIyO6ERPh/xTk8xl5/POTNWw9fI4BbRL59V8j6da0jt/6Nh5J46mFO7iYW8Rz/dryWI+WRPrprG7hoXO88Oth1ILA+z1bMapR7fI/aL7Jtku5TNlxnFKTmTca1WJwbLjidTAIAqdKTZwoNZFiMJNmtJAhCBSJKkqsAsUWK8UWK5MeeYQvXnuNyMjA7xNPolKp7OAoXQtvMpns20RK18J7K1dienx1srSfPHmSFStWkJiYyKVLlzh+/Di1atUiNDSU0NDQoO9nXyN/E3ECREnYA4Qrr1d3X0bl7Xprh3hPbfMCwoMF7i7jlNqooDdQ6zquxrcc4pzWobvpp0drPd7nvaLg7mt5pWtERR/8ng7vPk/ZahI35W1gbb8vpGFXkI0MpKVhiU5fwF0qUv3y348iaCuU8RrcbeVsRSvqU9k/YtRIVZRrFtrdvXRK14lKIV3qsdkdoF8NqSrt8FeC8VGjuLiYlStXMv+nOSTt2cv4Ef15/+WHGNi7iyKUqFQqEuJjSIiPoWvHloo6RVEkL6+ItEuZJJ9P570vF7Ln0CkEq0C7lo2oVzuO7LxC3vpmDdO/W0d4qJ6wUB3hoXoiw3RER4ZSJz6ahnXjaNKgFi0a1qF103o0a1ALjabi52exWHjrm7V8t2wr+YXFPDq+L4vf+AeN/dgrXCo5BcU8/cFy1m07TJ3YSKY/OJjb+3dAqy23Avox5MdTM3nskzXsOXmB0V2asuP5cbRPdD0bwZNsPpHOk/O3k5pVyNM3tObJXq2I9tP53dZzmTyxZh+ZRaW80LU597asj9aPr7EZJUYe3nqUA1n53F4rmu61ozhnNPPa+SwumCzkiiqKRZESq0CJxYrBaiVKq6FOmJ7EiFAax0TRI1xHSmEpi89e5rqOHXn7/Q/o2bOnyzore0tF2/NLOo3eBvHS9Kv1XJNPj68ua9off/xxfvnlF/Lz8+nRowdTpkyhsLCQ4uJiCgoKSE9Pv9pNrJGAJVi/ByUAVqpLCeTcwS4VZZCnOZYpi6kK4G5rc1UEd5zjPH1Y8WUduicYl1p4lT4auKzbTfiKgzsV7XQ3Rd0PKHeaoq6QppLEia7ql0OwBH5dW8RxEVaC9YrbQXbirNuhXnfQrewt3itwt//6y/KJ0vusOiJENeOegwcP2neTKS0tddhZpsYRnZdiW+8piiKlpaX2l1npVmu+enJXkr/DmvOq2H6r1coff/zBvLlzWLN2LTf06MSDtw5m2Zf/Jjws8Jd+lUrFgaOneP39H9l36CSNEhOY/u/7mTimH3ExUdiedqIokl9YTEZWPhnZ+WTk5JGRmc/l7HzSM3I5mZbDlv1nyMjOJze/CIPRRFioHr1Wg8VqBRFMFguh2hB6dmhKelY+H8zfRJ34KOrER1G/VjQN68TQuG4csVGeLZDHz15m8ntL2HX4LL3aNWLxi3dwY+emZQ9rP2/j3ScuMPnzdRw9d5mJPVvx7Su30bxOjH/KgO2nL/HEvG0kZ+TzZO/WPHVvf2JD/Vs+cjq7kP9bkcTRy3k81r4xT7ZvRKRsSr1FEEgvMZJWbOBiiZGLJUYyS01kGc3kGi3kmy0UCyKXSwyYLVYEEazAguwCNhbrqBceSsPICLpG6GkQpqNeuJ765f/qhukctp1LKzbw2qFU9hULfPfDj4wbN87r50cwgdmVVVylUqHVau3O7Hyxwl8pS3t1mR7/6quvXu0m1Ei1ES/gz22aKwh0l+Ycr7LHg1j+Ei9ecXCX6nJR5qqBO47w5Arm3cGzUrt8srh7SJdCp1x3sMEdW734UN7FfeS1Vd1dmrQtntOcAN4Jrm33Bc73iO2auwV3ZPokYdzUR0WyXdyl2UdMvm+7l+Auy+dyun0VfNdXlGoG7VarNWAd1yy0m81mCgsL7Vut2V5EbRb0quzJ3ZVUpgf8qiYHDx5k/ryfWLhwAfXrxHPvrYN5998/ULe2/xZfqWRk5fLKu7NY8+tOiopKuO+Wm/jwxX/QuV0zxfwqlYrY6EhioyNp3dy9MzdBEPj4hzV89MMaMrPzGXNTV4b37UhxqZG8whJyCkrIzivizOV89pxMJ6+whPyiEoqKDRQbTADotRp0Og16rRa9VoNeryFMp0UQrFzIyCO/yIBWo2ZQl2a0SIznt/3J7DqeRlSYnqhwPdHhOmIiQokNDyU2IpSYCD2xkaGK9/1vB5L511e/kHwxh4cHtGXZIwNJDGAZwN6zmUyau5VTl3KZ1KMlz0zsSy3ZOn2TRSDfaKLQaKHAaKbIZKHQaKbYbKWo/FhstpBfYmLNqYuczS1GBNrERvBzeg4r0rIwWgWMFismq4DRasVkEdBr1ETqtESHaokN1REfrqdWVCita2v5I+UyZ/OLaR4VznOdmtAsKoL6ETpitK4/2Mn/ppZarHx2Ip1vTl1k0uOP8/W/nq3y07zlVngbwFutVvuWcjaIr6znou2DoG2cS0pKqvy41cg1JMH6k6oExZUF7q7CsjK2de5VFtyd+iCFOkm/KwPc3YK3DA49gjvK7XFpzXaX7qK+ygJ3h3b5Ut4bAPczDZSB3VOaS6u4FJalkC4ZP5fgrqAPV+ko1FGRp+LKKoC2C+u7Uz5P4I6kvvJyzpb5aiDVkNMClWsW2tVqtcNWa4WFheh0ukrbG7iqWqqrk1y4cMG+Tj0/L5d7bh3ChnnTadeqSVD0C4LAdwvX8+msZZxKSaXPdW358KUHGTOoBzpd4PdFxZ7th4mOCOPpe4dwnx97thuMZvIKS8grKCavsISMnELe//EXDhw7T0iIijsGX4dWo6HYYKbEYCIlp4QSQx4lBhOlBjMGU/k/owWj2YzJbMVssWKxCmhC1GhC1ISEqO3vF+ryP2ThoVoW7Elh4Z6UiveV8oDtb50UblWScxVgsQoUG4x2fXqdhh8PnGXW/hSsgoBVELEKIhZBQBRBG6JGE6JCFxKCLkSNThuCThNCqCYEEThxMRe9Rk2XerH0apRA7XAdcaFaYsN0xIXqiA3VEhemI6Yc0GNCtQ7WcJssPnye5zceQiUIfHpDO/v6d19EFEXWpmby2uE0ruvVhy2zl9OkSXDuyyst8i3lbFtWGo1GBEGwe0SvzA+E1ckRXY3UiNciBZ+ggjte6HNdpgIVFGDNVvZqgbtbK7wEjq4KuPuS7qY9PqdLmievr9LAHd/LOAG4rQtKaT4CuPQ+8sEKr7JZ3OXlXYK7JOwNuIMsHUeYV5qO7wWAy8Hd9VZujuVU5ecV35lsehybK+1qdWH2a1GuWWjXaDQOEF3ZUH0loL0y67ha41NUVMSKFSuY/9Mc9u7bzy0jBvDRa48yoFfnoFn9Dh07w4vvzGJb0iEiwnT8857h/OPW50msWytg3YIg8O3CjXz8wxrOpmUwckBnln34ZEDe5UP1WurpYyguNfDWN2v5c89JmtSP57Opt3P74K7o/PC0bmtrcamR1779mZ9+3gOITL2tb9m0+vLrIwKCICIilp2LZX8MxPI/Cvbz8ryiCNuOnufTVbsoMZh5qF9bRnduRLhOUwbg2hD0tqM2hFCNBr02BI1aeXuyIoOJf87dypq/znFTi3q8OagDnf1c97/jfBaPrdnL5YKy9e/3tfJv/fvxvGJePJhKliaUz36cy8CBA/1qT2VAcKA6pVZ4KLtHbPBeXFxsX0Zkm53kb13ydlYnR3Q1ci1IsH6XUuDyFtylWVxBuLyIRJ/duqZQxiHNlmoDm7Kwg2KXsC3NdqXBXdbvYIA7CjqCBu4EmK7UH5k4ND1Y4O5vGRfj4y3Uu8zvBtxRiJMdbWvDVaryqebSMZX+NtyCO04wrfjRAJUyuDsAsrxtzgDuO7hXFK/QKbkmLnTWTI+vunLNQruS1FjCq4aYzWY2bdrE/HlzWbduPX17dubh2wez8uvnCQsLbLszm5SUGHjz47ksWPkblzJyuGVYb1Z8+R/6dm8XFHBKTc9k6js/8vv2g4TptUy+ZzAPjO9HQlxge7YDLPt1L//7YhWnzl1iTP9ObPj4MXq0bxKQzrzCEp7+YBmr/zxMvbhIPnh0GBP6tUcbwP71K7Yf44XvfyM9u4DJgzvy1OAO1Ir0z3pqMFl4cv42lu5Npmu9ONbd25/uDfz7qJKSW8SDy5M4fCmXSe0bM3lII6L8+NCRZzTz7tE0lqVmM+3Fl3j4kUccnAv+HcVmhQ8JCUGr1dqn0RsMBgCHtfCB/I5KSkpqvK7XyN9Q5JDrDbjL4dxVmvxl2xM8y/PZkL0sznmqvB+w7bLuYIO7B8D2Fdy91esXuFcS+LvLe9XA3VOcbdgDAHHwHuadwF2Sxwmm5RCMArhL4uTwXJboGtydYLyiSHAs7lTUIwNyx73gZTqRtacKi0pdPdoZTPl7v2H6IFdqHXhlTimtzpZ2URTZvXs3y5YtZd68eZSWlKDX64iLiSYvL5+fN+0iPSObPt3a061Ta7/haPWGbbz9yU8cOp5Mm2YNePGxW7l95A1ERgRu1RMEgTnL/+C9WStJPn+Jm2/oyIKZk7ipZ+AfAgwGE698toL5a3dhMJqYcudAHh0/ibrxgX0EOHHuMlPeW8qOQyn0bNOQJS/dwY2dmgbU3jm//cV/5/5BbmEJU4d15rEbOxAd5p+DOZPFwjMLd7Jg12na1I5mxcS+9Glc2y9deQYTj6xMYtOZy4xrVo9Z43tTz4+PQFZBZF7yJaYfTWP4qNEkrX7Lvjf3tSQqlcrurNO2pZzFYsFsNmMwGBy80ftqhTcajdSu7d91rpEaqdoiB3dXaXLoxE2aFMhwk+ZJX0V+5TXu3sA2Trr+nuCOsr6rCfb+grtT/9yFvc3nDbj7AN2+wLwUkF2tA5fUrRKlDur8Afdy9cjrQZJuzyQrI9GJtO3yfO7BHaTO6ZABuOM4qMrPRXtex6ZVG1HVrGm/ZuVKTP+uEWc5fPgwixYuZNGiBei0Gu66ZSg71n9HXHQ0Z86lciYljdNn0zh+6iyzl2zkfx/MprCohOjIcKKjI6kVG0XjhnXp0LopPbq0oW+PTsTHRTvUkXrhMi9O/5aNm/dgMpt56I4hfP/O4x4dxnkr6ZdzmDb9Rzb8eQBNiIon7x7C/93aj7q1/PesbpMTKRf517sL2bb3JC0b1WbmlLHcemOXgCzgAL/tOcG0T1dz/OwlJvTrwM4PH6G9nzBsk09W7WLmkm0YjWZeGNmVh/q3I9zPfdYtFoFpy3bx4/aTNI2NYMHtvRnYrK5/ugSB534+wPyD5+heO5YNI7rTJtY/K+7ujHyeP3ieiPoNWbBiFR06dAja2uvKmh4fbOdxrnSq1Wp0Op09j23LTLPZDLi3wsv7XuOIrkaqlgTrdymHRWRQ6G+aFOLcpUlhTabPBgQycLcBV8VUeRloue1TgOAuB8orBu54odeNvkoFd5zHK1Bwl073dgvhuNAdCLgrxfkA7r7EyeuRwL1v4G67BnIolqTJQNleUP4RAZlOKsDa/puzfwBwDe72Ml7lLb+CYtm1V3ZWVw2kxtJ+7cjVgOjKdt5UXZzdpaSksHDhQhYtXEBhYT53jruZJd+9TdeObSrGRoTaCXH07t7ZqXxJiYGUcxc4cy6NMympnDh9ni27jvDDwp+5nJmDXq8jOiqCkBA1hYXFFBWXEBkZzhP3DOepB8dQSwb1/sr81X8y46tlnDqbzo092zHn7YcZ0qd9UCBpwbqdvPX1WpLTMhl/Y2d+//xJrm/TKGC9X6/Yxow5v5OVV8jjo3uy5pU7qRfnvyd4QRB4Z9FWPlu1mxCVyCujr+e+Pq3R+flRQRAEXl65h2+2HKduhJ4fxvfg5hb1/P7NfLD9BO9tO0G9UB1zB3aiT704h1cyqPhz6k4ulhj53+E0tucU8/o707n99tvt+5zXiLNIrfA23wdKVnhXHumr05ZvNVIj3osnyCWANCnEuUsrhxG3UO8MqSoHcK+IDw644xqOUShTmeAuhVcnvcji3OirDDBHUkaF49h4BeEK+XyCcHe6PYV9jZPdF67iJODts6XdBbg7rCm36ZEDsB225XEKkO0Qh4e24dhOP8C9LErlIi+O7RUrnNUhGY4aqZpyzUK7XKoL8F5t8fejw8WLF1myeDGLFi3g7NmzTBgzhC9mPMcNPTqjVpri4qaK8PBQOrRrQYd2LZzSVqzdxKvTvyT5XBqJdRO4ZcIwLlzOJiX1It8u/p3pXy9Hr9MSER5GdGQ4sVHh1K8TS/PG9ejQqhFd2zWjU5vGdouhXDKy83h+xhzW/bEXURR54q5BPHTrFBLrxPo8JnIpKTHy0qfLWbh+NxaLhafuHMgj426gdgBQDWAyWXjlm7XMXpeEGvjPnf148ObriAjT+f10tlgEXp7zG9/9sp8ovYaZE3owoVsLNCH+fbAQBIG31h3g098PExeq48vR1zOqdaLfsL78aCr/3nAIq8XK9O4tGdekTtlvXJJHqllUiAMwWgW+PHGBL05e5IGHHubjadOIjAzselR38fUZoFKVORVUssKXlpYC2MHdpttoNNZAe41UHfHvMeQsDjAoCQcV3HGTJkqCLtLkddjCTlPlpfGBgrtcF7JyXkK3O3D3Gf79iAsGuLsDc086vZr27qFM0KfHuxkzf2AeHMFbeq+5inMFuQo6vQb3oFjecdQtg/uyJiqnlZWV1Se5Zxy2crO3W3I/2cFd2kYpxFcDqS7tDKLUQHu5qFQqBEGo9Doq+8NAZa5p91VycnJYvnw5ixbO56+/DjJ2+ED+O/VBBvfrUbYmPUi/t6PHk3n5nS/YunM/VsHKA3eM4IHbX6Sjwp7qgiBwOSOX8+mXSU3P4PyFDM6mXeLE2XQ2bD3ExctZFJWUEhEWSkREGdjHRYej02pISb3MpYxcmiTW4oNpE7l9aI+yrdECbf/pC/zr3QXsOHCGtk3r8tEztzB+QCc0AU6Bz8wtYsr7S/hlxzEa14nlk3+OYHyftoRo/G+zwWThuW9+YeHmQ9SLDufLe/oytktT1H5OUxJFkQ82HmTmL4cI16j5cHhXxrdraN8WzldJSstm0uq9pOcXM61Lcx5olYjOi2vk8HewvF0bLmTzysFU2l13Pb9vXULz5s39atPVlMqc2eOvyK3wgiBgNpuxWq2kpKQwbdo04uPjKSgouNpNrZEaCa7Y35M9QS6VlCYBYsU0VyBbFi7ztK3Qfq/B3Va3l3DpUb8ncEdSt4v8gYK7pzbJ2+LJou4R9hXKuJv27s8a96BPj5cOlbwdVBKkI0t3B+44xLmeKm+7jAr6bIlu67CJqNBW5TRlcJcMnhzApfemxIouSsdRDvFO7alcTgmaXIP7tKvEa9S8LIoiJpPJfm4wGLBarZXqsTgvL4+oqCj79knBlsLCQvR6vUsrcaCSk5NDXFycWwgoLCxk9erVLF60gG3btjNkYG/uunUoI4f0JTQ0OJ7fAXJy8/nfzG9Ysf4PMjJzGDO0Lw/fNZKb+l4X8PgajSbS0jPZuf8Ir878gazsXLRaDR1aNSYjO5+snALyCovRhIQQHqYjPFRPeJie6HA98TERJNaJpWliLVo0rkubpvVo16w+4eHOfZ+zejvTv13H2fQsbh90HU9PHECXVg0DajvA4TMXmfLeEpKOnmdAp6a8MLEfN7RvVHbdHP44IHs5ci0FJQamfLGelTuO07puDK+P7cbN7RsGBIRf/HGEt9YeQC2KvDG4IxM6NCbET/hPzS/hgeW7+Ss9h4fbNmJKh8bEKKynl3dfSU7nl/DyoVTOCSG8MeNd+xZuNtC0OVWzgWZoaKhfbZaLbfp4MC3MpaWlaLXaoHq1rwydtrG0WCysWbOGWbNmceLECRo2bMioUaN49tlnvXJMt2XLFiZNmoTFYmHKlClMnjxZMV9SUhJ9+vRh0aJF3HrrrUHrR438/USlUiFkHQySNlFykD98q0qaJGx/PZSl25nLOV5Rl8t43+v1Xo8EDJ3igqHDQ1l5nLxeeR8d0l3EOdXrSqebsIMeb/MFWkbSf5/TZX1VivMqXXKU5xVt6c5poigr65DfxVExTl6nUv2S8rI0UVGXd2Xl7RC9KRsE0T2/qFINidYl/w5IR8iEGdVuhvU1a2mXw0Z130f9Soh8Tb5tmmtJSQkbNmxg6ZLF/P777/Tu3pm7bh3KvM9eIDoqeFOJLRYLX/ywhG/nLOd0cirXdWrN688+wC0jBxAZERzQsVgsfPrDcr79aS3nL1xiSN+uPPbqwwzp29nhY4AoiuTmF3I5K59LmXlcysolIyuP9IxcUi9m81vSaeauSyIrJ5/C4lL0Oi1hoXrCQnWYTGZKS40UlRqJjw7nthu70Dwxnt1HznMhs4Cm9eJomliL8FDfPr6s3XaYF79Yy+m0TO6+sTNfPj6J1g0D22s+K7+Ef366hl/3nub6JrVZ9cRQ+rWqH5DOH7ad4NVVe7GYLfx3UEfu7twEjZ9fTItMFh5ZmcTG0xcZ1bguX4ztRYMI/yA6z2jmw+PpLDibwbPT/sOkf/4TnU5ntwZbLBb7HuV/963d3EllWu8jIyOZOHEiGzZsYN68eWRkZLB27Vr0eu8++D311FN89dVXNGnShGHDhnHXXXc5efa3Wq1MmzaN4cOHV+vncY1UR7mSVnV/0+T55HFKXuWl2ZSsz67ilazcSOI9WKD9tZajkD8Qi7s3FnyX1nPJGKEQ5+RETT6u0sskqbPSLO4KZVDK58XYeTstXjoWSmvb5elSS7JXlnbbmOM6zRuLu6cp8w5Wbcl1Q1aHvB2U+4dXmn6PrL9eWOTLVJaFRYkKh+tUI1VSrt03T5lUd6CGyu2DzZmUyWRCEASMRiNbtmxh1coVrF+/nvZtWnDXrTfzxVtPUjshLqh1b9i0g7c//I79h05QKy6aR+8dwz233EzDxOBtCbVr/1Fenj6LpAPHSIiP4Yl7R3DPuAEkxCt7gFepVMTHRhMfG0W7lu4dxFmtVpas384rH8znwqVsrm/fhNEDu1BQXEpmbhFZuUX8uu8MOQXF5BWUUFhcSkmpiZAQNaF6LXqtBr1Oi16nJVyvJSxUQ3SYnoTYCBJiIkjNyGPn4XNk5hYyokcr3nngJlo1qEVCdDiCIPjlGC8tq4BHP17F1kPnGNA6kV//NYpuTQMb7wW7T/Pi8iSKSk28elMH7u/azKup60oiCALTNh5k9v6zdK0Vzdqbr6dWqJb0EiMHsgvIKDWRaTCRbTSTa7SQZzJTZBEoFUSMgohJEDBaBUxWKyargMmyJ5T9AAAgAElEQVRixSyIjBs1kl3LfqFu3QpP9SqVyu44zVa3zSouiiKlpaVunapdTamK0+O9EYPBQGRkJM2bN6d3795elcnPzwdgwIABAAwdOpRdu3YxatQoh3yffPIJEyZMICkpKbiNrpEa8UquNpwjSfcPql1vB4cbsPatjkoFd3t+nONQyC+dpl2Z4K4U5xLckeVXOA86uONlPoWwtF9+gTsykMYLSEcBut2Au6ep8q7g2pV+229CVlwZ4P0BdxzrkvZXMV2sgPPya6eSj4WtKdVBquG7TaByTUP7lQb16vRhwObtWfrParWyefNmVq9exdKlS7FaLIiiSLvWzejbsxPNGicSFRkci/epM+d5ZfoXbN62F4PByH0ThvH+K4/RtWPLoEFIQUER//3gR5as2UxuXgF3junPm8+8RrdOwamjpMTAqx/NZ+HabRQWlfDwbQOZdMdAWjb2vHWZKIoUFhvILSgmJ6+Y3MJicgtKyC0oJje/mLPp2cxeuZ0QNUSG66kTH0lkuJ79KRncN3MFRpMFo8mCIApoQ0LQaNRoQkLK/mnUZXEharTlYa1GjV6jRo2KlEs5ZBeWIorQo2kCYVo1Mzf8RYhaRYhajVqlQhOiKjuq1eXxZf9s55ryvBq1itOZBfxyOI2MwlJaJ0QxqE0iey/ksv18FkZLGTybrWVHiyBiEcv+WQXKjyKCKGIVRSyCQKnJgtFsKRsnRJKy8hi8fg/aEDXh2hCi9FqiQ3XEhmqJC9MRFxdB0zAtsaFaovUVxxi9lq3ns/g46QzXX3cdb777Hl27dvV4baRbm9ms7janajbAl06jrxHPIv+4YDAYfF4mkJSURNu2be3n7du3Z+fOnQ7QfuHCBVauXMnvv/9OUlJSzfWpkaskVwLAXaQh1+sFVIMTXCqDe3nY5ZpyN3U4ADSSeNGNfg+Q7BHcpe2R5pf3V6GuoIG7wjWxB6XtxFGHBLz8B3e8zCdKuu9NPhdhJ1h2lVcJzCVhuXXdJaQjCbsAa5fgjl2fHdw9Wd5t4hLgJfqlAO/SwZw0veJ3V/bmo5LllY+Xp3TZ2DhBfjWQKmYkuRJyTUO7VK4UUFf2XvD+6Jd6c7bBudVqtYPHnj17WLliBStWLKdunQQmjBvGptWzKSou5tiJZA4fO8nOfUf5fv5qcnLziI6KJD42hsR6CXRq35K+vbpy88BexMe537e8oKCItz78niWrNpJ+OYsRN/Xi25lTGTqwR8BO2aSyZO0fzPhsAUdPptCpTVPefPYubhnah/Cw4Ky53773GC/O/Im9R07Trnki05+5jVuHdEOv03qtQ6VSER0ZRnRkGE0SK6b37vjrNNPeW8z+Y+fo06k5U++5iSE927iED4vFSqnRTInRTHGpkRKDqfyfmWJ72MQf+06xbNNfWAWR0T1b0yAhGkEQsQjlU8OFMni2WgUEUaTUKlScm0UsghVBELEKFfGHUi5RajSjUavo0CCejg1rodeoyVOp0OtC0Gv0RGvUhGpC0GvU6DUh6DRqdCFqdArhZfvOsuFwKjGhOt4c1pWOdWOI1muI1uuICdX6NMU+6UI2L24+Sa46lG9n/8SQIUP8Ajglp2q2afSiKLrdm1wu1cUqfiXaWVlbvj399NO888479mdldfmIWiNXW4J1vwcbziXn3qbZgz6AOygCtGdwl8aX98NrS7wtWQI7Vwzclforg0d34I5CnEtwd9EOt3olY+MPuEv1BAPwpf215/MDzOXpoAzpcmdzUkiXQ7wD0KMM1Irg7liHe3CX65SIvF75ByKHfEqwjaSNFWGV7IOaiGO6M5hTUa+7qfVKfaiqUl3aGUSpgXaJXIk17VdbbGAhhXSLxYJarbbDh06nIykpiaVLl7Bi+XISasVx+/jhbFo9m9atmjno69Pzeofz0lIDJ04lc+zEGY6eOM2BQ8dZs+Ez7n/8FcLDQomLjaZu7XjatW5K726dGTKwJ7//mcTn3y3m5JmzdGzbnBcm38NtowYQEx289fDnUi/x/Dvf8PufexEEgUcmDmX+B0/RvHG9oOg3mUy89flSZi/fRHZuAfeN7ctnL0ykfcsGAesWBIHPFvzOJ3N/5VJWPg+M7sV3L9xJy4aep6trNCFEaUKIiggFopzSv1y2lZk//U5WXhGTx/Vmythe1IkNzBnjF2uTmL7wT0RB4H/je/Bw/7aEKziF81a+23qcF5fvwWq1MnNYVyZ2buz3GvjknCJe23qKHen5vPjqa9x9zz1+Oy6Uw6u7afS2vcltAH+lptFX5w8Bvo5Rjx49mDp1qv38yJEjDB8+3CHP3r17mThxIgBZWVmsX78erVbL2LFj/Wx5jVwzosCTvqfJM7oDVi8A3FMacr0SCHCq01VblMIVcb6BuzTeU93u63WvRwacgYC7wwcDBZB0pdetFR7lOuVx8qnwSn32B9zlugMFfJf6lGBc3g/JeHrMKwdzabgCsJVB1DasSpDtAdxt4sDbcviW1ivTLdUBrvP4Au6yPtr2Z7fpEyXhsuIqxza7TK+IqpGqJzXQXi5X4sW2sq35SvqVprlDhSfssLAwO2Ts3LmTpUuXsHzZMmrFx3L7+OH8uvJ72rQq3+rKi6aHhYXStXN7unZu7xBvsVhITjnPsRPJHD1xmp8WrWLu4nWE6fVYBQGdTkudhHiiIsL56+gZtFoNA3p1pkkj/6HaYrHwyXfL+HruGrtTue9nTObmfl2C5sF//5EU/jNjNrsOnKRJYi1enjSaO4f3DIrVPieviKnvLWL1HweI0Ot47t5B3D+iRzmA+y/yfdufv7M/D9zclQgfHd9JRRAE3lu6g49W7kS0Wnll9PX844Y26LX+j/PC3ad5oXwN/Gvla+C1fq6BzyoxMmP7aeYfSeWJyU/x2eTJhIeH+902b0Q6jd72O7RarRiNRtRqdbWdRn+lPgT4WkdMTNlMni1bttC4cWM2btzIq6++6pAnOTnZHn7wwQcZM2ZMDbDXiGdRyY7u8rhLcwJYybkdQJCkBwLuyPS6q9MdPLuK9wXQXcX7UIe7qfI2gHHQIwVOGQijUIcU8Lxpq0/gbism069Up8OlctG/KwnuPuVDIc0TjMv65G5avBxsbWF3EO8A9EiOruBa0g7ZsQyNpXUjO8oifbHE+w3usvzl8SpbWST5JWMqyj9sKIF8VRc/dxuqzlID7eVSndabuxLbdE/b9nU2SLBZ93Q6HeHh4XZIEASBXbt22UE9Ljaa28cPZ+OK72nbOrh7Ums0GnLzC/lu7hJ27tmPxWLlsQdv594JI2hQvy6nUs5zJiWNk6fPceREMj//kUTqhUuo1WpioiOJjYmifu042rVqTLfObRjQuwvNmyQq1rV7/zFenjGL3fuPkRAf7dGpnK9isVj4YNYqvlm4kYsZOdwxohdvfzeV69s3DYr+XQeTmTpzIfuPnaNXx6bMefVebu7ZJmDrbFZeEU+9v4z124/SqE40H08azi03tAtor3lBEPjvT3/w9bq9hGrUvD2uGxN7tkQTgM7Vf53juUU7yS4q5cUB7XmoW3NC/VweUWq28sWeZD7afYbxt97Glm8W07hxY7/b5q+oVCq0Wi1ardZhGr3BYACotG0gq4uIomi/vwN5Dn/44YdMmjQJs9nMlClTSEhI4KuvvgJg0qRJQWlrjdSI36II2JJzxfdlf8Fdnh5EcJeBpv3/qwXudjCTxbmCaX8/DihN3/dUl0vAlsbhWM7j2nhk1wH8Bne8zOcVuMvTJP3yBdydANxD2J11XRp2YGoXUC3/gCAHd1FpD3fbEccyXgG8HMSlfVLoixJcyz9w4CZ/+VirXOW311UNRHXtrWm/Zvdph7K9gQVBAMo8fBcWFhIbG1tp9RUXFxMSEhK0fZ1tL/7SfzY4sFnS5WtpBUFg9+7ddlCPiY7k9vHDmTBuOO3atHBfoe0Z5IOcOnOW19/5lE1bd1JQUMStowdz/x0jGdi3m0dQEUWRyxnZnEpJ5UxKKqfOnOfwiWROnj7LubRLqMAO9HVqxVBcYiAtPYOc/ELuGjOAJ+4dHjSncgDHz6Ty73dms3XPUWrHRfHM/UO5e1QvoiMDt9gKgsAXCzfx0ZxfuZSVy/0je/HUnQNp1ShwD/nHz17myfeWsPvwWW5o35gXJ/ajX4cmAY2L2Wzl+R9+ZfavB4gP1/P6uG7cen0zQgL4sPDr0TSeWrCD9NwipvZry2M9WhLh57R6QRRZcOg8/916iut69OS/b71D06ZNg7oPutFoRKVS2a3p/orcG30wp9EXFRURERERtN+AKIoUFxcHVSdgXz5g+6gxYsQItm3bFjT9NVIj/opKpULIPhwkbaLDwRkA3aX7UtZfvf7Gi5Icout6vI5XrqOiiEKcvYxCXDDrkOdX0usyzp1+hXJKbXAb5yYcjHx+6ZD1y6+wwrXyNWxrky3O1j53R3te56PoIt47vbL2ydvldG4rLwnL9Tmd+1pe3pbARfPc/EozhqpUKqxrXwlIR8io16udsbbG0l4uVd3S7s00d7PZDOA07VcUxTJQX7KE5cuXERkRzh23DGf9km9o37Zl0Nt66XImb777OWs3/MHljCyG3tSHz6ZPY/igG9DrvQcclUpFvboJ1KubQP/e1zmkiaJIRkYOb3zwLT8tXse51Iu0ataQ2rViMZktzFu1mZUbdxEVGU50ZDi14yJp2qgu7Vo0pGv7ZvTs0oqYKM9rtwVB4Iuffuaz2es4fzGTcYOuZ90XT9Orc4ugQEteQQnPzVzI6k37CdNree6eQfxjZM+Ap8ADbNx9gmmfruTk+QzuGNCRTz96lLaNEjwXdCMGk4Vnvl7Pos1HaBQXwaz7+zOqc2AfAHacucRjc7dxNjOfp/q0YXLvVkTrvXfaJ5ffky/z4paT6GvVZda8hfTp0wfA/pupaiL3Rh8SEuIwjV4K8FVlGn1lt6Oq9LNGaiS4Un5fK1qeJedyy6u8LFA5zutcxEstui4s7mWxZWH79GOfLO7SeOk4yeIQHS2U9n66sVIrtkk6nkrWb2kd8rZK9cqvh8wqrVhO2h035ZTa4FQO15Zv6RRxT/nAjQ5Jo3zWIRt7h7DkursLI7Fiuw3L7kv5vSu3bNsvue2+kZ1L7yukZd0cnU36FUen6fGy+9rJi7wtWaGvtrGW6vN6Kr3CGNmAvjpNjw+ybNmyhUmTJmGxWJgyZQqTJ09WzJeUlESfPn1YuHAht912m09lA5UaaC+XKwHt3tZh8+Yu9+hus8DJp7nbxGKx2GcO2Ka+r1yxgmXLlhIeFsrt44ezdtFXdGjXKuh9Kyoq5t1PvmXh0nWcT0und7dOvD7tn4wbOZCoyMAcm8nlzx37eH3mt+w9cISoqAiee2wi9956M40bVmylZjSaSE3P5FzaJc6lXeZc2iVOpVxg6S+7+eD7NWTn5hOq0xEZGUZ0ZDjxMRE0qp9A2+YN6NyuKQ3qxvPetyvZtOMQkeF6nrrvZu4fewPxMcFxjpd0OJmp7y5i79Gz9OzQlB9fuYehvdoGxUHZNyu2M2Pub2TmFvLEmF6sf+0u6sYF1u6CEgOTP1/Pqp3HaVMvlgWPDGJwuwYBwdWB81k8MudPTl7M5Z89W/LM3f2ID/Pfan3och4vbTlJcpGV1956l3HjxlUq/EmndAdL5NPobc8B2zR6G8B7442+OomSU78aqZG/tSgCtOTcZbqiEhdlFfL6A+7uwnKoc9s/X8BdqkepQy7g2CW4u2qTvMHuIF0pTmlcrnQ5eT+loCobP3dA7lKHl+CuWLe7pnoJ7u6USPvn9uOF/J6SHiUAKz1XAm93wC49KoG7yyn5VMCytP/Y+obsXALbih9NJLCupE8O8vYPYTh/CKjKEuR2PvXUU3z11Vc0adKEYcOGcdddd5GQ4GjoslqtTJs2zcnJrTdlgyE10C6Tq+FtWWmau9Sbu16v9+olXRAEtm/fzi+//MySxYvJys4hPCyU6OgoOrRtQa1asUQGYSq3TSwWC59/+xPfzV3K6TNnaduqGU89cicTxgyhdu24oNUDkHrhMq9O/5INm3ZQWFTMXeOH8Oa/H6BH17aK46LX62jZrAEtmyl7b7darVy8nFMB9RcuczI5lY9+XFs2VdliRQWE6nVYBfh6yRYWrE+idlwkjevF07xRAm2aJtKxVSKN69fyCt4EQeDrxZv5cPYG0jNyuW9kT77+9wRaN/G8b7snsVgsvPLNz/ywZicq4Pk7+vHg0Oscnct5uq0V3ruy8kt4/NM1bNh7muub1GbVE0Pp16p+QG09lp7LQz9u4fCFbB68vjkrJvShdoT/jvvSC0p5fdtJfj6TwdT/vMD/PfRQwFPWr4Yogat0RwfbbBuTyWS3yNvSlX4DlfER8ko8H61Waw2010gVE6WXcBTi3KXZ4iT6XEKku3NfyvpSrwIEeRMvCZe7v6LC4u4LoCvFK9XtBVS7BPcg1uG1IzovyoGCLh/Lya+PgyM2pbQA8immSaFYAr1er2X3MezUd3ndLsLu1rL7AOhOW8ApWdzd1eewrh0F2C6PV4T38mvhlcM6+blct/x5JbnGVV2CaDTJz88HYMCAAQAMHTqUXbt2MWrUKId8n3zyCRMmTCApKcnnssGQaxrar7Rlx+b8zWw2O1jQRVG0v3yHhobaPUp7I2azmc2bN7N8+TJWr1pNvXq1uXXsCDaunkfjBg04dPQYfx06yp59B/n2x8X8++Xp6PV6EmrF0SixHt2v78TwIf0Z2LcnGo3n20EQBBYsXcunX8/hyLFT1KtTi/+7exx33TqcxgF4elcSg8HAe5/PZc6idaReuMTAPl359M0pjBzUG50Pe54rSUhICA0Ta9MwsTYR4WH8tGwjO/YeoVZsJE/cO5J7bxmAXqfl4uVc0jNyuZiZw6WMXNIu53DuQiZ7jx/gYmbZ9m4Wi5XwsFDCw/REhuuJigglISaCRvXiadYwgYb14vl5y0E27jxKqFbDc/fcxAOjexMdhCnwOQXFPPX+MtZtO0KDhGg+KncupwlRSx7YXookf3pWAZM+XsPmgyn0a1Wfjf8aSfemdQJqa0pmAf/34xb2pmRwV5emzB/fg/pR/q8vLzCaeX/naWbtP8eDDz3EvuXP2T2IK0l12f5MSVQqlX39vBTgbXvCu5tGXx36LL02JSUllbJHe43USGCikh2V4tylKenzAOoOlmRXIB3Msi4A0KmM666I8oS/M7grQp5SXR4AXEmnz+WQpOOsU/Ga4pwmz+e31d4mfkK5p7BTu120xdU94AOg+3WUtsnjB4PydiLrKzjCthzWRSrqAQVwB2WQd6HLQW81kCC+2yQlJdG2bVv7efv27dm5c6cDeF+4cIGVK1fy+++/k5SUZH9n8aZssOSahna52KavB9Npk3Sau8lksr9s26xn/mz5ZDAY+PXXX1mxfBnr1q+nVYtm3DJmOFs3LKNli6YO7wg39O7BDb172M8FQeBM8lkOHDzKgUNH2JW0nx/nLaewqIj4uFjq1k6gQ9uWDOzfi7EjBlGndi0ANm7axowPvmbfwSOE6nU8cNdYvn3/Rdq3Da6XeYBla35n5mezOXzsNE0a1mPyg+O5c9ygoHl/BzAYTLzx0WzmLf+VjKxcJozoy9pZL9Gra2uHaxEdGUGbFg3daBIpLjFwMSOXi5m5ZceMHC5czmHD1r+Ys3o7ISFqNCFqSkpNaDRqXvv2F96e8zthOg1hei3hYTqiQnXUiomgbnwUibVjaFAnliZ142iWWItGdWOdPuKcOHeZye8tZeehFHq3a8TyV+6kf4cmqALcAiPlYi6PfrSancdSGdqxEVunjaVTw1p+aiv7A3Aht4iHftjC9tOXGN++Ed88djONY/2frm+2Cny3/yzv7DjFkKHD2LprMQ0burtGfz/xdhp9dRSDwVAD7TXyNxVf4NpT+pUGd1uyEgRVxJfFKIGoQtgjuMvafrXBXR6nZKX1FtyDBfwqHPvnFeTiAYAhYHCXj3tVAHc3zF5xvMLA7hK4JYDtlZW9fEwc1ql70OsO3KuD+Mhqf/yVwuaDKX5X9/TTT/POO+/YWfFq+EG7pr3H2yzdNsnNzSUmJsbvdaryae62aZ42K7rNqh4Z6TuwFBUV8fPPP7NyxQo2bNxA184duGXMcG4ZM5xGDcu3PpP+PfBRcrLzOHj0GAcPHWX33r/Yu/8vTiefRavVoddpKCgsJj42micfvpNn/nkPUV44cfNFDh89zSvTv2DrzgOAyP9NHMk/bh9Ou9ZNglrPhi1JvP7+jxw8cpqWTRN58r4R3D7yBiIj/F024PjzMRhMvP7JIuat2kJeQTEP3dqfxybeRMvGdREEgYIiA9n5hWTnFpOdX0hOfjE5ecVk5RWRkVPI5ewCMnMKyc4vIregmIKiUsxmK3q9llCdFo1ahcFsBhHMFisNE2JoUCuKiFAtUeF6YsL1xEToiYsMIzYqlFrR4SREh1M7OoI6sRHER4Uq3t9Hz2Xy2Cer2XcqnfHXN+elkV1pXS+wnRSyC0v4vx//5I/jFxjeOpHXbmxPi/gov/WJosiq4+m88udJGrdqw+vvzKBz585elzebzVit1qDt3lBaWmrfqSEYIvWg7q/YtpOzfSgUBMEO8K6m0fsiNgd5wd7jvri4mLCwMNRqNWfPnuXtt99m3rx5Qa2jRmrEHynzHn8kyFrlr11ySBWdw6JSmpfpXpV1VadCPEiAzDm+goO8yO+yfaKbdnnS5W0ZpbqV+q7UDw86lNohj6sUXTj3VVQKu0tzcf1Fd2kBhN21w+uwD3X6cnTos0K8PeiHbvuxXIkoyuqQ1qMQ9lTWXz1Ozwn/RPPU3EoDW5VKhXXD/wLSETL0ZXv78vPzufHGG9m/fz8AkydPZvjw4Q7W8ubNm9vzZ2VlER4ezjfffMPAgQM9lg2W1FjaJeKLMzrp9FTbC7J0uyalae4Gg8EnD9a5ubmsXbuWlStX8Mcff3BDr+7cMnY4n8x4kTq1g+vgIL5WLDf270NEeBi/b9lOXn4BoaGh3DL6Zgb27Uny2VT2HjjMtz+t5I33ZxEdFUF8XCwN6yfQpWNrBvbpxpCBvXxaM5+XV8DrM79h+bpNZGTlMHZoP+Z//jI33tA1qFbCrJw8Xpr+Las37qCkpJQHJwzm6/89SruWjfzQpnR/qNh76DT/mTGb3X+domXjurwxeTwThvYgVOIFXa1WExsdTmx0OC0a2XR5hqhSg5GXPl7O3NXbMZotPH5bP9o2rkuxwUhxqYmiUhP5xQbyiwxkFhtIzi6msMRAUYmR4lIjxQYTpQYzBpMZi1VAqwlBpwlBqwlBpVZhNlsJUZc1JzYyjF3nshj35W+oVaBWqQhRqcrCahVqVISoK+JDVCIh6rKZBBq1Cm2IGpUKDqbmkJ5XjEUQ6VwvhpwSI0+s2YdFELCKYBVFBCgLC2WvdlZBREBEEEUEsWzbNkGwnYuUmKwkNmjIu19+y+DBg/24dn9/UalUdkd1Go2GkpISQkJCnKbR+7IE50pLjaW9RqqkKBid/U9TsIq7PPclr4tzV07e3E6ddhMPLizYZfEq0YbrXuT3aHH31nouPfW2jAsLt1Pflfrhh5XcSRcuynmhSx7n1spNRZvtYYWxd2fFlo+tU5oHK7fHNrpoh2LYcRi9bot3pnY3Y68Qb2uTL5Z1pyPY71GoiKc83meru5d6bGFFPSiLv8/BypAg7tNuW1q5ZcsWGjduzMaNG3n11Vcd8iQnJ9vDDz74IGPGjGHs2LH2OHdlgyXXNLR767zJZr2SW9FtL8ZardZuJXJnyfLGypWRkcHq1atZsXwZO3ftYtCAvkwYN4IfPnubuLjK2UN+34FDvD3zU7btTKKwsIixI4fw3WdvM3hgH0erX/nv2Wg0ceJUMkeOneLI8dPsPXCEpas3cSkji+ioSOLjYlzCvCAIfD17GV9+v4RTyefp2rEVrz/7ALeMHEBkRPBe1AVBYO7Sjbz/9SJOJafSu2sbPnn1IUbf1AOt1pfbXn4/VFxDi8XCe7NW8u2CjVzOymPiyN689+x/6NymsR96nSU9I49nps/n1x1HqBsfxYwnxzLx5m7o/dy7HMBqFSg2mPhhzS7enfsb+UWlTBrZnaHXt8AqCFisZf/M1oqw7Z803Z5PsGK1iJitAhl5xSzYfAhEkW5NEhjWsSFajQZdiBpdSBnQa9RqtCEqNCFq+7kN9sviVIRI0vadz+Kj344QFR3NE088wtSpU6vttO+rIUrT6C0WC6WlpQAOAH81175Ln7sGgyFosyFqpEaCIrbfhrufiDdpDu8XcthUuUlXgC2XYO4pXSHtbwPurtpsy+aiTDDA3SWceyjnEtKV4rwZGyTjg/LYewvMVwLccVG327AEXH1piy1PkNevq1Si7LJ6A+qyIyiMkQyybX2WQ7YTcMt0+gruDk7sFMTftGBLkOv68MMPmTRpEmazmSlTppCQkMBXX30FwKRJk3wuWxlyTU+Pt73A2iQ/P5+IiAjUarXbae7+TjU1mUwYjUaiohynCKelpbFyxQpWrFjOwUOHGDbkJm4bN5wRN99EpK/bpUl+t+7k8NHjvDHjY/7ctou8/ALGDB/EvXeO5eab+rr2vO1BtxLMHzl2ksuZWYSHhQEiJpMZg9HEgJ6d+d+0h+jXy/vpzd7IqZRUnn/rGzbvOIBOG8I/7x7OA7cNomF9b35A8p+CcmdPnb3Ic299x9ako9SOj+aZ+2/m7lF9fNxb3fVgbtp9jOc/WMrh02kM7t6GqffcRN8uzQOGKkEQmD7nNz5f+icmk5l/T+jHIyO6EW3z3O7tk0DWjNSMfB79aDVbj5xjSPuGvDr6Oro0jC//Q+Ffmw+kZvPq2oP8lZ7P089N5Y477iQsLMz++/NnLGw+JfR6/z3VS6UqTo+Xirup7P5Oo7dYLJjN5qBbwouKioiIiEClUrFt2zZ+++033n333aDWUSM14o+oVCqEnDgyMr4AACAASURBVKPBU+j0yiX6kC7Ksivk9TrdRT2iPM1DvFObHeNFX/Irts9Tu5R0+VnGq7rdxXlZl9O0eKU4F+1R6pPoIixvp7yst1PUHYr5qPeKTZV31U6FelweZfp8OIpO8V7UZ8vraWq7NCzKygWkw1WYoIhm8o+VOz3+t7cC0hEy+IVKa19lyTVtaQfs09ytViuCIFBYWAjgdpp7MOTQoUN89tln/HVgP+fOn2fMiCE8N/khbh7Uv9KsTMdOnOLNGR+z+c8dZOfmMWrojXw+8zWGDemPXh/4Fll6vY7OHdvSuWOZF8WDh4/z3+mfsnXHHkwmE3eOH0rdOrU4fOwMx04mM/TuqahVKmKio4iPjaJBvXg6tm1B727tuLFPVxLivZtZYLFYeP+rxcxasJa09AxG3tidhR8/x8BeHTxcN/mP1TUICoLAtws38tEPaziXlsHYQdex9oun6dW5RVAslIIg8MHsX/h8/iay84p49Ja+LPrf/TSuF/jWeSUGE89+vJylv/1FbGQob90/iDsHdESnLbdYe3pmuejeqQvZ/PPj1ew+nsboLk3Z9fw42iXGlxURBUQ/gP34pTxeW3uQrcmZPPvcv/nirruIioqyf0gzm812uHW33dmVkGB7o7+S3u2l0+h1Op0DwBuNRocp9pU9jV7+R7NmenyN/K3FrUXdU3q5BSxoFnccdbsLO1mvXVg1g25xV7CqOrRLSZerNtuyuSjjzuKOxPrppNtNW5yup7R+pTHx0B6XFncX4ydtpztrtJMeFPrrh95KtbhLw9JrJW2bqgJGna6r3OItTZbo9eKoKj+K3k6ZR3RsI0jSFMJyq7uDd3ml+9+NPrsOV+HqBbLXklzT0G40GsnPz3ewLoWGhqLX64P+8iwIAvv27WPFihX88svP5Obk0qBBfY6fOIFGo2Hbzj1czsjk5Olkbr9lNI0bKe8v7qucOp3CG+9+zKbN28jKzmHY4P58NP0lhg8ZQFhY8D8OpKZd5PUZn7Lht61k5+QydvhA5nz+OoP693CySIqiyOWMbE6cOcfp5FSOnzrLoWOnWbpuC+mXMgkL1RMTHUVCXDRNGtWlS/sW3NC9I327dyQ8PJSd+47y8vRZJB04Rv06cUy+byR3j+1PXIzc2ZnSA0iFO0i3SfrlHKa+8wMb/zxAmF7LU/cO4R/j+1ErAO/n0odqVm4h/5qxgPVbDhITGcZ/7hvMPcO7Ex4a+EeU9Mx8npi5mN+TTtKpaV1mPzeeYd1aur+3vbjtj5zLYNJHqzlw5iK3d2/BV6/cRos6Us/+os/AnpxZwP9+PsTPRy7w+JOTef/hR4iMjMRsNiOKImq12j4DRL7d2ZUEzL+rqNVq1Gq1x2n0giBU2ocFm16DwUBERHAdXdZIjVQtUYBpr8Fdnu4OzN2kY4v2BM2SsBMEexF2A/S+TZVHoX534+EGrt2VcQXu3up2C+7uIF0pzkV7XK6XdzF+3gK2/KOQvD32Yj7q9XZduzcfIrwBd7s6WduUvLw7XWdZX12VdTtVXtI2OajbFNvh2JZORVg+9i7hWhIGx355+hDgTp+P729XTa7ikr6rJdc0tOv1euLi4uwvi4WFhUFd22kymfjzzz9ZtWoVa9asJioyknFjRvDdlx/Ro/t1qNVqBKvA6TPJ7Nm7nx279zJ34Qpe/O8MwsPDqFunNu3atGTooP5MGD+ahIR4r+pNSTnHm+9+wq+b/iQjM4shN/blvTf+w8ibBxIexHXjNikoKOLtD75k6cqfSUu/zIA+1/Pua1MYM8z9hwGVSkW9ugnUq5vAwBu6OaRZrVbOp17iZPI5Tp45z7GTZ/lt2198MmsZeQWFREWEg0qFyWSmdbNEBvXpRGREKBnZBcRERaBW3PrM++u6eN023vp8CadS0hnUux3zZjzKoF7tggKFKmD7X6f598xFHDh+nr5dWrDwzQe4qVuroNx7+0+k8tT7y9h/IpWh3Vvx2zv3072Vm49AXla592Q6j3+2lqNnL3NPn9b89I9+NFbyBu/DMz8tt4i3fj7Mkn0pPPTwI+z68UliYmKwWq326eyCIGAymezT4m1wKQfMkpISt/uVX2vir+VeuhRI6s/DaDTaod1isfi9TMGTlJSU1Kxpr5EqJsG6zxWAwqEOH84dThXyegJ3BwiTiRzOnMr4EE/ZM0UMGNxdgTK4hOWggjvKsKek+4qCu7T/SNKR6JHEO/RDqaxsXBzag3NbnC65HJxxo9NN2KG8bAy8We+u+FFB0kZvtm1TvCd9PcrGUCkPkvF3AmyJDk+gLYLjhwC5LllY/huyhZWeCVVRrsH3u2t6TbsgCJjNZvt5UVERWq02oDWvBQUFbNiwgdWrVrFh40batGrJuLEjGDd6BG1bt8LhR+lCLGYLx46fIGnvfnbs2sO2Hbs4k3yW6Ogo6tWpTeeObRl+803cMmaYffu486kXeGvmJ/yy8Q8uZWRyU//e3D9xPKOG3khksLZnk/ymTSYTn33zEz/8tJTTKefp1K4lD90zjttGDyY+iPupQ9l1+uL7JXz1w1LOnE2le5e2PHLPKGKjIjmbdonTZ9M5ceY8yecvcuFiJharlajIcGIiw4mLiaRhvXjatmhAl7bNuOH6NjRKrK1YT25+Ec+/O4fVv+7GYrXyxF2DePjWASTWDXyKur0fCzfx0ZyNXMrK54HRvXjqjoG0aBgchxWr/zzMi1+sISU9i/uHdOW5226gmXx6vauXNGm6TLYeOc+Uz9dzKi2Lh/q3ZeqwTiS6mWmgEgVED149MwpKmbHxMHN2nube++7nsScn27132kSj0aDT6co+bgkCgiDYX/xs8C79iCLdr9zmq0LqaM1mtQ/WmvaSkhL0en3QHOOVlpai0+mCpq8y1p+bTCYsFkvZerJyZ5yBznIQBIHS0lK7dX327NnodDoeeeSRoLW7RmrEXylb034siBpFWVD+QHaXrpBXJLB0d/W4q99tmut4USneoZ2e4pXa5qlub8sEULdSvW7j3NXvom5v4uTXxdu1407psnb5W4+7Oj2GpecK9TqVcRUvy+OQV6bX26OHMiJixfcEb9a0uwyXH92tP3db3oUuT3qDIJrHv6/cNe2bpgekI+SmaTVr2q9FuXTpEmvXrmXVqpVs376Dfjf0YuzoEbz/zivUr1+vIqOX94ZGq6FTpw506tSB/3vgXgCMBiOHjhwlac9+tu3YxWtvfcBDjz9HWGgoIFJUXEJCrThenfYk994xjqjoQKZvK4sgCixYvJZPvp7DkeMnSaxbm4fuHc/E8UNp1LCeZwU+ypbt+3h95tfsPXCMuNgoJt07hnv/n73zjo+qSvv4705N7yEJhIQSSuihd0NHmgJK2wV13RXfXWV1FcuurO6ugl0BG3YpAioiRQWxEaP0XkMIhDQgCaRPpt/3j+TcnLlz28zcCSDzfD4wd059zr13bu73PM95zvQxaJUkDN1EKqtqkV94CecLS5BfeBm554uw71g+PvtmF0ouXwEDICIsFBHhIYiJDEVoiBH5haUoKb2KNi1jsezJObhtZAZ0OnXgqbLahMde+QybfjyIIIMOC/84CndN6O9h4DphcTqdeHNDNl779CdU1Zjw0NRB+OukfoiNCBEEcACu6fx7kvq+41AeHlmxHfmXK/DXEV2x7W+jEB8ut6UfK3mbV9RZ8Or3J7AiOwfTpk3Dz9kr0apVKw7+CPjR66sdDgdnWddqtRzAE0AHwNUlkE7WaZM2iNWZWHyuRwv8jfLHQ6vVwmg0Cno50ADv7Tmur69HVJR/dsoISECuvfAtkRIWdQnrNfdd8Rp2kXzBtuWt59ITwGJ1RNa4C1qTxdK9tJ4rqsOzOnrSt+x6dk8s7lLWdZk0yWvG08etrpjFXUE/flmvTgu/XwjU4VnVxSzxotZ0NLWvyBIv0m7jGnfWIxd5uF4D2mJOPCe4OuDVh3tbgsdEB7geczrxjwNyvUkA2inxZJ/23NxcbN68GVs2b8bpnBzcOnYU7pk7A+tXrkBEhIDLsI9iDDKib58MhIeHY+/+g41WLg369+2FkbcMwdHjp7Dv4BE89ORi/HvxMrSIj0WHdqkYNqQfpk4ajXZtlGxDJiw/Ze3GklffwYHDx2E0GHD37Mn44LV/oUvndiqOsEFKLpVh0eK3sP2n31BTa8KcqaOx5Il70bdnJ8UQEBUZhl6RaejVLc0tj2VZlF+pwoHjZ/DPxe/hdF4hGEaDbh1bQ6PVoKSsErMfewehwUEIDTYiNMSIyLBgxEeHoU3LOHRITUB6uyT07JyCxDhpj4JDpy7gkRfXY9/xc+ibnoKPF/0B4wZ2gkbj+2SA1WrHUyu2YtW3+2HQavDPWcMwb1RPBAd5GHlcAOA37TqNJz78HhevVOPvo7thwahxiPFoWYX7daoxW7H8x5NY9vNpTJw4CVm/foy2bduKXlMC8UajkfOIIVZess0i7R5PAzwBRtIG0DC5YTab4XQ6UVdX59MuEESuV/gn4m/9pNzoWZblzq+cG30gEF1Abj6Rgmfe9+YAd2/XsYuuV5eu4z2488bgF3Dn1fFojft1Au6i50hgnIqh3wdwl7rOnh4rgXLAPR30pZKBcaXgLjUhIAbuYpMHTGM7BKZZNN0roNoQBHf6uLEPFiLHpE1IQPwNIjeYumpIANopkYJ2p9OJ/fv3Y+uWLdiyZQsqqypx++QJeOapR5E5XGKbNBXk6LETWPLS68j+dTeuXLmKUSOG4vn/PI6J40a7WdQtZjNOnDqDQ0eOY/+ho1jz2RYsevY1GAwGxMfGIDU5CQMHZGDSuBHo36eHqEvr8ZNn8J8XliN71wGYzWbMmjoezzz2Zwzq20N1ELBarXjtnU/x8drNuFB0CcMH9MTy/y3AxNGDYDCos/0VkbVf/YCX316HnLwCDOjVCR+++KDb3u0Wqw0XL19F8eWrKL58BSWXr6Lw0hXkF5Vi78l9uFhagfKKamgYBqEhDXAfHhqM6PAgJLWIhM1qx4FTBbhUVomJQ7thz4f/QJe2Sarof7W6Dg++sgHf/noCqQlReOtvEzBlQCdodb6vtV+38xgWffITrlTVYuH4XvhrZjoigj10JSd/FBul3mrHO1mn8PKOk8gcOQo/Zr2PtDT3yRQp0Wg0MBqNnHXXZrPBZrOhvr6e2yKNbJNGdoEgxwTgiRWYgCY/Ujq9Dj4gnovQJIlQtH+xc0w/U+rr6wPQHpDrTNT6m8eDZT6A+BvcORX8Ce5QVMc7cJfTrRnBXdQKrza4QyHMU+U8gWu58i63ig/gLtWn6uAuUodfVwzO6d+GEoCHeJmmqPKNjAGh+p6CNakLkWOhNkH9PMXaJ+Olnw3XsdxokwwqyE29pp1lWVitVu67yWQCwzDcC6PVasXOnTu5QHJRkZG4ffKtuG3yBPTt08vzF3y28T8FN9qefQfwwsvLsGfvflRWVuHWsSMw+87bceuYEdLB5OgfZqM4nU6czTuPw0dP4sDho9i15yCOHj8Jq82OuNhotExsgT69uqJfn57I/m0fdvyUjfIrFZg0bjjunjUJo4YPcIFateSb73/Fktc+wNETuWiVFIf7507B7NtHIz5OXdfYC4WX8MTid/FD9gFoNAz+b8443HPHKLRuSa8l9+zHz7IsKqtrUXypAe5PnLmAl977CvVmC4KNBsRFh6Gi2oTKGhOsVjuCjHoEG/UIMhoQHGRAWJAe4cEGxEeHIzEuHK3jo5GSFIP2rWLRITkekeGu1zjnwmU88PIG7Dl+HoO6pGDR7GEY0iUFjGDAPc/kw+0H8eynWaipM+PJCb1w3/B0hBq9mywh69mtdgc+/DUHS7afQL+BA/Gvp/+Lrl27+qwrLSSKvM1m49ZZk33TyZprAvBAA8QzDOOypp128bbb7S4u9nK/77q6OgQHB6sG+mq3Z7PZ4HA4VA3qZrFYwDCMR5OU9Laa9DkmAO90Ol32k3/66adx22234ZZbblFN74AExFtpWNN+WsUW+a9cLC9ZJJ87ZIXzuCSpfKm+lOaJtO/2KulpHd56dzE9xNpzSRfvQ5FuEmvy3dpx01OiDa/XuIv0LTQGwfXkCsoKjYV/TlmlZcX0kOnTo2Nf6vPuI36ax2Vk6nNNkHXuImU8Xo9O6vraDu9eVAkLdfPf9++a9qyXfGpDO3zhDbMskUjA0k4JbWnftGkT/vKXv6C6uhpTb5uIbZs/Q/duXXzsALwHjqv8nJWNl19/C/sPHERdrQlTJo7BO0uXYMyIYQjyYXs2jUaDjh3ao2OH9pgxfTKXfvHiJXz/86/49/9ewsp1X+GDlZ/DyToREhyM5JaJqKmpw56DJxAZEY4BfbqpAhN55wrx1JK38FP2fthsNtw1YzzeXvwQuqW39bltWpxOJ974aCPeWbkZF4ouYszQDKx+9SGMGizmXUBfGHkQZhgG0ZHh+O1ADv6zbB1Oni3EkIwOeHjeWIwd7Lo/vNVmR3lFTcO/ylqUXa3BlcpalF6twaXyahSUV2FfTgnKK2pQUV2Hmtp6aDQaBAcZoNNpYLM2BFWzO5xIjouA0+nAq1/uwoffHUJ0WBBiwkIQFxmCuKgQtIgMRVJMOJKiwxAaLA1Wyzftwcuf/wqLzYZFE3vjT0M7IcinyRkWNgeL1Xtz8Ny2E+jYpRs+27QVGRkZPrQpLgTSaTd5m83GTb4RKCTw7nQ6odPpYLPZGizulRehLz0HpsstnIs3cbPnb3V2I0aiv17c9/nXiVjhzWYzAHC/FaJvwD0+IL9vkbCoy32Xsl5zxYWsxby2aCslvy3ZPHHruevLvmd12GtucVdwDt3OjYQ1V/D8CbTrSVR5sO5jVHR+G/8O8M+dR67yDGWFlSvLa9svFncP64A+bR5a1enxeegiT1vjGdH6AudQaG27Ios7KQ/hY+4kgHcMXtsBuR4lAO08IdCemZmJZcuWYffu3di9excGZ96KXj26Y/DAvhg0sD8GDeiLhIQWPvf3zbYdWPrGChw6fBQWqxXTp0zAJytex8hbBnMuv2pLZWUVnn/1TXy5eRsKi4rRN6M7nlr4V0ydNAYGvR4nc87i+KlcHD1+Gjt27sOyd9fBVF+PmKhIxMfHoGPb1hg8oCduHTUEndJSxTtqfBaaTGY8v+wjrP1yG4ovlWJ85gB89NpjGDO8n2rB3ogcPZmHfy55D7/tP4aoiDA8MPdWzJ2aiTjZiPb0Q0oa4Gvr6vHv19fi869/hanejPkzRuCLV+cjJUk4CrxBr0PLFlFo2SJKsD2+OBwOPPPWJrz/RRYsVhvunzYU3dolosZkRnWdBdV1ZlTWmlFZW4+cyzWoPleG6jozaurMqKu3wGSxwWxpAFODXgu9TguDXge9Tgu9VgOb3YFakxk2hxNGnRYdWkRi/f5z+PLgeRi0mobyOg2MOg0MOi2Mjf+C9FoE6bQw6huOg/VaBOt1CDLoEKzXorymHq/8eAotUtrh3VVrMWTIENmxqikE1EmQOnpnCJ1Oh6CgIJdI9EzRSbC1Vzjrr1ggOwKX/DXa1wsUN6ewLOvT5B3tRk/iFVitVjgcDuTm5uJf//oXoqKiYDKZVNQ6IAG53kQApuXc2yXBHa7lXar7Au4COvsJ3JnGdILwwkAMKt0f4E6dS19d5UV19AHc3drlw5cMPLvUFxmnLIyjKZ92DSdlQbXnT3Anw1ZaR+gceQLnvoI7wB0zjZ+sEhd5ln+dGiHdK3CHQBqvvxtJbjR9VZCAezzlHm82m+FwOLith2ipra3F/v37sWvXLuzevQt79uxFTHQUBg/sj0ED+2HwwH7o1jVddrsmp8OBjZu/wRvvvI9jx07AybKYOW0SZkyfguFDBvi+3RP9HOfp//LSd7H+y824cKEQPbp1xt1zpmHa5HGIj5ff//3KlQocO3UGJ07m4vCxUzhw+DjOnM0Ho2EQGx2JhPgYdO3UDsMH9cb40YOR2CIO67/6Dq++tRonc/LQoW1r3D93CmZMGYGoSHUj25vNVjz/5qdY9cV2XCq9iunjB+H+OeMwMEN58Dpxafp57DmSiydfWIn9x86iS1orPDx3DKaO7gODIuu0yIWhpPRKNf7x4jpsyz6K2MhQPD53NOaM7YMgL1zVWZaF2WpDTZ0F1SYzSq9WY9GKb3DgVCFaRIXi/yb2hVGvg83hgNXugMXmgN3uhNnugMVmh9XWkGaxOWCxO2C12WGxNZS12hyw2O2w2R0wW+04W3IFLAu0io/Cm0tfwYAREwDAJeK72nDL396NBKGjA8wR6zgpY7PZOGu7Xq9H0M8fwpHcFdb2/V3c6IXWXROAt9vtXBt2ux0hISHXrXs82ederS3uAHDr09WcUCRu/DabDVu2bMF7772H3NxcdO7cGZMnT8aDD7pvBygkWVlZmD9/Pux2OxYsWIAHH3zQJX/NmjV48cUXAQBdu3bFM888g44dO6o2joD8PoVhGDgrctRpTMyFnP7OyuS7HLLSZZW0xQrl03kifUjmSemtpA7r+r+YjmI6eNCH7FjF6rjpJJWmsF2vXeUF0vj9Crqly+VL6OuWL1aW9101V3lv6lDjdtHX0zyR8l7kcS7ztBs7+RR1bSdleMeS+SJpYn2oILq/vOtf9/hfXvGpDe2wR2449/ibGtqBhjWa9LHNZuP2PpcSp9OJnJwc7N69G7t27cKe3btx8dIl9O/bG4MH9sOggf0woF8fREVFwul0Ys3aL/Du+x/j+MnTMBh0mH3n7ZgxbRIG9u+jbvArFhwbms1mvPbG+/h0/Ubk5V9A5w7tcPcfpuGOKeORlOSll4DL85ZFccklHDt5BsdPncHBIyfx/c+/oqKyGuFhDetTrVYbhvbvjomjB2HkkAx06dhGtfFm7T6Cp1/6EAeOnUGbVi3wwLwJmDlpCCLCVNqXHg17Xb/8/ia8v24HSq9U4o+TB+Nvs0aga4dkD1uiLgxPdh05i4UvfYYjOQUY1qs9Fv5hJDL7dFAFdEvKqvDAK5/jx31n0DW1BRbNHo5xfdLk25bJttkdWPvzMSz5fA/iWybjiccfw60Jl2DteQ/AaDgIoyGXXm/uqfDXnpMgc3xIlxMSid5utyNy439RM3I+tHHJ0Gq1XB/0I5EOZEe34XA4uGeHWoHsamtrERoaqtoEhzfrz+XEn9BO1t7PnTsXS5cuxdmzZ7F161YsXrxYkbt8RkYGli5ditTUVIwbNw7Z2dmIi2vyftm1axe6dOmCyMhIfPLJJ/j++++xatUq1cYRkN+nqAvt3H/8RNfvfDARK6/WJAAfwNzyBNJl86T6UlKHdf3fTUeZ9vwN7pIwz8vzql0hnWXavenAXeD+VXzM/xTJo8flU3mZPBYegjt9TMqLpAn1KdeuCqL78wr/Qnu2j9A+9MaD9oB7vJei0WiQnp6O9PR03HPPPQCA8vJy7N27F7t37cLzL7+BAwcPIi42BmVl5agzmTB+TCa+/WoVBvTN8JtbrdVqxZvvfYJP1nyO3LzzaJuajHvmTMedU29F62QvI5jz72ni6cMwSE5Ogt3pwPovv0b2rn2wWKz4450TMGfaeJgtVuSczcfRk2fx0Wff4akXP4DdZkdUZARiosLRumUcenRJw9B+3ZA5qBfCw+Vhu6q6Fk+//BG+/CYLldW1mDd1BJY+dTe6d27j3dhEJDf/Ih5d/CF+2XcSCbERePxP4zB74kCEhXgTW8D9oeB0OrHis5/x2srvcKm8CvdMHoiVi2ajXSthF3tP5XjeRTzw8hc4cOoCRmW0x47Fc9Gvo8REg8Lb0WpzYOUPR/DCF7uR0i4Ny979CMOGDYO24izYCi3ANEArP5K4zWaDxWKByWTi4F2v14v+DggYE0Bv2OKwAY6NRqPX8M9FondaobHVQxvbUjASPcMw3IQD4B6JXqPRcMHTiH4Wi8WjQHY3ovhjSQC/TbJP+6hRozBq1ChFbVRVVQEAhg8fDgAYO3Ys9uzZg4kTJ3JlBg0axB1PnDgRixYtUkP9gAREubi5iXOJrt8Vu8oLuaODKk+50kq1Rbs8gxXI46dDIk9KN9bdhdqtDtG/IZ37X87V2U1v97bc9fKkLQVpYm7xzeIqzy8HiXy5+nS+hL6iEd35bfG+S7nKu41P5pgbpwd1PHFvp+8Ln8rzrolQpHkwjZePbqvxPpZb207OBXdI2gWVTvUZcI+/IeWmh3Y6+Jwn+7QLSVxcHCZMmIAJExrcg202G3bu3ImsrCwUFxdh/759GDtlDnr37I7+fXuhX5+e6N+nF1Jat/LpRdhut+Pdj9bgg0/WISc3D8lJCbhrzjTMnDYBbdu09qwxoeEz7vmVldV47pW3sXHLdyi5VIpRw/pj2eKFmDBmKIxG2rJ3i0tT5eWVOJ2Xj5zcfJw6cx4Hj5/Bpxt/QGnZVYSGBiM6KgItYiLRKa01+vdKx4ghGejUvjU2b/8VS5avwYkz59EzvS1eePyPuH3MAASp6PrrdDrx0Rc/4LUPtyC/6DImZ/bCN28/hAE92qsAKg31q2tNePzVL7Dx+wMw6LRY+MeRuHviAISHqhPh+7s9p/D4G1uQW1iKOSN64P0H/g9pLXnLH7wYitlqx4fbD+GlL/egc5dueG/lWhcI0lYXwRkhPClAb9lGbwVWX1/PAS5Zi04gnd7n2x8u9pqyfLDxbWAwBsFgbABHohexUNOeAWQSAWiKQg9AMBie3W5HfX09t377Rg1kd62kvr6eiySvVPbt24fOnTtz37t06YLdu3e7QDst7777LiZPniyYF5CA+FX8Au6Qbo9b+yrRFj/ZLU+qnofg7pZHkYUL1DeBO9CwBrjhtPBAxa/B6a41uKMpDQra9QrMlYA7ZPIFxuMNuCte7w6F5YSOwavXTOAOoTb44N5QhhVa2y4F7jTAi61xh0Aa3S7/dxKQ605ueminxVdo54ter8fo0aMxevRoLu3ChQs4c+YMDhw4gFWfbcWChU8DLDiIH9C3F/r1ixga3AAAIABJREFU7omoKOk1nE6nE5+s/hzvfLgKp07nIi42BnfNuR2z3nsJHTu0U64kf7gSXGG327F8xSp8tPoL5J0vQI+uHfHk3+/G9EmjEBUVLt12Y7txcVEYGtcLQwf0cilqtdpwLr8Yp3PPI+fsBRw9mYsX31mPB59aioiwEKARnNq1TkSndq1wubwSh0/lo3eXtj67/5ZeqcRjSz7BtzsPQq/T4KG5Y3D37UMQFx3hU7u0nDxbjIdeWIvdR/LQs2MrvP/PWZgwuItq1tgPt+zGko93oKyyBgumDMQD/52DFlEingsC10VMTGYb3tt2EK9s3IueGb2x+rMv0bdvX157LDQ1hbAnykeJ12g00Ov13L7pZB9vABzkBgUFeW1JVypM6Xk4W7Rp+i4A33QkejK5QCYWiAWebDXHD2QnFCWdTE4ITUD4w0XrRg2U53Q6fY/tISHff/89Vq9ejd9++81vfQTk9yZq/Y4ImEBlcPe0PeoFni7rEZxL5fEhUKAvLk8O6pvSGEFwp8f2ewR3T9qFcN1rCfYuE0aul0AS3OlJJjHw9jqgnadpjedWCLYBgTQKhuXSINwP0wjuDdZ3ck3hG7gLWd7pZxut340gN+D7ja8SgPZmlsjISIwcORJjxowB0PBiXVhYiP3792P/vn149qW3cOjwEbRMSsCAvhmcNb5n93To9Xqs+2Iz3lzxMU6cykF4eCjmzZqKD5Y/i67pjQGVpN79hfJk7nmn04nPv9qGpW9/jOMnz6BlYjzu/eNtmD11PJJbJQi3z/A+FYjBoEfnjm3QJiURR0+dxf7DJ1FaegWTxgzGX2ZPRExMBM7llyCvoAQ5ZwuxatOvePaNDaiurUN4WAgiwkIQExmG5MQYdOnQGr27tseQPp2R1EI8yN7XP+7HM8vW4dTZQgzr0wkrl9yLMYO6qurWvO7b3XhuxVacLy7HjFEZ+O29h9CtfUtV2rbb7Xju4x1476tdcDodeGLGMNw7LkN6qzf+PSAC8LX1Vrz99QG8vmkvBg4ajC82bUXPnj0Fm2TMFWAZLVij8EQTf59uej067epOLN0mk8nFVd0fbuZM6Xk404cL5zVCOj2xYLPZuKCVZOJBp2t4fNIB8Qi8k7parRYGg4E7B1arlVvjT0eip/tWdZx+dmX3V5ue9tGvXz8sXLiQ+37ixAmMHz/erdzRo0dx//33Y9u2bYiKivJO4YAExGvxBbRF8lVrjw+skMjzFNyl8iTAXcD6xwhZd13Gpga4oxkA2x/tStT1K7iT0yYC4YLXCe7lPIZwQBngqwHuQmm8+8urNB64U3DvGbiT0ywC7vwJApre3frGDSI3jKKqSQDaKVHb0q6kD4ZhkJKSgpSUFEybNg1AA4ydOnUK+/fvx759+/DeJ+tx9mweWKcTZosFrVom4LXF/8ScGZOlrcz8oXhwf/+25wCefekt7D1wFDqdFnfPmoz3XnkSXdPTmtr1AdL5sunbn/Hisk9w7FQu2iQn4aE/T8fMKSMQQ1m7B/ft5lavvt6C/MJLOFdQgnMXLiLnXCH2Hb+A9V//hpJLV6DTaREZHorIiFC0iAlH29YJuFRagUOnzsFstuJvs0dig8R2bd6I1WrHv9/ciNVbdsFqteGhWZm47/bBiItSJ2p+rcmMR5Z+hS9/PoK4iBC8dO9o3DmsK3Q6BXBLXyMBgK+qM+PNrw9g+eZ9uCUzE5u/2Y5u3dzPOy0a4hrf+MeDdnMnVmkl69FpS7eQqzoBeJ+hkWWhKcuH/Za7XJKF9CZgbTQaXVz4iW50hHyylRyBeKApEj0JCEdvJUe8DOj1/wGBV89gEl0+KysLKSkp2LFjB55++mmXMgUFBZg+fTrWrFmDtLQ0VXQNSEA8lxsF3EX09hu4Q0QPAdhGw7ZZLAu3dOXg3tifLFyqBdgQSFPYLg2lUu3KteeTRR5wu4ZCLvseu70rLcc/hsx1U3KsFrhDPo2Ccdc01r1NAXB3gXTSjgu4U/e1orXu5BNUPv8+us7lJrS03/TR48k2UECDxaympsavFpiqqiqEhIR4HH25rq4O27dvR3FxMY4cPoRDhw/h3Ll8pHdqj949u6J3j3Rk9OiKHl07ISiocZ23h/dzbl4+/rNkOX76ZTdq6+pw55QxuGv2ZAzp3xMahgJCfrt8eFcoZ88V4Kklb+Hn7P2w2x24Z9YE/GnmrUjvmOpZQyLCsiwuXb6KvIISrNmwA6u//A5OJ4uEuEjU1VtQUVkLo0GP0NAghIcEISIsCAkx4WibHI9ObRPRo0MyMtJTGtzzFciF4nI89Pyn+HnfabRpGYsn5o3GtMwe0OvUmRsrKq3EAy9/gZ/3n0GPdolYNHs4Rme0A6Px/cF1tboeyzfvxVtfH8DIUaPw8KOPIT09XTJYHNBwjvVnv4Y1qiPMocmw2+0AXCOq+7IenXZVt9ls6gB8dTkMm19A/eznXSCd1lvJOnQ6Er3dbndZfw80PE/Is4Ws0edHoicTFHwPBDUC2ZGYAWpGeld7WzrANSI9y7K49dZbkZ2d7fG13blzJ+6//37YbDYsWLAACxYswIoVKwAA8+fPx5///Gds3LgRKSkpABomifbu3avaOALy+5SG6PFn/NAyyzvkv4oJfGdl8l2+KmjPJZkVyZOqJ1DHb3mse1rjOWFd0mX0YwXKurQv3IdrOmlLqH2hdlhhfUR1lGpDJk2JTvx+FedLpEm1KXbMv6cVlRM79rSO0nze+ITKueV7mibQJ0vG05TGcmm8PJc00p5U20r69V10d7/pN0MowzBw7FrqUxvaQX/3u6FWbQlAezNDe3V1NYKDg716keZve1VdXY2TJ0/i+PHjOH78GI4dPYIzuWeR1r4t+vTsit4905HRowt6duuM0FBh8Lx6tRLPvvQWNn3zPS5eLsPYzIH405zbMH7UYBgMXrzsk7tJ5H27vt6M55d9jE83fIvii6W4dcRA3PfHSRg9rI/q1sbyq5V46oUPsOW7X1FvtuDeGWPwl5mj0aFtKwAN17v0ShWKLl5B4aUyFF+8ivySMpwvvIz84lJcvHwVV6tqYdTrERoShPDQIESGBTVY7Cmwv1pVh+fe3YrT5y5iwpAueHTOCPTv2ka1cRw+U4QFr2zAoZxCjO3bAf+aOQy9O3i5EwBPyqrqsPSrvXh32yFMmjwZjz72BNq2bctZgmkYJfesy/7odivizm9AVfvp0BpDXSzLagt9/9tstoYJA4V7wdP7umvO7oM+/wBqhv/Jbbs2XyYXyMSC3W7nIJR2/Xc6nZwrOH8rOafTCZPJhKCgIA7giZu+t7rV19e7uPGrIc0B7RMmTEB2drZq7QckIL5IA7TnqtQa/3WL5R1K5JPvrEy+y1cF7cn1rVqe1FgV5ElAdVOWDEgKpkuAIn0s1JZHuqrZhkzaTQXu3tThwyovjR6LaJqHdWjd+Gn8etynaxrLh2pPwF20L7H+fRfdXW/4F9p3L/OpDe3ABTcctAfc4ylpDvd4AIr7IG609D86onZCQgKSkpJcAt2Vlpbi/PnzOHr0KA4fOoSP127BqdM5aJOajN49uqBPr67o2b0z9u4/ipXrNuJ8fiEyenTGokfuxbSJIxER4aMLN80VbNP3L7f+iJfe+ATHT51FWptkLJw/EzOmjEBUpDou47Ss3/wjXnxzLU6fLcCAnh2x7Ol7MXlkf+j15HZvOP9arQZJLWKQ1CIG/Xp2EGzL6XTicnmlG9jn5l/E+xt2IsigR129BXqdDkFGPXYdv4C5//0UYUEGRIYa0CImHK3io5CSGIO05Fh0TElA26RoRSC1bdcpPPHmZuQVlWHe6Ax88tBktE2KVuUcXbpai1c37sFHOw5j+h13IHvXO0hNTeXyaVdui8UCi8WC+vp6AOBg0mAwQG+/CgTFIDhcHb2khA4IRyLRkyj0BOBJPgDRfd2DKgrBJKUhPFwgeKIPupFz5kkkevKbti7/L5iZ90EXFiYZyO73GImev6b99zS2gAREWhS4svO/K3WVB9zdm8XKe+Ty7m0e7ZbtaR4r4n7ecOzuKi+lAz9dwl2crufr+nQpV3kIlJdsQyZNifu+x67wRG1emku//HyqTb+5ygvUgVA5KRd3/jkB5N3dwcunxu/iuk6dE9q1XWxNu5vrelOaYld5zj0e1M+B6gt0n6BEKO06lhtFTxUlAO08aY417WL90pBht9vBsiz3oh4cHMxZ3MR0ZlkWQUFB6Nq1KzIyMnD33XcDaNi7/eTJkzh48CCOHD6E91ZuwJncs3A4HOib0Q2jhvdHWFgoLpVdQWhosGoW75y8C1i0+C3s/G0/WJbFvbMn4uNXH0OntBRV2qel6GIZnlz8Lr7buQ9gnZg/Zzy+fPNRpLRqIVCaP7MglN4gGo0r2J84U4CFz3+M3w6cRnrblvjH3WNxx5h+MFttKL1SjdKr1Si9WoOyK9W4fKUaxWVVyCm+ip1H8lFWUY2KqjqYrTYEGw0INuoRHGRASJAB4cFGRIcHITE2HBU19dh/qgClV2swdXAXfPTQZHRPTYBO77t1s6i8Gi9v2IM1Px3DrNmzsGf/h2jVqhWXL7YenQ4IRyzKLMvCUFUAR7jE/u9+EhJpnkSbJ0HeCMADEAx2BwC6KwWwt53iV93kItGTZQcOhwM2Ux2cJw8BoeEuwezoQHYE9C0Wi2QgO3+LvyPS32iz3gEJiGdCAxudxgpDEZ1Pf79hwd3bPBpwAG4dMA/cG1iNB+OK1rjz+hADd7j36x24C7Tn8Xp2mTSfwF3oHImkufVLnQqXNiWOvQZ3KCznKbjL5QtAOh/s+ZDOh3ihNelqgDsE2iW/BSGAF1rf7nIBr2O5CSf4A9BOSXO8/BJrvpAVnUCGXq/nXFCFdCIvtsStn3wCgNFohMViQW1tLVeXZVl06NAB6enpmDdvHrd1VX5+fqNr/XGs3rgTx/73JkpLy9C1U3t079IBPbqQzzTEREtvQUfEZDJj8esfYt3Gbbh4qRwTRw/C6uX/wsihvVV3f3c6nfhw3TdY+v4GnLtQjMwB3fHRCw9g7LBeHvQlD/BOpxMr1n6H5Z9sQWFJOe4Y2w8/frgQvbu04coEBxkQHRGKTm2TeG25Xz+rzY7yilqUXqlC6dUalF6tRuHFK1j26Q+oP2ZFsFGPhJhwGPV6/HQsH1v3nYHVZodep4VBp4PRoINBp4NBr0WQXocggxbBBh3Cg/WIDgtGTHgw4iJCEB8VioToMLSMDkOwUYf3vzuKz345iXnz5uHA4dVo0aIFZ0kXWtdNJor49yBtTdbWFKM6tjectbV+jfbOF7GgcQaDARqNhnNXJ9HaiSWeYZ1gygvBxqX6XUcALt4B9OSCyWTifsfMxUIgPhHGkBAO5PmB7PgAzw9kR/qgr9WNuOWb2WyG0Wi81moEJCB+FgnQloJZ+jtn7ZNpD+DBn0R5vwI44Pp3UWmeAEDz4bIx37ft4Oj0RhDiQ7pQ4DXVwZ3frwSkg9ZfCKAF+vcG3CGQxu+X1sXNai8C4aJWcYk6PgO+UjAXyCdjFLWuS+SLQjwPsH0Cd+rWAYTb5wO8W0W6gYBcb3LTQ7uQW6baL7t8K7rNZgPQBEdkX2o5Kzr9jxY6YjUNXmSCgB/giqylTUtLQ1paGm6//XauLXNNOY6dOI0jx0/j+PGjWL/lA5w4eQrhYaENAJ/eHj26pKF7lzR0SmvDuZx/vmkHXn5zFU7m5KFjuxQ88dfZuHNyJiJ9dbcXkLP5RXj8uXex87dDCDYa8Le5t+Ku6SOQGC++vZsycQX4i6UVeOz5T7A96xBCgvR4eN5YzLttCKIjRPY/57XEijz4DHodWraIQssWUci9cBmvr96BXw/momu7JDwxdxQmDukKrdb1XnA4nKgxWVBVV4+qmvqGz1pz4z8TqmrNqKitx9WqepTU1OFEcSUqa004V1yOunordFotFjz4APYv/RRRUVFc/AZisSYWaaWu1wzDQA87tLZaBLdoA7uDdYFINQGenuQSmlwICQkR1Ju40JPfXH19PYw1l6ELjYJTHwT/Ty3ITy44nU7YLhXD2aIVHA4H9Hq9i2WdD/BAgwcB2TWCDmRnsVg4uFdzHTsRf1nB6eetyWRCSIiywI8BCUizipvF2tc8CdCWgmD+dy5ZQXklFnq/ATi/T6V5Auku0pRG9nEXbM9jcKfT6XHxAUeufQFwlgR3fr+kPFzBWQqg1QB3/uQE/zq5XAqBNKXg7nYeIVzOE3AXnQiAQLrIufPauk7lg8A0DdjU9aKBWhG4g2vPBdxBt0+3BYk8AYDn39bXvci/q/7e5KaHdn+IlBWdfAYHB3tkRSdl6W2lhCJOC4EXbXU0mUwcUPEtcwyciI4IRb+BQ9Bv4FCX+gUFBQ1W+WPH8OV3+/DfVz9GYVER2qS0QnHJJVTX1KF753ZY9/YzGJfZDzqdulZ1h8OBZR9swIpVW1BYchkTMvvi8zcW4pYB3VS3Jm7+YS/+u+wznM4rRGa/zlj70nyMHJDuUT9yz7wtPx/Gv5dvRO6FS5ia2RM7334QvTqKu5lrtRpEhQcjKjwYSJTpm2WRfeQcXvo0C6VVFjz8yP2YN+8uhIWFQavVNri1Gwyiyy2UiqamGM7wlmA0Oug1ENyujd7TXKn3Ax00jg7K5s3kAgFc4h2AgoOwx6agpqbGL5ML/GjwJGq8lOcCrpaCTWkHjVYLq9XqEvyPvxc8OaYD2fFd8e12O0wmEwBwE4RqroP3p/W+vr4ewcHBfms/IAHxSsg9L3XvK8lzg3cJ0JaCZ/53QfAV+a7EQi/VtyxkS+SB367CPA/c2JWBOzkBcn0InQdQfYu17w9wF+pXABrVAneuqEy7kOjLE4u7x+UaQdZn93jeeZUFd+p8863rNKR7Y2mXBXfqmnPd8PP4bbtUadRXDOB547re5QbzJFRDAtDOE2KdVvpiKrQWnV5zyrei19XVcS/QSqzoBALISzt/72ixPa/5Y6IDixGgItGlSfRtvcYBO3Tg/8IZhkFqaipSU1MxceJELt1kMuHIkSPYtm0bbFYLzuScxt+feRsXLz2Dtimt0KVjG6SnJSM9LQWdO6SiU7vWCA72zPX16Mk8PLn4Xfx24Dhio8Lx4LyJ+OPtwxETFSFf2QMxmcz49+trsX5rNkxmM/46cyS+ev1+JCfGetGa0FOyIejYCx98i/e+2Imauno8cOct+Otr85EQo05ANKfTiS3ZJ/DCmp0or7bg/r8+gHc+nY3Q0FC/rH/W1BTCyVvPzl/PTX4TdXV1Lnk0wPN/Q/REFL1UxFdhGAa6q4VwJnVARESEKpMLQh4A9O9TCSw7Swqg7zsEeqMRRqORm2Qj3gH05AIdiR5wB3jy3GFZFnV1dQBw3Qeyo5+3ZrMZQUFB11ijgATETyII7yqCOzws39zgLqgTBdGK4ZmGRggCtPQ+7nS6J+AuBdB0+x6COwT68Khf/nn1Btwh3KcouFOV+GnNBu5SeXzohjSYu8GyUBtCEM8HcwhDPAfSdFkRcKfbF/vkTwIIwb3opAB9icUA/gaQ6+g9prkkAO08kYsgz7ei01szEUgXgyPSLgFwIUinXWKJhd4bC6OYaDQaGBvhgATIaogKziI+Qg+TXQ+NQiN5SEgIBg0ahIEDB7rAS21tLXJzc3Hu3DmcPXsWn+84gjNvfI5z+flomRCPzh1SkZ7WGl06pDQep7i40VutVjz/5qdY+dl2XCq7imnjB+ObDxZhQK+OqsPG/mO5eOKFVdh3NBfp7VrilYV34vZRfWDQe//T4P8pLb1SjX+8uA7bso8iLioM//nzeMwa0wdGgzo/P4vVjjXb9+PltVkIjYjG3/7+BMaPH++yVZvqoMay0FYXwZqQIVqEhvSgoCDufiMwSdaek2B3QkHj1BamLB9s+jDFkwv0eePHoiCWbykvFyXiLCmApuXsJh0Z+Uj0ZPs9OhI9eRaRQHakHRKxnrjQ09Z/TyZymmONfMA9PiABAbwGd0/LNzu4QwBS5fqUSXc5bvjk/pe0uLvXUxXcCTS5tCOQJtUHA6odqX5FxiQJ7hBuS6hPl0slMj7RtfFw71cNcAfbpJNiN3o0nQ/ZNeyAC8QDIkBP3ddSEM+HbEmops69pMWdBQOm8VKJlxHsSwjO6SQxDOL/bJXmBUQVuemhXcnezkqt6EL1AXCBsFiWhUajgdlshs1m4+rSVnTyMm0wGFTfD5kvZP2r0WiEDjZY7Q7U1pm4l30xt2H6vAhNLsTGxiI+Ph5DhgxxqWez2XD+/Hnk5OQg5/Rp/LDvFN5ctQ05uWcRERaKzh3awGaz4PCxhsBrf5t7K564fzpioyPQ9CTwfRbQ6XTi9Q834+1Pt+NyWQXmTBqEpY/dia4d1IiCznKa7jl6DgtfXo9Dpy5gWEYaNiz5E4ZnpKkGPtV1Zry7aReWffYLunTtjtffeh/Dhw/nJp5oSBYDUW+FMVcCDAPWKB+gkG+NJtAIgPtNkAkGv1qBbRYwVZfBxop7B4hNLgDwiwcA63DAWVoCTVJrwXyxSPTkmtKR6PlLZ+hnDvmtA03XgwTpEwtk11xCTwYE3OMDclOIGzwJve16CeKelhcEbH6+J3XValcOnsXSCczAC3CHO3x6C+78cjQ4Q6hvD/ugLcOegjt4YxRr3wXceTAsNAnAvz7NZklXWq4RxhW5wtPHvOvj5hZPHwuBOUSOSVm4Q7USV3kBl3mXW4f7lAF4PshzeoqIt3lqS/O/rlxzuemhnRbicmo2mzmQ9tSKLhcwzul0cqButVoBgHPNJcGpmlsYBjAwDpgZI8LDm6CltraWgxTaWkde9Ek0a6Xwotfr0bFjR3Ts2BGTJ0/m0p1OJ4qLi5GTk4OvvvoKSa3TUHH1Cr768TDeXL0NrRLj0T41CWkpCWif0gJpqYlon5qIdq0TEKQ40jSLC8WleGTxx/h51zFER4bikbvG4Q+TBiE8VF133A++zMJLH25HSelV3DVxID765yy0T45Trf2L5VVY/nk2Pti6B6NHjcaGTV+jR48eLmX4963aAK+pKYQjvDX47kmeBo3jb4lGorwTF3o1IZIpLwAb3RLQ6gXz+ZNRBCbJb5mGZLV0c5ZeBBMdC8Ygfx/zryl/n3ryGySThOQ5Q55rJIYBvc6fhnwSyI5Y4K/Fs8hsNgcs7QG5DkWt5xAPRgAeCPHK8EHcxbrJy/elvM+Aza9LATDk6vLHLdangnRuvLx8xeBOp9N6UeNRw+IuOmngIbjzoVIW3CFST6R9/rXlW7iF6vHvO7+DOxS0IVaOd748Wc/Ov1aix41gLnhMTwRAHqZFAL5hKQh1v7nBuWuyq/Chn/R5A8iNoqeKctNDO4EF2t2V7HfuqRWdn0+7udOgazQauZdi4v5qtVpRU1PDWdmb0+qlgwMOaMBCA/I0Ji/3dAAsf00uaDQatG7dGq1bt8bo0aNd8qxWKwoKCnDu3Dnk5eXhXN5Z/HBgH/LyzqGgqBjxsVFon9oSaSkJSEttgbSUJLRPTUT7lASEhjTA+Pqt2Vjy9gacvXAR44d2x1fLH8SQjA6qnl+TyYJ/LtuAz77dC4YBFv5xJO6ZNBCRYepZDc8UlOLVdVnY8NMRzJw5C1nZr6NNmzay9fwB8JrqIjhiO7nd5566jNO6EeCnQVRNgNeUngfboi33nY4XQT7F3PSFdKODxXmrm/NiAbQtUzyuR847AXL+ZCF5jmi1WsFI9BqNBvbyctT8shNxd8xwC2RH1vnT6+D94R7Pf26aTKaApT0gv2PhwyvcAUUKxP1WHioAtoQuHtdVAOhirvIUkDWkisEsvEgHr29qTC4WbFD5PFjzFdy5PmTAHXBPk6xHD0dIR3hQj74OEsdy5YBmaMMTcOePH02gzNLHjddQ9pi6V9zAHcIgLwPwou7xbiAv0s8NJTeavr7LTQ/tJCo1AemamhoYjUZuzSjQ9GKpZNs1PrhotVrxqNGN/RMwoded8oPE+QvgnU4HtFob6iyA2Vrr4gLMnzwgwbFqampEI9CrLQaDgduajhYSrOvChQvIzc1FXl4ezp/Lw87DB3A+Px8XCooQFRGG+nozqmrqEBkWjMf+NAH9u7dFdEQoak0WVSzseYWX8fcl65B9IAed2yTgrcfuxOSh3dy2bPNF9py4gJfXZiH7yDn85b75OPT6asTHx3vVlq8Az7IsHDYrjLUXURk/APbqatVcxslvkfweVQf40nOwJXeDub7eZSJNzouGrxtt5bZYLJI7MshJw3p2aWgnEwb0Uh1APOAd0U0qEr3T6UTdqRMoW78W0VOnQyiQHYH8hpgX4HYe8Ae804HoAtAekOtN/vP8Uu74lqEDkDl0oA+tCYE7P6m5wV1OR6WArWZdH8Bd8FgNcBfrGwJ1xMYvp5MMuLuBGN2vTBuy4K5mPd75dANmSOQpBHJV2vAF3Kkx0mNXMmHhpiM5lQSo+d8pXfnXhaG2gFMC8mIWfZZ118sD2XmiEDtPFnpV1yu54SYZfJebHtppOAfAuYGTF2U+oJN82nJFLHQkyrO34MJ3W7VarRywkDXmSiNbCwn/5d/hcMCgZWEM1sHu1MgGAaN1oycXaKuevwBezKLbsmVLpKSkYOzYsdy5sdvtMJvNKCwsxJ49ewAAly9fRkHBefz2+UEUFhWhsKgEBr0OKa1aICUpFikJkWidGIWUxFi0TopBalIsEuMiReH7651HsGj5RpzJv4gpw3vgxzcfQO/OyVBr5o9lWWzffQovfvoLzl+qxIKHHsaKdXcjNFR+j3ilogTgCajR93qQpQwOQyQMIREI8dOkDR+S6aCJSq3cfDf96MvnYe46FhqNRnIiTYnQAR35AE8HAJSNHF98AdrOPV3SpKLSK/FeoHUjk1t2u90tEr3z8mUYk1vLRqKnn0csy8JkMnkVyE6J1NfXB9zjA3LdydNP/F3lFgXAVgz2xL6rAu6gyiiEb8Hv1xm406zooolYIkGOAAAgAElEQVS/wF0KaGm96GvgA7grdZUXnbjwYz0XeOVdHxf3cKE8ESAXhX+5NpSAO6l+DcFd6ScP1L3+VALuXsgt3VJwS7cmI8R/v9jlVTsBEZebHtppMCdwTta002u5aWAEmtbo+ssSrtFoEBQUxEGB1WrlYEoqSBwt/DW6fA8Ao9GAEJ0ddlaPoCDlkwH8yQW+NZS4z/tyToRcl/kWXYZhBPsgUJKeno60tDQOWmhrKABcvXoVRUVFKCgoQGFhIYoKC7BvVz6KCvegsKgYVyoq0bJFLFonxSElKRqpiVEwW6z4fNs+FJdWYO6Efvjq+T8hJTGaaO31eInY7A589v0hvLQ2C9AF4+FHH8P06dPdJpfUFgLwZFkEmZQhQmAvJCQEhtrTQFSK33WiRczKTSaNiO50dHdST6fTIYSxQ2OtR3BSG4BRd602H+BJtHeiG7nnhH6vjpIC6EdOctvyDoDLhIrYvS4nUpHo6/LzoU9KcolETwezoyPRk+sPAEaj0SWQHXmeeON1w7fa19fXIzbWm20WAxIQf4paf99lINgN3IX08BHcIdWHAlB30dELcJfqVxVwp8baeG4YMGDper8XcIdIH3LtiunmTT054Of0h0SeEJxTeZJwLpXH/31Qohasiy2jkNJFzNrPvwaC10T8k2n8dLO4C10/P1jam11U5q6srCzMnz8fdrsdCxYswIMPPuiSv2nTJvz73/8GwzBo1aoVnnnmGfTr1w+FhYWYN28eSktLER8fj/vuuw9z5sxRVTciNz20L1myBCdPnsSsWbOQmZmJyspKXLlyBampqdz+xrRFUo1t1zwRYnEMDg7mLI5WqxVms9nNokdb5/geAMQSToODBg4wABzwHmKEtpAzmUwA4OLOLCVkwoSGdDW2AZPan16n0yEiIgI9evRAz549BetbLBYUFxc3AH1REQoLCrDv558Qn5iE2PgE7Nh/Hmu2P4uIsBAkxEYgMSYCLWLCkRgTisToMCTGRiAhJhwJMeFIjI1AXGSoqOW+rt6CD7fuwWvrf0Hr1Lb493MvY/z48T55VsiJmNs1f4tB+txZrVYYqgpgazUI8IObtBIhk0Y6nY5bsmGz2QCA8xAICQlxmUzTXMoBG5+qOrCL6UYgWcjKTSaNbDYbnCUFMIXHgGm0Xqu5Lz1f+JHoS0svw9grQzASPd+zhdwH/DGqHcguEIguIL9v8QWKRdI8BXefdZCaXFAA7qKQowDcBfXhJwkDnBu4ix17Be5CijQDuLuBHQTOn9D1EtBN1P1aqC0ZcHepB2nIFYRzSOT5AO78864WrAuud/dEF4FLScbkq2Xd5X5TCOw3itu5ynr+/e9/x4oVK5Camopx48Zh9uzZiItrCiI9evRo3HbbbQCAnTt34pFHHkFWVhb0ej1ee+019OrVC+Xl5ejfvz8mT56M8PBwVfUDbnJodzqdmDBhAurr6/Hkk0+isLAQGo0Gw4YNw8qVK12Ahd7W7FqACgCXyQNifScQSoR2f5XTVc/YYWN14B6sPgq9Hpl2tSYB7Ih3gFyEcV9dl4VEzJ1ZKnaA0WhEu3bt0K5dOy7t8SeecIEZm82GiooK2C7uw4XqYJRdrUFZWRkuXb6EoznFuHw5H6WlZbhcWoaKqmrERkUgITayAeijQ5EYHQqH04lV2w5g8JAh+GTNZ8jIyOCi98tZaj0Rb4PGEQ+HoKAgOK0maK3VqGDCgNpa/+0Dr0B3Oh4FWYdNronVanVdZ152Hs6Etn7TT0horxi9Xs/dc2QyUFNdAQQFI6xFQrNHamcYBraSYsRNnYbw8HBBjxlyz9EeAAzDwGazuUSiJ79veuJNKJCdkAhZ2oOC1N3NISAB8VnUerRJwSr9XRbc+fp5CO5KyisGd18mBeTAnT9OfroIHPmSrgjc+fqKtUW++hHcVYNtNdtiGosrAGSAqgv3/mTBHRJ5CsBd7Lo3J7iLfvIut+SnyPXx1AWfoc/JzSNVVVUAgOHDhwMAxo4diz179mDixIlcGXp5alVVFfeukpiYiMTERABAXFwcunbtiv3792PEiBGq63lTQ7vD4cBf/vIX9O7dG4888gj69euHkpISrFq1CpMnT8aUKVMwY8YMxMfHg2VZzkWdD6HNIWLu4sSKTvKJe6uchZaBEwyccMCguq78tdLECkdghZQhYNDc3gt8gKdjB/ABnl5iIOamHxPKQB/dCR2jhC32RGw2G8rLy1FaWorLly/j8uXLKC0tRV1dLb774RV07NiRK0tDENHPk7XSAMBfHkEmnrwNGscwDPSmi3CGt0RYeCQHenzPCjWupbe600HsyLkzmUyIupgHR+dhYJrBO0BKd6I3y7KwnD0BR0Ir1NXVNdvkBy2W4iIYW7XmJj/IuSOTHmRLSqDpvPKj0bMsy/1W6OcifQ7q6+u5PgjAi40xsKY9IL9r4d6HFYItlJZH08u2FGirDe5uFl8P9FcE7kKwK5LuNiZ/grsHEC45lmsF7hBIUxvclZ5fD869IJxT370Bd79a36lzrRTc3e4NpeROn6JGrxJvgJ3r8+aSffv2oXPnztz3Ll26YPfu3S7QDgAbN27Eww8/jNraWhw4cMCtnbNnz+LEiRPo37+/X/S8qaFdr9fj4MGDLmk9evTA+PHjUVNTgw0bNuD++++HRqPBzJkzMWnSJISHh3PWPOKirvYWbUIB45S6iysNYKdn7LCraGXn6yDk6m4wGFzySXpzggpfSOwAeukB2S+cQDuBEXqrPlq0pnI4jPL7sOv1eiQlJSEpKUmRbnx3ZuIGLgbw/HuGvzxCDbdrTXURnOHJbqDnK8CLbb/mre4uLtwOB3RXClAX1Qq26mqPJz+U6C42sSOlu6P8EjSt20IfHOwSANCfsTI4nZ1OWEtKoG+Z5KI3PcFgNBrBMAyXLrQkh/yOye9FKJAd7VlDJu6ICz1fAtAekN+9eALuHIgoKd+Yphi0oQzcFdf3Qn++xVUpoHsJ7gxLHORvdnAXaNenSQA5cAc1VlD14Tk8u5wDwO2cXDfgDuq2FrjW/HMheE6p7x59gnt//V1b2q8BN0ydOhVTp07F+vXrcfvtt+PQoUNcXk1NDWbOnInXXntN1aDRtNzU0C4l4eHhuPvuu3HXXXehsLAQa9asweTJk9GxY0fMmTMHgwcPRnDjy7avW7RJuS0LbekkJWIB7GgrmFYDaOGAFb67oXrr6s6H0ObaQk5Id/q8E0gnUdPJeICmvetdG3FCa70CS6S0ld1X4QcUI9ZQYsUk4yH3jNwWZl4Jy0JbXQRrgutYpQBebKs2sQkGX2IYiImm7ioYnR4h8S1FJz88WX4gBOn0+JXq7iwpgDa5rYtXij/3qad1r790EZqQUNTZ7NA4nJITDOSaSEWiJ3BPnl12u93FAm+rroYuOBiGkBAXDxKn0wmGYTjLfn19fWDLt4Bch6LWc5S8sJPDGwDcPcpXOB5Fut4M4E6K+RHc3c6PlM5qgzsE+uKdA2/gWeg3cd2BO90/rRvdJ++SuHx6C+w0uPMvoRyo0xVuAPHwnejnfaexc1+OYF6/fv2wcOFC7vuJEycwfvx40bZmzpyJBQsWcO8sNpsN06dPx9y5c7l17/6QALTLCMMwSElJwZNPPonHH38cBw8exMqVK7Fo0SKMGDECs2bNQseOHTn3ebK+XCoIm5RFVK1AVPwAdrR3QGSoHhaNpuG37eFvk7aI0pY5fvAyOcCQChLnr/3pvZkcIXXE1udrbJVwakPAao2q6Smmu1jQONqNnwZo1ffStlQ26GKMEi8jY4Enuvp9goESTel5OOPbcv3LBYrjL3sR8wLwdYLBWVIIff9buO9i29yZzWYuSrunE1tirvrW4mIYWrVCeHi44meNVCR62isEcI9E/+MTT6D10KHoPneuSztk8un06dMYP348OnfujK+//hotW7ZEfHy8x+c0IAG5voX3Io+mr4Jl6O/XNbhDui8l6+MhND4fwF3s+LoCd7n+vQB3t3IC7bpdT7p/NcFd5PxJXTfF4A7pdtUAdyXjUeweT+sm0KfbJ30ZfQV4Sjcpl3iGfy9d5+Lhe1dm/3Rk9k/nvv/37c3ccWRkJICGCPIpKSnYsWMHnn76aZf6eXl5aNeuHRiGwTfffIM+ffogODgYLMvi3nvvRbdu3fDQQw/5MCB5CUC7B6LRaNC3b1/07dsXNpsN3377LZYsWYJLly5h6tSpmD59OmJjY90s3CRaNLFIA65bWPk7uJ2rm7UTQRoLKuocsNqqZS3cYq7ucq6/nojUGnN6eztvtpOS2zZOTnehvcxJAECNRoNIx2XYDepvUeVN0Dj+Om61vRc01UVwRCTLPijp3QBoDwYygUW7Uvtjr2++MKX5YFu0cU8XgVCz2cydWzJZQu55NX+vzpICaFqmiOaTZwQAt73gxa6t1Hp6+vd6pawUQcmtvf7t8pdu0BNbtIs/CebZ+Y47EN66NRfln15motVq0aNHD5w4cQL33Xcfdu3ahRdffBE9e/bEV199hejoaClVAMhv1QIATz75JNavX4/o6GisWbPGZf1aQALSfCIHxAJlmgPcfQJ7hWCuWBeI5HkI9KB19ge4Q6J/X8Gd6sATcHdRTwm4S0E6fegFuEudP6WALQrGAt3wExWDO62qBMTzXd/djiXKuKnINObR51vsU2h4ykCdadwCjnyKgjt4dW9Cef311zF//nzYbDYsWLAAcXFxWLFiBQBg/vz52LBhA1auXAm9Xo+MjAy8+OKLAIBff/0Vq1evRo8ePZCRkQGgYWcyKUu9t8KwrNsTIiAeSkVFBT7//HOsX78eBoMBffv25bYLe/nll7lyZJ1tcwaw44sONmgYFla2ycJts9k4Sx6JTM+fYCBw1ZzR8wkIWK1WDhLIHvBCwrdE07Dl7T7SYsKyLOw2C8JqDqNM2wFafZBP66SlYIsO4KVU6GvrcDhUAXh93rdwxHSAMzrNTXehJRJ83Wk3flo/f7iBu+i96QXY+94GtpUwpAndN+Rck3tI7cCTzpoq1D46D+HvfOXxeOkdLWg3dHIP0evJxa73xRVvw1pchNT/PqfKeIiIXVtyL5BzTSZ2yGQU2Yt+xowZWLNmDUJCQrBz506MHTtW0fnJyMjA0qVLua1asrOzXbZq2bt3L/7xj39g8+bN2L59O9asWYOtW7eqOvaA/D6FYRg4q877oWXeq5fgqxg/jeUdSuTTaaxUGQ/alO1TQV9KdHHrh+UVZ3mfcnUE0tHwvBLURSzdRX+eDqxAmmhbSuv40LdgmtD5UdK/SN+iaRLjZ0WO3XRWsS7/tyWYJ9E+/56l+5KsI1ZGoH+Wly/36WFd1i2dri9x/XwQ3dTn4S/EZBgGjuMf+dSGtts9ftPPXxKwtKsgYWFhOHz4MK5cuYLc3FycOXMG7dq1Q+vWrZGTk4O+ffuCbJVErLT+hBRxYaFn7DCzDa7cxB2XtjISSxhZj96ca8z5IrSFXG1tLeeiTqJw8625/to2jhaGYRDE1oDVRyI8PMbjKO98S7TaQeOktrjzxs0aTgc0NRdhS810gXRPto4jIuZC75d13A47mPJCsHFNFm0h7xEClfz7RsoNXG6HBilxlhRA2zLFK+8REviNHg/JUzrBYC0ugqFlK++UlxAhF3+ye4TD4eDuOQLsZJmE3W4Hy7Koq6tDaGgojEYjxo0bp6hPJVu17NmzB3fccQdiYmIwe/ZsPPXUU6qPPSC/Z1Hr7wj9gqjE4i6kh0Qbvlrc3azGSvI97EuJLlLWc5eupXSTaQvgnkXubXlicffEeu5pHXLfsZ73LZjmrcVdyroulEbpzbcoM2hqmz4G5Ou6XAe46qjUqg73prgxKAkux9Xh35NCVnZ6XHQZiXvb5VPCii54TkTKuljaKT1vdEv7NWKTaykBaFdB9Ho9evTogbvuugsZGRncOu3du3dj5cqVeOyxxzB27FjMmjULbdu2FVz/LmVBVku0rB02FjCZLS6WaHo7JxJQikDUtdjeji8EBMgxcWEm35sD0oVEaymDwxjv5iosFGBPo9G4uLv7y+VaSOQA3mAwSPbPsizY6hI4DOGoszhht1f7tHUcLf4GeKaiBGxYDKyMDo76ehdIV3LfyLmBewvwzouFkq7xROTc3UNCQgQnGMxmsyTAW4qLEdZ/gEc6eyMMw3BLIYj+5Bnz8MMPY9CgQUhISMDhw4exZ88eXLhwweN7SclWLXv37sXcuXO57/Hx8cjLy0P79u19H2RAAuK1yIG7CITzYUFNcJf7LgHBivsSXcPOH59nEC4K9TLgDjFXec7yeC3BnVfnmrnKC4CyUpiXvGY8fSTd6GmIF9BRMbgrAXSJYzHg5kO5INDzwFgQwnnjUbpenVNJCbijCdjpNe2kzo0gzLVhkmspAWhXSe6//36X7xqNBoMHD8bgwYNhsViwdetWLFq0CFVVVZg2bRqmTZuGyMhINwsycZ9XY59rvkUxLlyHGjMLjUYaVvh7rNPb26m5VZac/mLr0engXwSQ6+rq/LL9nqg4bdDYa2AN7+SSTEBOq9Vy544OwkbO67XyYBACeBLojAY8viU9rPICbKFJqsUxEBK1AJ7WXVd4Gs7oVrDZbNDpdAgJCfF6i0Gh+AZCAK+kfbH17HLbx9GQLqQfPcFAewjQkyxarRaWokIYWyV7fA7khH/f0N4vRqMRVqsVBw4cQHZ2NqxWK9auXYujR4+iQ4cO+MMf/oB77rmHC2anphB3fFqulQdRQG5mIfecBCC7wKJAPp3GNacQ3JWAOQ0a/gR3xRMPYpCkBAKV1xFc4y4FazcMuEtBulCaFLgLpVGQ57ZVmcj5l4JrJXUhBOMK2lbqQeExxEMGykXqk3MmaU2n1VUA8Fyf4uAOhm08ZUwTuEOgnYBcdxKA9mYQo9GI6dOnY/r06SgvL8e6deswe/ZsxMXFYfbs2Rg9ejQHyLSLtScAKmaRIy/MoUE6MBonjMHKt3lTYkFWCz6lAt5JRejmRwL3xILsi2itV+DQRwOMVtJdnFiiAXAQ5c8I+Z4IAXiDwQCr1cot3wCaAJVMIhkvlsLeaiAYPwCVkCgFeLJEgh9Vn3N3ryoB27Kj6ntmKgF4qSB7jpICGNJ7CkK6N9vHCekn5SFgKS6CLjEJJCigt8L/3fIh3W634+DBg8jKysJvv/0Gi8WCfv36YeTIkXj00UcRHh4Oi8WCH374ARs3bkRpaSkSEhI80kHJVi0DBgzAyZMnOZf7srIytGvXzutxB+QmE7Ue0aIGLE+hV6SOHLjLWvKvAbhLfZe1bl4v4C7VTzODu2DbzQDuQn0zEAdqX8CdX95bcFfN+u5lfU+gXHFZuh/xz4ahiwA7A9f+XEToWaQkzx9y800uBALRXSNhWRY5OTlYtWoVduzYgX79+mH27Nno1auXy/p32gKqZJ9rOvBakzWURRBjgZXVwwnv1+ES4Qew8xRA5fZ29zXgna/6KdHfUHUMZl0CzEyYx0HjiH5Wq9XvQdjE+hcL2Ed2OiATDCzLwqBxIvLsBpi73wVGe23n+eg96snkCADOFZwf9E7/+TOw33IX2BZtm00/qSB7QEOARdPCu8A8+AycsS1cfrf+9sBgWRa22hoc7t4FnY+cAHgu/rIeAgL3Dh30zul04vDhw8jKykJ2djZqa2vRp08fjBgxApmZmYiKivLL+EggupSUFIwfP140EN2mTZuwfft2fPrpp4FAdAFRJAzDwFmdr26jLPefUAb1lV9Gog6roIziduXaZHmHUu3xwdaTvpTmCaQD4uNUUIflp7u0JzQ+Od3E9OLle1rH7dxIpQnpKJUm1L9Umsj5ZSXqSJUVGotoeU/KShzz21Fy7NKNF/VZ3ietu+CnVJ5nZdwD1NH1fRPdbc/5NxDdqdU+taFN/2MgEF1AlAnDMOjcuTOee+45/O9//8Mvv/yCjz76CCdOnMCECRMwc+ZMJCcng2VZbpsnUs/pdLpYIuXWRGvQEKjKCXVcmmkXa3r9OyC8P73Q9mVEf0/2dveXfnLCd9Vn7fWIc9TDagiDQe+5u7iYfr5ucScmYoHXpNZ00xZkXMmFNSgeNXWmZp9gkPJiMBgM3PiIlwWZpNFqtWDsFjDVZWBjW/tdTyJ8DwGyRaDJZOL+ODA2K1BdCWOr1tAbjM3qacEwDDR2BxL/fB/CIyJklyDQAROF7h0AOH78OHbu3Ins7GxUVFQgIyMDmZmZ+L//+z/ExsY2y/jktmrp378/hg4dir59+yImJgarV/v2xz4gN5uodQ+zTc0JBnTjW9RELMZCdYiKkoHilLZLWywl8iXHQpX12lVeaZ6QpVdinEzjsUQQOqYxnXW5HiJ6yAUXk9VLbDzcRfXM4i4ZII6vo4AuqlrcxcauwCquyOKOpnyvrPMyfXpqMZfSSal7vNs9J2RNpwp4uca94RQ1pbkEqrsR5CZc0x6wtF9nYjKZ8Nlnn2HFihUoKytDQkICTpw4gY8++ghDhgwBAM6qrnT9u5GxwM5q4fDjHA3tgmuz2bjgU2T7OHEvgOYRAn/EDZzs0S0UpEvKVV+n08FovQSN0wJbmHpBrGgLLb3FnTcTDHxrKAAX/T2dENBd2AlnUDRscV1ddhjwZA23p/rTkE5P8Eh5MdD3H8uyCLp6ASEHt8A29clmA2Mpd3fiym/NywFWLYf+6eXXfIkELfT5IxHpHQ4HnE4nwsLCOC+AU6dOISsrC1lZWSgrK0P37t05S3piYuJ1MZaABEQtabC0X1CxRZZ3KPQKxkvzxOIu2q5AHSUWd1YmX+22WKF8Ok+qnkAdN92kzpNwHZZfRkxHsfZE+xdKlxnPjWJx5/fN71fQui2XL9aeTL5U22pa3AV1UFKHpyf/UypPqC0v67ONaW7zApTITM+55OmmPOtfS/vptT61oe08O2BpD4hv8tRTT2HFihXo3r07Ro8eDaPRiJCQEKxfvx5arRaZmZlckDOy/l16fTnbCOy+u8WLidC6VuIRQCxzzRXATkwI+AUHB7usQa6treXy6O20pLaO09WWwxba1i/68be4I2uQxSYYpPZIV8WLgWWhrSmCo0UPwTXm3gRh4+tPe2HQSw08jUzP32qMOVMAa3Qyamtq/OYh4M2adG1VOazJqdBoNFwQQK+24VNJf37ARzIhCACHDx/GtGnT0Lt3b9TV1QEAunXrhszMTLz55ptITk4OQHpAAuKRKLFSC1jcXV6wFdSR/Q5lFnel69LVassjq7pUnoT1VvT8C9dhGi3eDfAuYWUVa49hKICS00tmPM1iceenKbC4g26XacyWGI+gdVsuHyLtyeQzjelyVnY11riD9AsP6vOuh6jlXcqqLpZH6yJUBty1Y6g0qb/q3uYFxHcJQPt1Jv/4xz/w7LPPIiQkhEtjWRbHjx/HypUr8eyzz2Lw4MGYPXs2unXrxq3xJQHY3OGEUdXCLrceXWifa38GsPNWf2JBJFGlyT8CW2ITDIzdBLB2OHURftNRLMgZ2WGA3pqPb4kOCgoC2WZLFV0sVQDrBBsU5aKf1ASDlIeA3BZmakWm12q10FUUwZnaA6GhoaptI6dG4DhHSQF0rVIlt+Hz129ETH/63jl37hyysrLwyy+/oKCgALfffjuCg4Nx+vRpHDx4EImJibjjjjtcnlEBCUhAPBEvwF0Weqk0QfAl3+Gapjq40+1fz+COpjrg5wmPp6mWCBADElBM6+YncHcbN/98g0pTGdwlwVvk3KgC7vxxiZ1znigFd7fxyRxz4/SgjmK3drk8L6AeAm3dKHITGgwC0H6dSXKy+zZMDMOge/fueOmll2C32/HTTz9h+fLlOHfuHKZMmYIZM2YgISHBZX0qoM7+73JR6eUsucRKTPaul55gUF+kIJFvyVUywaC1lsFhiGv2hwW91zVZ1022CPT1GkuJproIjohk0fEqiaJObyHH38LMX9vHAYCm9Dwc/W5zs8B7AvD+iO7uLCmAvv8tTXoKbMNH4lj4OsklB+kajQYFBQWcu/u5c+fQrl07ZGZmYvHixWjfvr1Lv5WVlf/f3plHR3Hc+/7bMxISBgwCxBaxGcwOAbMbZIkxm4mxDcaAyEmc+OLDje8xOXl5vOy5fic57zixndgnJ/Yl996cG8SOF4yNg7FjpBG7jFgM6F4ISwDLWFiWkYT2mX5/oG56eqqqq6e7Z5F+n3NkdVf96le/6hnh+U5V/Qr79u0jwU4QjkmUcGeUuSrczWNh+QJHGFnF76ZwF9WZxqOLeqWt6Pa1KswqHw/hDpMtx49oxtaJcIeE35iEuR3hbkPYa/8vszPjHrHKRUaEy9pZCGrWM7WcOefYW+2fN38JkDJ0vD3tJNpTjLS0NMybNw/z5s1DbW0t3nzzTTzzzDNQFAXLly/H4sWL0bVr15jPfxdlpXcqstxOEMeCt9xXJn7LLxjS0pDR9AWau41yFGOs8WdkZETsjdYyvNfW1nq2BcFXew2hrOFSttoMvEZrayuampr0OuNKDM9pqAGa66F27xNRbCXgtez5vOfvxuw374x2gC3gtUR2Mq+xSKRr75+KigpdpJ87dw4DBw5Efn4+fvGLX2DkyJHCv+8ePXpgyZIljsZPEKmHW/+mCsQzV7gzYklJ4Q5Bf+b6JBPuzHaAknDhbgwxnsId9vzGLNzBjse2cDe9dmYh7/pS+VjbmMYvnI13QZwrba+himgfqQDNtBOpRLdu3fDkk0/i29/+Nq5du4ZNmzZh8eLFuPfee7Fq1SrMmjUr6vx348wdEC0Stf21MlnpncBbXu3z+SL2R1shShrnJH6WeGqpr0I4DNQ3K+ikhFxJwMb7ksTqfHrzOdzGFQLaLLZjgamG4KutQMugPL4J50sG7fkbRXCsr3Es+CovQ80eAlF2Ue0LkLS0tKhz6rUY77rrLldjVFtbEb5xHb5+0StqzJjfg9qXNOYl9Oa/AW1Mmki/ceMGioqKUFJSgjNnzmDAgEE2SBMAACAASURBVAHIz8/HunXrMHbs2LgnhSSIjouFeBYJUXMbL4S7zH3Mwp1hL9yr77Vwh6DOWM6yu2MfH+GOGAW2yY9ZDMcs3Hl+EyHMIfAvWS8j4qVFOGIU+26U2RTnKT/T3vGg7PHtjHA4jLKyMhQWFuLQoUPIz8/HypUrMXLkSLS2tuL69evo3r17RMZE4znLbmYCt4tx9rilpSVqZtGcGT0UCkUkjXN6vrsV6bcuIoQ01Pv7RGVQl5095h2/ZhyDk/iN4q61tdXR8mql7jOkXz2A5tHL9DLjEWDmLxlk4tdmgpubm3WB6YWA93/8NhAOIzQtclZYNBOt/Rads+70vRWquIKG3/8SXV/4r5jaG/9GtKSPAFBWVoZRo0ahb9++qKqqQklJCUpKSnDy5ElkZ2cjLy8PDz74ICZMmBCflQ4E0U5QFAXh2ivuOFOjLtj3KsuGZSdho91z+zaVMftm3KsW9dL+zPGJ6kVjY7RxVCcakxpd1vZM1Ihyi/hUhm1U39F9sH1JlvF8xOTXwodMTFZtvKxn2tqxk7m220ZUZnrfeFnmAv5F/xdeSUxFURA6/7ojH/57l3kWn1fQTHs7w+fzYcqUKZgyZQpu3ryJV199FU8++SSqqqpQV1eHQYMG4aOPPkJaWpo+Q6sd7+RmArNYMM8eNzc36ysENNEOQBdQbp/vLkRV4W+qQmv38cj0Z0qtENCS2xkFolVmeqcY97mzEpx16tRJuk9/zTWEun1NF4hurGQw7oE3CtCmpiZXBbyv8jJCY/Isl4szs7s72ANvRfjGZ9yl8SzMR+AZZ9I7d+4MRVFQW1uLwsJCvPfee8jMzESfPn3w6KOP4qmnnsLkyZP11Q4EQSQY7qy3eQYakM4qH/WhUzTzzKo3lcnMkLs6426cSebVq2I/wln1WOvMz5Zlx5pdZtTz+rE1427sIw4z41Z+IeFDJiZP98C3dQvO7Llw9j0BM+4Rr49pfMKZcbfLUoVUitUd6NNcO6WlpQX33HMPRowYgYULF2LixImoqqrCrl27sHr1aqxYsQIPPfQQunXrps98NjU1we/3J+x4Nl7SuPT0dADQRa8m/OK5KsDX8hVUfwZUfyaASPGpbUFoaWlBY2OjHpeW2V2bxY3rlwxgL/G3Ep/GlQxdv/oH6rLGI9zcrB+X5+aXDOYvaYzP0Pg+tCPgVVVFqLUV6ZUXUTv1CbTW1EhtN+DhtoBP//p0pI2bIoyfdU69tuokMzMTdXV12LdvH4LBII4dO4auXbsiNzcXa9aswY0bN7Bz5068+uqrGD58OKZPny49VoIgeLj1b7ZIPCt3bPTqWIW7GSsRbiqLu3A3+AMjtJiFOwR1ssId0XU8sY3bx2apiRLuzC87PBLusj48F+5A1LNlfalge++6rB3v2hiHZBvjvw1C4Y7YytD2fm43e9o73tY+Wh7fjmlubtbPW9ZQVRWXLl3Cxo0b8d5772HcuHEoKCjA9OnToSiKvizY6dJqGURJ1zShaxZsmnBqbm7WRZ+X2dM10uvOI+zvilDn/hHxmwWWNpOu1bm2v9xFtGeoLf/Wlktr8aelpSFNCeHuczvQOP5JKP74frfH2yahfVFjtjXPpKfXV6P7h39E/cr/59lzNz/DWGfgeSLd+DfQ0NCAQ4cOIRgM4ujRo+jUqRNmz56NBx98ENOmTUNmZmaU38bGRjQ3N+Puu707mpAgOgK3l8dfdcmbyrhkfQQz21nYABzhbi5TGa4YNsK+rXxa2IuWnRvvRX3HpU70HIx1anRZ2zNROeVMXxHlLP+Svrj+WX7c9GFR5ulSeUGZyKdnS+Vl7VjXsdRzyvRfNsoMv5zif+hfvV0e//e3HPnwD1+ScsvjSbR3YMLhMI4ePYq//OUvOHbsGObNm4eVK1finnvuiUhuFg6HdXHsZD+sKGmc3f3cmljTYvQ0uZkaQmb1x2joPhEh1c9M+qWNw9i38RnG40sQGcxLrbWVCxraKQPpNf+Av6ocLcO/kZA4NTQBr+2B177UARC1p17/faEUvgsfo3XBM3GJ0Y6AN4p07T0EIOJvoKmpCUeOHEEwGMSRI0egKAruv/9+BAIBzJw5k45bI4g44q5o1zB/OGZ9DBOJRk47Eu7e1QEc0WosjxZqKqecLYp55Zx+vRTdPPuECXfBM7LbxqkIT1bhrv/ilEnVm9//seNf6LFov7DTkQ//sMdItBOpSVNTE3bv3o2NGzeiuroaS5cuxdKlS5GVlRU1u60JO5E4jmfSOKsEdk78hkIhKI030Kn5Br70D9ZFOm8lAA9jcjPtS5B4nFFvfA2MAtH4JYOWL8AoPrvdOApkZkHtPymh2cWNM+nG/AsA9CX0nTp1iniG/oPbgLvuRmjiQ3GP1yzgtWet1ZlFupa5vrS0FMXFxTh8+DBCoRBmzJiBQCCAWbNmoUuXLkmzSoMgOhreiHYg8gNzxEW0jX5pYQNwPnQzhGiUmUisWtQzfVrYp6JwtyWGb1/fqbIQmiTc+bELRTinLKpfnk/BdUzCXdbO6jqWetNYpeoZzyfq34bY8C/8pcei/W1HPvzDHiXRTqQ+VVVV2Lp1K3bs2IGePXuioKAA8+bNQ3p6ur7/3SyOAUQt8wXYAtFLWLPbssnXeJnRu7f+A6H0LKh39Xcl/nA4rD9DVVX1L0HcOKOeN4tr5zVQw2FknNmM2pwAmvxd43JEm3EMVtndtS8ZjK+z8b3Y6e3foHXqY1C/NsrTWHmYM/hrvPfee+jVqxfuv/9+fPLJJwgGgzhw4ACampowbdo0BAIB5Obmolu3biTSCSJJ8E60A9Efklkfx1TTpYUNgIQK94hiCXvVot6qb0d15nrZOlkhC6hMMdt2zfUlUy7hy1asrDhF/dqwN9u5IdxZZbb6Nd0nk3BXOWOIupao13+ZnoFVvQv4F3gs2i++48iH/57FKSfaKREdEUWvXr3wL//yL3jmmWdw7tw5FBYW4sUXX8TkyZOxcuVK3HfffQCAq1evYsCAAWhoaAAAfS9uenq6ntk63uJDWwlgzJ5uTBym7X9XFCVqFpqZGV0NIf2rOoQ6j3RtLD6fD5mZmXqCuObmZty6dcv2Hn2rpdaxJr7zNddCQRgZPfqjE+BKgjjRGOxmdwciX+eIc+pv1SH7i6to7jEAaaal/15h3nIA3HkNtAR2Z8+eRVlZGf72t7/h8uXLGD58OJ544gls2bIFvXv3JpFOEEmNW3+fnA+IxgRUomkuZiI2RjvZrPIKTHYuJJODKhgPKwaj2JBNMme3DoZ6UYyydZxkbUDb87xTrxjGqMomlOP2YSxn1Ev7FyWWY/iLeLwS9lZ2jpLTCcrMcQrPajfdu5qcTtaOc21MpCdztjvAsWW8b7Tkilb1RFJCM+2EFNXV1fj3f/93bNq0CRUVFaivr8fIkSOxZ8+eCIHs5syxmxhXCGjoSdcEy/X9jZ/D31KN5m7eztrK7NG3SlrGStQWC/4bZ+C7VYmWIXOiYnS6DUF2Jj1W1MrLSN/3Z9x8+Eee5RHgJR80HmWnzaTv378f1dXVmDRpEvLz8zFnzhzcvHkTb7zxBnbs2IFHH30UP//5z12JiyAI97k9037NRY/mj1wq45L1scxsZ2EDMIS7jE0sfXPuueNh3KsW9VZ9W9aZ6yXqmH55/WnlbD9xmXEX7K2Xj5UVp6hfjr1MmXDGndOnY7/mekGd2zPz5litru3MuOu/TNdW9cKxOMM//xeezrSHL73ryIdv6MMpN9NOop2wpLW1FQMGDMDYsWORm5uLKVOm4KuvvsKOHTvQ2NiIZcuW4dFHH8Xdd98d0/53L+Dt5/b5fPD7/Xqd1dLvTjfPoDWzL8IZveMau1Eca3GFw2Fh4ju3SL+wB6GsYQj3vFcYo3l5OitLPu+EgFiSD8rgOxuEr/ICWvO/G5FHIBQKxSzgze8js0gHgPLychQXFyMYDOKLL77A+PHjMWfOHOTn56Nfv37c/rTXlCCI5ERRFITrXBLtMiKWa8Oyc8EGYHxQj8WvHcHswF7Ut2WduT7WPq3KWWIYEsLdWG6nb5boYvmXjVU2Hpti2i3hzirj9sURpIkS7lx/pjFEXVvVm2z1X6xri3qX8M/7uceifbcjH76h30g50U7L4wlL0tLS8Nlnn0XNnH/rW99CZWUlNm/ejCeeeAIDBgxAQUEBAoEAMjIy9NntxsZG15LD8Yhlqbj5bPAo4Rluhi9Uh3Cn+OyNZp1Tb95iYBSLniypVkPw1VWgZVCe0Iy1PL25uRn19fW6EA+Hw+wtBx4uBffduIRw9tDb14xz6puamtDQ0BBxjJw5Hta2Ce2Za5nbz58/j+LiYpSUlKCiogJjxoxBfn4+Xn31VeTk5EiPkQQ7QXQgZJaNc21YdrI24PcHmJZ2a/WCNqIl6eZ73ZVL9qK+meO1WvKOyCXGUn1alRufJ2vJOiMO4dJ0q74tlpHHulQejD6UNruIPpS2cjXSnjUmW0vlBX2ax29eCi9cYm+6FtXZsYNhbAok7Eyvl8xSeG69ecyQWyKvPdeIZ5wi0DntBBEbqqrizJkz2LBhA4qKijBz5kysWrUK48aNA4CYk8OJ+tOSxfGWitvZU28UnppI66J+ibRwA1q68WecncBaKi7KTq99KWGM0elzNKPUXUf61RI0j35CegzmmXQtFmMeAa/Fukb6jufQmv9dqNmDuTbmTP7aigVNrBtFuhb3xYsXEQwGUVJSgitXrmDEiBHIz89HIBDA4MGDaU86QbRTXJ1p11CjLqIrZWyEdjZt9CIrG9O9HXtVJgar8Rvr7bS141fU1kY5YHo+att/VX4/wnKrvmXbsGJl9W3Rh9SsPscHqy9zvCz/UbPwEuPj+jXbxlgX0yw7z870bITXjGcrdS35LBzin/szb2faL+9x5MM3ZGHKzbSTaCdcJxQK4aOPPsKGDRtw4cIFLF68GCtWrEDfvn0jxLGd/e+sWehYj1+zQhN1XW6dRZ2vL9SMrIgEdrHC288dy+y5V0fIpX32MRBuQevXZnLHILvcPRHH3CmVl6D2Ggj4+YuIjKcEaDPpWvlvf/tbBAIBDB06FPv370cwGMTFixcxbNgwXaQPGzaMRDpBdBBui/ZPXfImI6QNZbZsWHYy/QmEiYxfZhun9m1ljgU2p61jv7GXq9DS0fHiiLVcRkAb42KUeSbcOXGy+uIKbKftjGWC61jrXLVjCXSZa5ZAl7kWxOcAEu3uQ6Kd8JTa2lq89dZb2Lx5MwBg+fLlWLx4Mbp06RKRHM68t5wnDo1Jy7xcWqyEGpBx8zRu3T0JLW2z27Fkd+cJXDeSrmkYE9gBiBDHdun0P2+htf9UhO/OsRyDnT3p5vPLzZn8vcRqDD6fDxUVFTh06BDeeecdHD9+HJ9++immT5+O1atXo6CgQN+7ThBEx8Jd0Q7ICWlDmS0blp1Mf1aiOpY2TvuQEN/ceq/asoW43XJVKECdlNsQ0ABSRri7JviNZYLrWOukfaim4XFiVln2sV7H8Awc4n/wp96K9n+878iHb/ACEu0EwUJVVXz66afYtGkTdu3ahXvuuQerVq3C7Nmz4fP5UFVVFSXENSHvpsCVJa3+KhS1FS1dhurxm7O7a6sEjMvBWee8e5V0zYw5RtuJAFubkHF6I+pGr0JIVTxLHOfmlwwsRBnqNZF+48YNFBUVoaSkBGfPnkX//v31mfSxY8fiwoUL2L59O7Zv347//M//xJQpU1yJjSCI1MJ90Q64J7ZZvmRsLPrTi6xsBCJFqg9VLibXxbe5Pla/NsoB/fncmW1vqxcKcZlyC1EdD+GeDCJdqh0EotVlO6EPnp0dIc64NsbHK7cTlwM8F+1XPnDkwzdoHol2grBCVVW8//77eOWVV3Ds2DF07doVN27cwJ/+9CfMnz8fACL2FsdzT3RbgMj46gSauw6Hmt6NGb+2t1xLFqeVx1Oki9CEqxaj9iWDOeO8cRbaV30RGV+dQ+3AuXEZA+tLBjsrGcx+RCK9qqoKJSUlKCkpwalTp5CdnY28vDwEAgFMmDAhqY4nJAgiefBGtAPRwjDqJvKeKz5ZvmRsLPrT7oX2jDKvhD53bKIYJdrqv+z0y2snX66a63n9SJfHKKoBuCbcZfagJ4NwN7fhCXJZu6g6wXvcK7EuvJaI0wPh7r1o/9CRD9+guSkn2mnNJxF31q5di82bNyM3Nxfr1q3DXXfdhZKSErz66quoqKjAsmXL0Lt3b33/e0NDg639705RQrcAhKGmdY0oZ2UVN2ZKV1U14ki2RO57VhQl4txwLUt+Q0MDN7t75+YbQNYQdO3a1boDl2PMzMzUBXxdXZ3wKD5RboCMjAz4/X589dVX2LdvH4LBII4fP44ePXrggQcewFNPPYXJkyfTcneCIBKMOau5ocxsE3FptmH5krGx6E+7j8jKLfCr35ozUFv0IWvPHRsrc7iNtvq9nX7tZHbnDY2V3d1JOSerelQbVryMDO6x9MHKXB9VxvHLii2izGE7GGJmvm6IrjPbaVnXuXUMO2ad8f2PO2OSzg5v91oUJ+eaSEpopp2IOzdv3kS3bt2ixNhXX32F119/Hdu2bUNmZiZWrFiBRYsW6Ud28fa/u03arcuA4kNzZk7EXmhzVnGzMNcSr2lJ9oyZ0xMFa8m+llXfuJIhLS0NGWe3oOWeBVA790pYvMaYtdMGfD6f/gy1DPrmJIS1tbU4cOAAgsEgysrK0KVLF+Tm5iIQCGDq1KlIT09P6JgIgkhNbs+0V7jkjfVxS2VUme1kbFh2Dvsz3sv2rd9K+LRrbxUzd9xWzyXWtsY6VjmjzFCumsu5cdgpZ8XEaiMbr0t9JNWMO8OP2adqvhbVscZpVSdxLYrRybV0/87wB37i7Uz71b858uEb+GDKzbSTaCeSDlVVcfnyZWzcuBG7d+/G2LFjUVBQgBkzZkBRFF3QtbS0RJ+t7oBwOIzWlhZ0rTuFr9KHoBUZUcusZfvQZo21BHa29pY7wM6+emN2d6XpJrKufYD6Md+EP875A1hj0GJvaWlBKBTS695++22EQiHMmzcP5eXlCAaDOHr0KDIyMjB79mwEAgFMmzYNmZmZCYufIIj2g7uiHRAKXitRGnXppS+RsJWxB0MAWNwnjXA31/PacoQbT6hxylUZe0vhzotXUlS7LdyTcqk8Y3xMYSuqY4w7qg9RnYxYlhTfdq+jYuPFAlfwB37srWi/ts+RD1/OHBLtBOEm4XAYpaWl2LBhA0pLSzF37lysXLkSw4YNA4CIs9XtHCmmqmrUcncAyFQa0KW1Ao13T3Alszlvb7kxgZ1T/24kv/NVngZqP8PNPjMiVgnEK7u7NoOu/Rhn0n0+H5qamlBaWoq9e/fi8OHDKCsrw5AhQ7B8+XKsXbsW2dnZnsZIEETHxH3RDrA/FZuFIcuO9cHaS18xCF9WLLJxAPBcuEu3NddzRJhD4a7asY9JuFv5km3DEcr6L1NZhB9RGUtYxtguFuEuvf/cSgCb+xDVycQSgyiXuY6KTfAsHOKf47VoL3Lkw5eTT6KdILyiubkZu3fvxsaNG1FVVYWlS5di6dKl6NmzZ8TyeSA6IzlPpBuPX/P5fOh06yJUfyZaO3/N9fjNCexiWSXgVYb69IvvI9RjKMI9R0StEvAiu7tRpGtL9o2vRXNzM0pLS1FcXIzDhw8jFAphxowZCAQCmDVrFlpaWvD2229jy5YtmDBhAl544QVXYiMIgjCiKArCt1wS7ULB2FYmYyPry9LOLDIsbJh+BX0b72XjABjiwUl9DLFw6y0EOq9cFFOHE+4isc3qP1ZfFuOMKamcjBg233PeG4lcKh8VG69PZ6SaaA8Gg1izZg1aW1uxdu1aPPvssxH2mzZtwm9/+1sAwNixY/Hcc89hxIgRen0oFMKUKVOQk5ODd955x1FsPEi0EylJVVUVtm3bhu3btyMrKwsFBQWYP38+0tPTEQ6H0dTUpAtzbf+2MfGZdrxchMBVw8is/hhN3b8O1Z/hafxakj2rVQJxOUZODSPj1H+hacxKIP2uiL7Nx9zFkkuAJ9KN42htbcWxY8cQDAZx8OBBNDU1YerUqQgEAsjNzUW3bt2441RVNaHL+QmCaL+4KtoBC8FoKJMRxW760i8lRbjQL8eHlViOuHVSL9GXdL1o7CyxyymPijmyXLVj75pwtxoLQzh7JdylRLqkL6Fw5/XP68d0bUsMx9iH6yKeFxuvH7iCf86PvBXtnxY78uH7Wl5EfJMmTcIrr7yCwYMHY8GCBdi/fz969+6t1x86dAhjxoxB9+7d8Ze//AUffvghCgsL9frf/e53OHbsGGpra7Fr1y5HsfEg0U6kNKqq4vz589iwYQN27tyJ7OxspKeno6ysDPv370fPnj0B3P4GzHJmO9wKf1MlQp0HxHUM5gR2xtUB8TjrXam7jvSrJWge/QTXxpgcTssloAl4czxGka6tbACgjyEtLQ2hUAgnTpxAMBjE/v37UVdXh8mTJ2POnDnIz89Hjx49SIgTBJFwbov2z1zyZhaLbWWse6GodGInsNEvLWyk/HJ8WInliFsn9RJ9SdeLxs4SuzbLAbgj3GVFuFUbC+FsV7gzy0Txifrn9M0tkxS95jjttBX5seM3mYS7C/jzvRbtJY58+L6Wq8d38+ZN5Ofn4/jx4wBun3K1YMECfOMb32C2/eKLL3DffffhypUrAIBr167hO9/5Dn72s5/hd7/7nWcz7XTuEZHy/OIXv8AHH3yAPn36oFu3bsjKysKECROwdetWrFixAoMGDQJwe/97U1MTGhoa2DPbvrS4C3ZNmGsrAbQl/NrxcRkZGbbPLbeLr/Yawt1yhDbGZfLGZf4NDQ26EAfAFOmZmZlQVRWnTp3SRXp1dTUmTZqE/Px8fO9730OvXr1IpBME0c5hHU9mddQYy8aJncBGu4T5GDaZOEXHqRnKhEfI2bwXHhcn0Zd0veFIMFY/5mvmkWKC8qixSJRLH8lm7J/ly84xbrhTb+c4OGYZIxbHR8axygTP0tzGGKf5GYraivzoxRJ+7V5LHftm7B+Rz0Q4xhTAxc+MpaWlGDVqlH4/ZswYHD58mCva//SnP2Hx4sX6/Q9+8AO88MILqKmpcS0mFiTaiZRGURSsWbMGr7zyCvr166eX19fX45133sGPfvQj1NfXY9myZXjsscdw99136/vfGxoaACAi6ZrXiJa7Z2Zm6l8iGBPYaeeWu5nAzoi/5hpa+0+WtteWtmvHqBlzBOzbtw8ZGRmYM2cO/v73v6O4uBjBYBBffPEFxo8fjzlz5uA73/kO+vXrRyKdIIgOCEu4M2wSKdwByQ/wHgv3KPEp04cHwh2MYfCGJyPcI74UuWOjtD1z1ezcFeEOgS9Z4W5qk1DhDhti3iPhHvE6mOIxCmWmX85rEuHWrnA3tjeNnVmOyGv9+aNdUnTwOIoPHXfs58MPP8TGjRtx8OBBAMC7776LPn36YNKkSSgqKnLsXwQtjyfaNaqqorKyElu2bMGbb76J/v37o6CgAHPmzNGXaRv3bLstjN3Yk25OYKfNeLtxzB0AoLUR8KUDPn6iOXN2dyAyiR8AXLhwAVu2bMG7776LS5cuYciQIVi2bBlWr16NgQMHkkgnCCLlcHd5vBGWcDcXsAQj6yObm3ame+ZHREEbVcKnViYbh5VPmT6dJqdj9sMrl2gjismzpfJWvmJsY6dvZhnrmYr6F5Vx4jGXmV8XR8vfBfFEteW9b3l9mnwyyy1ilrlmjcsh/rz/4+3y+M8OOPLh6z+Luzz+2WefxcKFC6Nm2k+dOoWlS5diz549GD58OADgpz/9KQoLC5GWlobGxkbU1NTg8ccfx4YNGxzFx4JEO9FhUFUVZ8+exYYNG7Bv3z7MmDEDq1atwvjx4wHAcWZ3rQ+juA2Hw67uSdfEcyzH3MXSj/Zlg7bX3rgU/uLFiwgGgygpKcGVK1cwYsQI5OfnIxAIoKWlBVu3bsWmTZvw2GOP4fnnn3ctNoIgiHjhnWgHrMWioSyudiLBa9EmSjBZxCIbh5UwF4ljvUhULxkLrx9pcS7XRrUl0HnlMYrwWNrY6Vso0lllAlHMLOPEE5P4dtLWYT8xX8fYnhWrA7wX7Ycc+fD1n8lMRDdo0CAsXLgwKhHdlStX8OCDD2Ljxo2YPn0602dxcTFefPFFyh5PEG4SCoVQVFSEDRs24Pz583j44YexYsUKfYm97PnvXot0EcZj7lRV1VcJxHI0m/k4PLNIVxQFV65c0Ze7X7x4EcOGDdNF+rBhw5jjVFUVjY2N6Ny5sxtDJgiCiCu3Rft1l7xZCUmOTVIKdxm/Em0s/drwyRQcPFHEsZV5JjyxLRDhsYp9lVVuKdyt+pEQ4bG0YQllnp8OI9yNbSVsnYr4iG6ctneGP2+dt6L9+mFHPnz9ZkTEV1xcjH/+539GS0sL1q5di7Vr12L9+vUAgDVr1mD16tV466239DxZ6enpOHr0aITP4uJivPTSS5Q9niC8oq6uDm+99RY2b96McDiM5cuX45FHHkGXLl2Y579rCeM0kW5cJu6lSOehZWvX4lQURRfwvH36ZpGujcMo0isqKhAMBhEMBnHu3DkMHDhQF+kjR46MSw4AgiCIROK5aI8SigK7qCo37QQ2+q2ECLclog1l0mLZwqdIBLvVF08wW/Ufw4y7Jtxvb0m2EJER5VaxWYhgr4U7N0ZRmUXMbgh3kbi2Jdzt2AquYxHeluOTaOMC/ge8Fu1HHPnw9ZvuWXxeQaKdINpQVRWffvopNm/ejF27dmHIkCFYvHgxQqEQ9u/fj7Vr16J79+4AoGdTz8jISCrxakxgZzyaTdu/zxLp2pn1N27cQFFREUpKSnD27Fn0799fF+ljx45NqnESBEHEA3dFOyAnWgV2UVVu2gls9FuBYGaVRYkzThtXZ9wlfAmfjURfPMGs/+KLcHa5uI2KeAl3Rr3dNjJC2RPhfGc9WwAAF4pJREFULtu3qa0dcZ3Swt1mG4eQaHcfyh5PEG0oioKcnByMGzcO169fx1//+lfs2LEDo0ePxujRo3H9+nXk5ORAURR9X3ltba37ieEcjsE489/S0qJnyVcUBUePHsXMmTPRpUsXVFVV6XvST506hT59+iAvLw/PPvssJkyYENMye4IgCEKETEZ1gR3UGLLFS9gBYGYbZ2WVj/iAL9FGJqu88Pg21phEWeclfMlksOf2BU6dReb4qNiM5eI2inT2eGO5VWwSGeJjaRPrkWyuZJXn9APe8xVlfueM0+qINx0JW9eOdhNcm9/LUm1SgA6Y3Jhm2gnCxLp169CzZ0/k5+dj8uTJ8Pl82Lt3LwoLC3H16lU89thjWLZsGbKzs6Gqqp59Xtv/rh0fF08Br+2t12bTzVnqFUVBZWUlli9fjkuXLiEjIwNDhgzBI488gkAggMmTJ+sJ5giCIIjbuD/TrsH66GUW7gK7qCoX7PRLCxvt3nb/DB9RTaxsrPoVjSVGX8z4jXWidpz+ReMUZJW/U2Ky4cXIiyGi3Kpvi/Ek3Yw7q4zRt7lfO/vQLf1Z1It8J3rG3SX8uf/b25n2z0sd+fD1nZpyM+0k2gnCBjdv3sTrr7+OrVu3IiMjAytWrMCiRYvQuXNn/fi45uZmffm8V+e/a8vgjRnejSLd5/OhtrYWBw4cQDAYRFlZGbp06YLc3FyMGTMGp0+fxpYtW9Dc3Iy9e/di2LBhrsdIEASR6iiKArX+OlT1zuSX9n2suUxUd7vQ/JGYI3SjimUEsYVdxKWMnYWNdm+7f4FY1YusbKz6FfVp1V8MvkTjEvXvQLjfqVHvLJtnvr4iUWwst+rbYjzJKNyFwltCPHst3M3+kik5nQt4LtorP3bkw9dnCol2IjE8//zzGDRoEFatWgUAmDhxIkaPHo0tW7YkOLL2iaqq+Mc//oGNGzdi9+7dGD16NAoKCjBz5kwoiuL6+e8yIr2+vh4HDx5EMBhEaWkpMjIyMHv2bAQCAUybNg2ZmZlRPo8fP44JEybQLDtBEASD26L9c3ecqSrj43AHEu6yfQNiQSvVrwfCnSeKmX2I6iSEu402SS3chWJeNkavhLudekE8tusF/SWNcHeOP/eHJNpdhkR7OyEQCGDHjh3o1asXysvL8d3vfheVlZU4ffo07rrrrkSH164Jh8MoLS1FYWEhjh49irlz52LlypX67LXx/HfZ/e88kW7MUt/Y2IgjR44gGAzi8OHD8Pl8uP/++xEIBDBz5kx63QmCIBziqmgH9A/fZtnFMPRGuMva6ZftVbib72Wet0AUW/UhFOGy/sRt9HcWL0apfgRCUSY228KdVWbXLyvmWIS5pEh2vd5074lwt9HGJfyzvRbtZY58+PrcR6Kd8JYlS5bgypUr6N69O5599lksWbIENTU1WLRoEfbv3w8A+OUvf6mL97y8PBQUFCQ46o5Dc3Mz3nvvPRQWFqKqqgpLlizB448/jp49eyIcDnP3vwOI2I/e2toKn88XcQxbU1MTSktLUVxcjMOHDyMUCmHGjBkIBAKYNWsWunTpkvBEeARBEO0J10U7ECHc76Sk4ohYSyFpKLMtnC3s9Es3BDar/1j6FglpC3tLf1bPWxS/A3EOiJ+faBWASaTefk+phqE4ENvccreFu4WAtivcZf3GJNyd1nPGw7WVtZO5ttHGBTwX7TeOO/Lhy55Eop3wlurqamRlZaGmpgb5+fkoKyvDm2++iVOnTuG5554DAIwaNQr79u1DeXk5Xn75ZezatSuxQXdQvvzyS2zbtg3bt29Hjx49sHLlSsyfPx8ZGRlobm5GTU0NOnXqpP+j0dLSgi5duugivaWlBceOHUNxcTEOHTqEpqYmTJ06FYFAALm5uejWrRuJdIIgCA/xRLQDER++WVcwlgmFpKnMtiCXtZMQ5e1FuEeZiOp5dTwRLKoTxS3jz/hOYomwGMQ2tzwGXyTcxfVJJdyd45/9vzwW7Scc+fBlTyTRTnjLa6+9htdffx2VlZW4du0aiouL8cc//hFPPfUUpk+fjo8//hg/+MEPUFJSglAohKFDh+LkyZPIyspKdOgdFlVVce7cObz00kvYs2cPsrKycPnyZSxduhQvvPACfD4fwuEwli5dinA4jIEDB6KyshJNTU247777EAgEkJeXhx49epBIJwiCiCOeiXagfQp3SwFtKEta4W7ljydYY60TxcYTazx/xneSSZDJxMDx1f6Eu8Cfl8LcC+FuW8Rb2LmEfxaJdreh7FMpxMWLF/Haa6+hqKgIPXv2xKRJk1BdXY2jR4/i3/7t3wAAW7ZsQXl5OYYOHQoAqKmpwRtvvIHVq1cnMvQOzfvvv49vfvObyM7OxqJFi5CTk4MrV67g5MmT+NWvfoWuXbvixIkTUFUVI0aMwKlTp3D+/Hk88sgjePrppzF+/PhED4EgCKID49aXpaYPiIazmO8sk4/jOe4RlzJ2rPPMzeOSOJNd5hx0qb5N9zJnr7viT3Q+dyx18ue1Rwo0gz9En2OuGMag6uVtr5ln57gz6iP8c/yw4on5HHdI+BX4M7dxtR7Rz0vqfHaBndLmSzW3MV+D45vxTFKBDjiJRaI9haioqEB2djZ69uyJAwcO4OTJkzhz5gxGjRp1+1uncBg7duzA6dOn0a9fPwBAUVERfvWrX5FoTyAzZszAJ598ggEDBkSUNzY24ve//z06deqE//iP/0C/fv30mfTKykps3boVTU1NiQiZiJHLly9j8eLF+OSTT6Lqtm7diosXL2LAgAFYt24dcnJyoKoqZs2ahT/+8Y8JiJYgiPjC+EDMEO4KFETnmXcq3GGyNZQ5Es+MdhEiQtS/jS8AEinc9bCSRbhDUMcQy4ra9lhkRbGxfxnhDr44BqONl8LdKF6j/MJUJvDnhTCHoY2CyGcjJcIZdjIi3NxeRuCnBKkSp3u4f4A04RmzZ8/G4MGDMXr0aLz88suYO3cuGhoa8NBDDwEASkpKkJOTowt2AMjNzcXZs2fx+eceLe8jLOnRo0eUYAeAzMxM/OQnP8EPf/hD9O/fP2Lpe58+fbB27VpMmTIlnqESHrJnzx489NBDUBQFBQUFOH78OI4fP44rV67gr3/9a6LDIwgiLjA+aBr+7TcKd2bbqGKOHbNKxlZgo19a2Gj3lv1L2gj7tvJp4S9qto5zz3w+xjpRO9k6xaIO1nXMMoUfP89XRLmxb16/Rl/mdiz/LD+ceKJeJxkfMZSZ/Zljkak3lrHiFvm0fLYSbRSrawk71tuJFZadOi9QFGc/KQjNtKcYf/7znyPu58+fj8LCQgBAXl4eDh48GFHv9/vx2WefxS0+gujohMNh/NM//RMOHjyIlStX4sc//jE6deqEEydOYNKkSTh58qS+j6q+vh63bt1CZmZmgqMmCCJ+KJCZcWfamWfORHZRM+6ytgIb/dLCxqovW+Ox6tvKp4U9b9m5+Z75fIx1onZu1GlCQzBTz5zFvn2tKGpblamd9Iy71je/D+ZraWe2PMIehr4Fs+tcHxJlVjGZY7GaUWeNN9bl8bEslTePM6bl8Xd+MUkm4d7BoJn2FGfv3r3o27dvosMgCKKN8vJyPPzwwzhx4gROnTqFd999F8ePH8fXv/513Wbbtm2YNGkS+vfvjwEDBmDOnDkJjJggiPjD+HRrmnFXeHZRM2cCO+bsmeCTtSJho1fz+jTeSthIjUcxXQrqmT4t7G3PuPPqRO28rtPKFcN4Iuv1yWBzO64vQR/msohrWf+ctlHvQ45fuz7MZTIz+FGP3xQL6zUyl0X1a66XuDbHYnvGnWHH850SKA5/Ug8S7QRBEC7SvXt3LFmyBBkZGSgoKMCePXvw/vvvY9GiRbrNypUrcfz4cVRUVCAUCmH9+vUJjJggCGtEH/JcrJMSuW1lTKEraC8rYqPEDueeKShZdjJjkhENksKa69NqPJL+XRPZXtRZPWvlzsSx5etp0QdPAHK+MHBFuCsc+7gId8EYFU6ZsF9Ekgjhrgjskp0OuDyeRDtBEITH7N27F/PnzwcAKIqiL4/v2rUrli1bho8++iiR4REEIcT4YZz1I1sn8m0sUhi1HDEm/dmTJRQEIpUn7MxjYQpKRllMwl3QRg9DMAajT+F4THHKPCNR357WsQSmuZ1IyAIKT8wKhbW9PjwV7ro9o4xlH/VeYdi5IdxZZdx+zfaMe9eFuw07N348x+fwJ/VIzagJgiCSlJs3b2Lnzp1oamrCtm3bkJubi9bWVmRlZQFAxLmgoVAIe/fuxQMPPJCocAmCsEJx6Ycr3hlljoS7RT8Ko4x1HyWARHYS45IW7mYBZRWjoN54zx0PKwZZf07qWELRoi7KL68/g/BkiEu2cG+7jopBoo8IW2O5yD/LjzkmVpyseIz2jDIZvzEJd3McYPg1uNB8cAW0oC4qFlk7Cd/Mf0eSnKT/UsF9SLQTBEG4hKIoGDVqFHbt2oWJEydi3Lhx8Pv9mDdvXoSNtqd98uTJ6NSpE771rW8lMGqCIOICVzRyymwJd9aHbkE/EbqQJS7NgsMiZqZIZZRFCDyBb9ml6ty+OfdM4cu5t3xGFr6ixK+5ztxWoo7ZJy8WlkAzvpNYgrjtmimUGaJV+BxgeF9aiF9XhTsY4zW+ngK/rNl6oXDnxCH0a47R3IegzuzHDYGvcOyIpENR1YiUmQRBEISLPP3003j66acxbdq0RIdCEIRNFEWB2nDDXadq1AWr0lCkMmp4H93M2bsl+pGJRzZm1Ul/pnvmx1NBG2bfLtlbxSzyxWwrUSfll+fTqlw11Kr8OITl8n3ceS1l/bCeBysei355fZjtWX7NZeYxsPpk+rWIR+VcC+tMf+du27mAf8ZaeCUxFUVBuPp/HPnwZY30LD6vINFOEARBEATBwBPRDpBwb7fC3Vwfa5253jvhrv83UcI9os7U1q5It/PlgLRwt/AfJeYlxpeUwp1x7wDvRfs5Rz58WSNSTrTT8niCIAiCIAguiks/JpeRF6xKQ5HCqOEtZWUsxZVa3i7yaWUjWr5tpz/GMmGvlsrbsuctJTfcMx+duY63tNzKr2ydRLlp6bj+X16MwnKrvlnLslltGGWuLIvnxSrZl7kdM/mcxFiilr+bymJZKs/6W+HZKTJ2jPskRlEURz+pCIl2giAIgiAIz+EJdwlbIIHCXVbcW4nfGPqTxqFwt/xiwFxsJaJlxbnhCwEpcW5ToLPKI67tCHReuTGuVBHuIpHOKhP5Z7RjiUKm4Hco3O0IfDs+3PghXCct0QEQBEEQBEEkK8/9+rf6df4Ds5D/wCwH3hRErFVVgNsHZ7OWaTLKlbYy1WwHhg8FUMxLsFl9Gcr0S7OdoQ+ujaEswsYcm2x/xuekmJbuSvgFq42TPlhjY/hj1ttpa6dfc7tYypW20tvXUFR2P9Ll7D7uvDbae5gVl/E1MLSNpQ/VVKb7MfkFosvMf1+KKV79JRK0Y40zqh0ix8y7trID3PURA0XHzqO47HzM7e3T8b4YoD3tBEEQBEEQDG7vaf/CZa/mfaSMMp5tWxn7kxvbNrpKYBdxKeMv1j5l+pPZb2u3jdM+rMYvqveqrbEu9nJVv1b5/UiXs/pgtWHFxSiLpQ+p/e0cH6zYPGtnjFVwHWtdrD4c4p/+rKd72tWbF5z56D4s5fa000w7QRAEQRBEQuHNtkeTYp8z3SNqJtyLPmDxZYN51juFYS36iGeHXvfaHl4jQkDHm2mnPe0EQRAEQRAJRV5ddNjtovH4tiKqC/PDZq0iSFHMk6zx7tDrXtvDa0QQBmimnSAIgiAIIkXosDPtCYEeNkEkJUrHm3cm0U4QBEEQBJFQaC2vJQlZHs8xaA8vFy2PJ1KajrfkiEQ7QRAEQRBEQrG3PL5DzrYnbHm8KCFcCkPL44lUpgPuE+p4awsIgiAIgiBSlA4p2BMGPWyCIJIDmmknCIIgCIJIETrsTHtCoDXWBJGc0Ew7QRAEQRAEEVfkP4B2WMEej+WwUV2w9mCz7FIQRXjrfYde99oeXiOCj6I4+zERDAYxevRo3HvvvfjDH/4QVf/f//3fmDlzJjIzM/HSSy9F1N26dQtPPvkkRowYgTFjxuDw4cOeDJlm2gmCIAiCIBIK7Wm3hPa0uwvtaSdSGne/lfn+97+P9evXY/DgwViwYAEKCgrQu3dvvb5Xr174wx/+gJ07d0a1/dd//VcMGjQI69evR1paGm7duuVqbBo0004QBEEQBJEidEjBnjDoYRNEUuLiTPvNmzcBAA888AAGDx6M+fPn48iRIxE22dnZmDJlCtLT06NC+fDDD/HTn/4UmZmZSEtLQ/fu3T0ZMol2giAIgiCIhEJreS1JyPJ4jkF7eLloeTxBAABKS0sxatQo/d7OEvdr166hsbER3/ve9zB9+nT85je/QWNjoydxkmgnCIIgCIJIKPaWx3dIErY8nmHQHibgaXk8kdIoDn/cobGxEefOncPjjz+OoqIinDlzBtu3b3fNvxHa004QBEEQBJEi0PL4eEIPmyCSEsXevHNR8ACKSg4y66ZOnYp169bp92fOnMHChQul/A4fPhwjR47E4sWLAQAFBQXYsGEDvv3tb9uKTwaaaScIgiAIgvCYouABV/y095n2ov3eZF6OjeR+2EUHjyU6hJSg6MjpRIeQMhQdO5/oECSxN7Oe/8BsPPez/6P/GNH2oAeDQVy+fBkffPABpk+fzuxVZXxreu+99+LIkSMIh8PYvXs35s6d69IYIyHRThAEQRAE4TFi0U5HvmkU7z/CrqAj36IoPlgWe+MOtKe9+MgZ7/ppZxSXpYpod5eXX34Za9aswdy5c/HMM8+gd+/eWL9+PdavXw8AuH79OgYOHIjf//73+PWvf41Bgwahrq4OAPDiiy/i+9//Pu677z5kZmZi5cqVnsRIy+MJgiAIgiASCh35Zgkd+eYutKedSGVc/hIvLy8P5eXlEWVr1qzRr/v164erV68y244YMcKzs9mNkGgnCIIgCIJIETqkYE8Y9LAJIjlJkuUucURRWYvzCYIgCIIgOjhKe99AThAE4RFeSUw3/l3OysrCl19+6UI08YNEO0EQBEEQBEEQBEEkKZSIjiAIgiAIgiAIgiCSFBLtBEEQBEEQBEEQBJGkkGgnCIIgCIIgCIIgiCSFRDtBEARBEARBEARBJCkk2gmCIAiCIAiCIAgiSSHRThAEQRAEQRAEQRBJCol2giAIgiAIgkghnn/+eWzevFm/nzhxIgoKChIYEUEQXkKinSAIgiAIgiBSiL1792LBggUAgPLycmRmZuLIkSOor69PcGQEQXgBiXaCIAiCIAiCSEKWLFmCyZMnIxAI4K233gIA1NTUoLm5Gb169QIAbNmyBQUFBZg/fz7efvvtRIZLEIRHKKqqqokOgiAIgiAIgiCISKqrq5GVlYWamhrk5+ejrKwMb775Jk6dOoXnnnsOADBq1Cjs27cP5eXlePnll7Fr167EBk0QhOvQTDtBEARBEARBJCFbt27Fgw8+iFmzZuHSpUs4deoU3n//fTz00EMAgI8//hjZ2dno378/8vLycOLECVRXVyc4aoIg3IZEO0EQBEEQBEEkGRcvXsRrr72GHTt24JNPPsGQIUNQXV2No0ePYtq0aQBuL40vLy/H0KFDMXz4cNTU1OCNN95IcOQEQbgNiXaCIAiCIAiCSDIqKiqQnZ2Nnj174sCBAzh58iTOnDmDUaNGQVEUhMNh7NixA6dPn8alS5dw6dIl7Ny5E1u2bEl06ARBuExaogMgCIIgCIIgCCKS2bNnY/DgwRg9ejTGjRuHuXPnoqGhQV8aX1JSgpycHPTr109vk5ubi7Nnz+Lzzz9H3759ExU6QRAuQ4noCIIgCIIgCCIFmD9/PgoLC0mQE0QHg0Q7QRAEQRAEQRAEQSQptKedIAiCIAiCIAiCIJIUEu0EQRAEQRAEQRAEkaSQaCcIgiAIgiAIgiCIJIVEO0EQBEEQBEEQBEEkKSTaCYIgCIIgCIIgCCJJIdFOEARBEARBEARBEEkKiXaCIAiCIAiCIAiCSFL+P8b4KHGkkDuqAAAAAElFTkSuQmCC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 descr="data:image/png;base64,iVBORw0KGgoAAAANSUhEUgAABCwAAAEVCAYAAAArX3RSAAAABHNCSVQICAgIfAhkiAAAAAlwSFlzAAALEgAACxIB0t1+/AAAIABJREFUeJzs3Xl4TOfbB/DvJMQSSxBiC/IjJIhSS5SGaNWW1tKi1K7UHlWvUltCtdYqVVtRO1VbaVVqjaC2IsQaIUGIEInssp73j2MmM5mZ5Ewya+b7uS6XM2fOnHlOxD333OdZZIIgCCAiIiIiIiIiMiM2pm4AEREREREREVFuLFgQERERERERkdlhwYKIiIiIiIiIzA4LFkRERERERERkdliwICIiIiIiIiKzw4IFEREREREREZkdFiyIiIiIiIiIyOywYEFEREREREREZseiCxbh4eEYMWIE+vTpY+qmEBFZJcZhIiLTYywmoqLKogsWLi4uWL9+vambQURktRiHiYhMj7GYiIoqsytYDB8+HE5OTvDw8FDZHxQUBHd3d7i6umLFihUmah0RUdHHOExEZHqMxUREZliwGDZsGAICAtT2T5w4EWvXrsWxY8ewcuVKxMTEmKB1RERFH+MwEZHpMRYTEZlhwcLLywsVKlRQ2RcfHw8AaNeuHWrXro1OnTrhwoULiI2NxejRoxEcHIyFCxeaorlEREUO4zARkekxFhMRAcVM3QApLl26BDc3N8Xjhg0b4vz58/Dx8cGaNWtM2DIiIuvAOExEZHqMxURkbSyiYFFYMpnM1E0gItJKEARTN8EoGIuJyFwxDhMRmZ6mWGx2Q0I0admyJe7cuaN4fPPmTbRu3VqncwiCYFF//Pz8TN4Gtte8/lham9leaX8shT7iMGBZsdjSfoctsc1sL9trDm22JMyJzf8P28s2s70F+6ONRRQsypcvD0CcFTkiIgJHjx6Fp6enTufw9/dHYGCgAVpHRKS7wMBA+Pv7m7oZkukjDgOMxURkPiwtDgPMiYmo6MkvFptdwaJ///5o06YNQkND4ezsjI0bNwIAli1bhlGjRqFjx44YO3YsHB0ddTqvv78/vL29DdBiIiLdeXt7m22ibKg4DDAWE5H5MOc4DDAnJiLrkF8sNrs5LHbu3Klxf/v27XH79m0jt8Z0LO2DhO01PEtrM9truRiHRZb4O2FpbWZ7DcvS2gtYZpsNhbFYZGm/E2yv4Vlam9newpEJeQ0YKSJkMlme42KIiEzFmuKTNV0rEVkOa4pN1nStRGRZtMUnsxsSYigcr0dE5sQSx07rA2MxEZkLxmEiItPLLxazhwURkQlZU3yypmslIsthTbHJmq6ViCyL1fewICIiIiIiIiLLwYIFEREREREREZkdFiyIiIiIiIiIyOxYTcGCEwwRkTnhZG9ERKbFOExEZHqcdBOcYIiIzJc1xSdrulYishzWFJus6VqJyLJw0k0iIiIiIiIishgsWBARERERERGR2WHBgoiIiIiIiIjMDgsWRERERERERGR2WLAgIiIiIiIiIrPDggURERERERERmR2rKVhwzWkiMif5rTldVDEWE5G5YBwmIjK9/GKxTLCCxZi55jQRmStrik/WdK1EZDmsKTZZ07USkWXRFp+spocFEREREREREVmOYqZuQGGkpaXhm2++QWpqKnr06IEuXbqYuklERFaFcZiIyPQYi4moqLLoHhZnz55Fy5YtsXr1auzbt8/UzSEisjqMw0REpsdYTERFldkVLIYPHw4nJyd4eHio7A8KCoK7uztcXV2xYsUKAEBISAjq1q0LAEhNTTV6W4mIiiLGYSIi02MsJiIyw4LFsGHDEBAQoLZ/4sSJWLt2LY4dO4aVK1ciJiYGTZo0wYMHDwAApUuXNnZTiYiKJMZhIiLTYywmIjLDOSy8vLwQERGhsi8+Ph4A0K5dOwBAp06dcOHCBXTs2BEzZszA2bNn8fHHH+d5Xm9v6W2QyQxzrCHPzXawHaY6N9uhqnJl4K23gE8+ASpU0HDAv/8CZcoATZpIP6mRGSoOA4zFbAfbwXYYvh3FiwP16wMdOgBt22p4XVIS8McfwMCBujXAyJgTsx1sh2Wdm+1QlW9OfPYsUK4ckKsXWW5mV7DQ5NKlS3Bzc1M8btiwIc6fPw8fHx8sWbJE0jlOnTJU64iI1H31FbBhA9Cnz5sdmZnAxInAqlVAu3ZAYKDunygmpI84DDAWE5Fxde0K7NgBODi82XHpEtCzJ/D0KVCzpm7f3s0Ac2IisjRffQVs3CgWLgCIOfH48cDatWJl+fjxPHNiiyhY6EPt2v6KbQcHbzg4eGs8TpelqXVdxtpQ52Y72A5LaIchz20u7cjOBiIjgdRUIDER6NcPqFIFaN8egJ8fsGoVAgEEnj0LTJgAODrq1vAiwNSx2Fx+V9gOtoPtMFw7kpKAJ0/E7cOHgU8/BQICANnTJ0DXrgh8+RKBADBpEtCjh24nLwJMHYcNeW62g+2whHYY8tzm0o7cOXHfvmKx9N13AcycCaxdK+bEp08Dvr5ApUpazyUTBF0vy/AiIiLw0UcfISQkBIDY/c3b2xtXr14FAEyYMAFdunSBj4+PpPPJZDKY4WUSURGUnQ0cOAB89hnw+rXYyy14fzhs6tcTn2zYEDh0CKhTB4D5xid9x2HAfK+ViIqe6Gjg88/FcAsAe/cCH/85DNi0SdyxdKnY683GxqxjE3NiIrJUWVni6LsBA4C0NKBpU+DyrjDYuDcQc+LGjYG//gJq1wagPT6Z3aSbmpQvXx6AOCtyREQEjh49Ck9PT53O4e/vj8DAQAO0jogoh40N0KsXMGuW+DgkBIictkIMzACwbRtQpw4CAwPh7+9vsnbqSh9xGGAsJiLjcHICtm8HKlYUH29ZHC2ODQHEXhWTJiEwKMii4jDAnJiILIetrTgMZMYM8XFwMPB0eq6cuHbtfHNis+th0b9/f5w6dQovX75ElSpVMHfuXAwbNgynTp3C6NGjkZGRAV9fX/j6+ko+J6vJRGRssbFA1apARoaAGPvaqJT8WBwrffKkynHmGJ8MEYcB87xWIiraJk8WO1N8jvVYj5HizlOnxLmE3jDX2MScmIiKgpgYoFo1IDNTQKy9MyokPwHefx84dkzlOG3xyewKFobA4ExEptC1K/Ao4CZuorG4Y9kysQuyEmuKT9Z0rURkHs6dA9q0AXajN3pjrzhOOjpavPX3hjXFJmu6ViIyH506Ac+OXsd1vCXuWLFCnHhTiUUPCSEiskTvvw+8j+M5O7p0MV1jiIisUMuWQNkyAt7DCXFHp04qxQoiIjK8wuTEVlOw4Hg9IjK2du2A5rgMAEgrWwmoX1/xnKXNYaEvjMVEZEzFigEfNwtHRcSJO9q2VTzHOExEZBzKOfHr8lWAunUVz1ncHBaGwO5vRGQKqalAWGkPeOAG7rl8ANcHR9SOsab4ZE3XSkTmY3vP3RhwoC8AIC3wHEq0b63yvDXFJmu6ViIyH8nJwMMyDdEQtxFatwvqhx1WO4ZDQoiIjKwUUuGO2wCAazZvm7g1RETWqSnEJUCzYINbxZqYuDVERNbHXpYCN9wBoHtOzIIFEZGhhIWhGLIAAEFxHiZuDBGRdXJOEgvHYaiHa/dKm7g1RERWKDQUNhB7TwS90i0nZsGCiMhQ7t5VbP4b2wCJiSZsCxGRlSr7VIzFd9EAt26ZuDFERNZIKSc+86IBkpOlv9RqChacYIiIjC40NGcT9REenvMUJ3sjIjKCrCzIwsIAiHH4wYOcpxiHiYiMRCknvgdXRETkPMVJN8EJhojIRIYMAbZsQRSqojqisH8/0LOn6iHWFJ+s6VqJyEzcvw/UqwcAGIlfcLnZSFy5onqINcUma7pWIjIjAwcC27cjEjXgjEgcPAh89JHqIZx0k4jI2O7dAyB2QwagcmePiIiM4E0cBsQeFvfvA/y+TkRkZIXIiVmwICIylIcPAQCRxV0AsGBBRGR0b+IwAITDBQkJQGysCdtDRGSN3sTix8V0z4lZsCAiMoT0dCAqCgCQUtEZAAsWRERG9/gxAECwscFTVAfAWExEZFRpaUB0NICC5cSSCxZJSUm6NYyIyJo9farod5xVnQULIiKTePQIAJBRuTqyUAwAYzERkVFFRio2C5ITSy5YODk5YcCAAQgICEB2drb0dyAiskZv7uoBgO3/agEAwsMBhk8iIiN6E4ttazsrdrFgQURkRFpyYqnzCUkuWHh6emLXrl3o1q0batSoga+++gpXr17VrbFERNZCKTiXri8myunpQEyMqRpERGSF5AWLOs5wcBB3Kd3sIyIiQ9OQE6emSp9PSHLB4sSJE4iIiMDChQtRpUoVLFu2DM2bN4eHhwcWLVqEJ0+e6NZwI+Oa00RkVG+6IQNAuUY5d/bkMTu/NaeLKsZiIjKa7Oyc6oSzM2rWFDcZhxmHiciICpkTy4QCLsZ848YNbNu2Db///jsiIiJgY2MDb29vDBo0CH369EHp0qULclqD4JrTRGR048YBq1YB5cvj0tFXaNVK3P3HH0CPHjmHWVN8sqZrJSIzEB0NVK0qbi9fjm4Bvjh8GGjWDLhyJecwa4pN1nStRGQmRo8G1q4FKlbE+UMv8c474u4//wQ+/DDnMG3xqcCrhDRu3BgLFizAgwcPsGfPHjg7O+PEiRMYNmwYqlatipEjRyIiIqKgpycismzysnGtWnB2Vt9NREQGphxwNfSwICIiIyhkTlzggsXt27cxa9YsuLm5oXfv3nj48CFatGiBBQsWoHPnzti0aROaN29u0C5n4eHhGDFiBPr06WOw9yAiKhB59zdnZ1SpAhQvLj4saoky4zARma1cBQt5ohwTI46fLkoYi4nIbCnlxFWrAra24kODFCwePXqERYsWoWnTpmjUqBG+++47JCcnY+rUqbh16xYuXryIr7/+Grt378bly5eRlJSEadOm6fIWOnFxccH69esNdn4iogKTR2FnZ9jYADVqiA+L2mRvjMNEZLaUs+Fcd/bMfOo1nTEWE5HZUsqJbW2B6tXFh1JzYskFCy8vL7i4uGDatGkICwvDwIEDceTIETx69Ajz58+Hm5ubyvFNmjSBu7s77t69m++5hw8fDicnJ3h4eKjsDwoKgru7O1xdXbFixQqpTSUiMq3k5Jypj99kyPJE2Vx7WDAOE1GRI7+rV6IEULmyYkgIwFhMRGQUCQlAfLy4XcCcWHLB4uzZs2jfvj02btyI6OhobNmyBR07doRMJtP6mgEDBmDlypX5nnvYsGEICAhQ2z9x4kSsXbsWx44dw8qVKxETE4OtW7di0qRJePr0qdSmExEZV667egDMfuw04zARFTnygFuzJiCTWcR8QozFRFSk6CEnLib1vSIiIlDrzZvklpmZiWLF1E81ZcoUSef28vJSm6Az/k0lpl27dgCATp064cKFCxg0aBAGDRoEAIiNjcX06dMRHByMhQsXYurUqVIvh4jIcHKNm1b6C0+eiCvt2RR4BiHDYBwmoiJHaaI3ABbRw4KxmIiKlDxy4shIQBCAPPo/ANChYFGrVi0kJSVh/vz5qFevHoYNG6Z4ztXVFb6+vhg7dixKlCgh/QLycOnSJZVhJg0bNsT58+fh4+Oj2FexYkWsWbNG0vmU13b19vaGt7e3XtpJRKRGQ3CWJ8oZGYGYOjUQ9vYmaJeO9B2HAcZiIjIipXHTAGBvDzg4AK9eBeLAgUBkZJiwbTpgTkxEFiuPnDgtLRDTpgWiVKm8TyG5YPHgwQO0bdsW0dHRKoEuNTUVpUuXxuTJk7FkyRKcO3dOa08MU1JuMxGRQSkH5zdRuVo1+Q5vDBzojbfeEh/NmTPHqE0zNcZiIjKKzExAPlRCaSxItWrAq1feqFnTG/JwxDhMRGQg8pxYJlPMtqmcEw8a5I3GjcVH2mKx5E7Ju3btwsuXL7F3717Mnj1bsb9UqVK4ceMG9u3bh2fPnuGbb77R+To0admyJe7cuaN4fPPmTbRu3Vov5yYiMih5klypkjjZG5SDc87T5o5xmIgs1vPn4vg7IGdKeuTEYkuJwwBjMRFZMHmwrVwZsLMDoHtOLLlgsX//fnTq1Am9evVSe04mk6Fnz55o164dgoKCpJ4yT+XLlwcgzoocERGBo0ePwtPTs8Dn8/f3R2BgoF7aRkSUp6go8W+liKyULyMqCggMDDT7u1z6jsMAYzERGYk8DgMaY7GlxGGAOTERWTB95MSCRNWqVRN69uyZ5zF9+/YVKlSoIPWUCv369ROqVasm2NnZCTVr1hR+/fVXQRAEITAwUHBzcxPq1q0rLF++XOfzyulwmUREhdeihSAAgvDBB4pdqaniLkAQvv0251BziU+GjsOCYD7XSkRW4M8/c4LuuXOK3VOmiLuKFxeE7GxxnznFJubERFSkNGsmBt0uXRS7kpJywvP33+ccqi0+SZ7DwtvbG7t370ZYWBjq1aun9vzjx4+xf/9+tGnTRuopFXbu3Klxf/v27XH79m2dz0dEZFIaqsklSwIVKgBxcao3/swF4zARFSn59LDIyABevgQcHY3crnwwFhNRkaIhJ7a3B8qVAxISpOXEkoeE9OrVC1lZWRg4cCBOnjyJ5ORkAEBKSgqCgoIwYMAAZGZmYvTo0bpdBBFRUZKdDURHi9vKg/RgmWOniYgsknIWXLWqYlM5LJtj8ZiIqMjIyhLnEwIKlRNL7mHRp08fJCQkYPTo0Xj//fchk8lQsmRJvH79GoIgQCaT4csvv0S/fv0kX4Mx+fv7c+kmIjK8mBhxdnpAY3C+dStnvJ41jiFmLCYio5BXIypWVEx+DKiG5YCAQOzdG2jcdpkBxmEiMgrlyY815MR370rLiWVvxotIdv78eQQEBODatWsIDQ2Fk5MT6tevjy+++AJvv/22ztdhDDKZDDpeJhFRwVy7BjRtKm7v2gX07at4avBgYOtWcYW9R4/EfdYUn6zpWonIxHr2BA4cABo1Am7cUOwOCwNcXcXtjRuBoUOtKzZZ07USkYlduQI0by5u790LfPyx4qkBA4AdO4A6dYDwcHGftvgkuYeFXOvWrbmUEhGRNlrGTSs/fPZMLDjbSB6UR0REOtEwbjr3Qw4JISIyIAk5cVSUOP2mTKb9NDoXLOSSkpKQLe/ikUu5cuUKeloiIsuWR3AeMwbo10+c9C2vwExERIWkpWBhbw8EBYm7a9QwQbuIiKxFHjnxuHFiLwvlJU610algsWDBAqxZswaRkZEau2vI57LIysrS5bREREVHHsG5Th3xDxERGZAgiF3ZALU4DABeXkZuDxGRNdIy+TEAuLhIP43kgsXKlSsxffp0FCtWDHXq1EH16tVho6E/s8xMbxtygiEiMgp5cC5bVryVpwUn3fQ2dVOIqKh6+VJctxTQWLCQYxz2NnVTiKgok+fEFSoAJUtqPUxvk262atUKDx8+xPHjx9G4cWOd2mpqnGCIiIymTx9gzx5xVrfQ0HwPt6b4ZE3XSkQmdOMG4OEhbu/cKY7Fy4M1xSZrulYiMrGPPwb27wfc3cVl8vKhLT5JnvItNDQUPXv2tLhiBRGRUeXRDZmIiIxAHocBxmIiIlPRU04suWDRuHFjhEq4W0hEZNXkwTnXWD0iIjIS5YIFYzERkWnoKSeWXLAYNGgQTp06hZCQkEK9IRFRkcaCBRGRabFgQURkWsqTHxcyDkuedNPNzQ3vvfcePD090adPH9StWxcODg4aj/X19S1Uo4iILFJSkvgHYJJMRGQq8iS5ZEmgXDnTtoWIyBolJgKpqeK2k1OhTiW5YNGhQwfF9tatW7UeJ5PJWLAgIusUHZ2zzYIFEZFpKN/VM9PV64iIijQ99nSTXLD49ddfJR1nrsuaEhEZHLshExGZHofmERGZlikKFkOHDi3UG5ka15wmIoPTITjnt+Z0UcVYTEQGJ7FgwTjsbeqmEFFRpcecWCYUYDHmBw8e4O7du4iIiMCYMWPw5MkTVK9e3Wx7V3DNaSIyipUrgfHjxe2nTyUt42RN8cmarpWITMjREXj5Ehg9Gli9Ot/DrSk2WdO1EpEJ/fQTMHGiuB0dDVSpku9LtMUnyauEAMC9e/fw4Ycfol69evDx8cH4N4n5hg0b4OnpievXr+tyOr04cOAAvvjiCwwfPhwXL140+vsTESnIq8kyGVC5smnbYkSMw0RkNtLTxWIFYHVDQhiLichsyHNiW1ugUqVCnUrykJCYmBi0b98e0dHRaNOmDWxtbXH69GkAQM2aNXHlyhW0bNkSly9fRuPGjQvVKF306NEDPXr0wPPnz+Hn54dWrVoZ7b2JiFTIg3PlykAxyeHV4jEOE5HZeP48Z9vKChaMxURkNuQ5cZUqYtGiECT3sJg2bRpevnyJwMBAnDlzRmXVkOHDhyMoKAg2NjbYv39/gRoyfPhwODk5wcPDQ2V/UFAQ3N3d4erqihUrVmh9/cKFCzFq1KgCvTcRkV5Y+ERvjMNEZPGKwOTHjMVEZPH0mBNLLlicOXMG3bt3h5eXl8bn27RpA29vb/z5558FasiwYcMQEBCgtn/ixIlYu3Ytjh07hpUrVyImJgZbt27FpEmT8PTpUwiCgK+//hrdunVD06ZNC/TeRER6YeEFC8ZhIrJ4RaBgwVhMRBZPjzmx5D7Lz549y3c2YScnJ1y4cKFADfHy8kJERITKvvj4eABAu3btAACdOnXChQsXMGjQIAwaNAgA8NNPP+HEiRNITExEWFgYK8pEZDry4OzkZNp2FBDjMBFZPOWCBWOxUdtNRKSgx5xYcsGicePG2L17N5YvX44SJUqoPZ+QkIA9e/botaJ76dIluLm5KR43bNgQ58+fh4+Pj2Kfr68vfH199faeREQFkp0tzoIMSFodxFIwDhORRSkCPSw0YSwmIouRlZUzn5AecmLJBYt+/frB19cX48aNw9SpU1WeCw4OxtKlS5GSkoLevXsXulGG4O/vr9jm2tNEpHdxcUBGhridR5Kc31rTRR1jMREZlLxg4eAAlCyp8RDGYX/FNuMwEendy5di0QLQS04sEyQuxiwIArp3745Dhw5BJpPBwcEBcXFxqF+/PkJDQwGIQe/48eOQyWRSTqkmIiICH330EUJCQgCI3d+8vb1x9epVAMCECRPQpUsXlWqyFFxzmogM7uZNQL5C0o4dQP/+kl5mbvHJUHEYML9rJaIiqHdvYO9ewM0NuH1b0kvMMTYxJyYii3X9OvDWW+L2rl1A376SXqYtPkmedFMmk+HgwYPYuHEjPDw8kJqaCgB48OABGjRogJ9++glHjx4tcLFCk/LlywMQZ0WOiIjA0aNH4enpqbfzExHpjXI35CI0JIRxmIgsijwWF6E4DDAWE5EF0XNOLLlgAYhFiyFDhiA4OBjJycl49uwZUlNTcfv2bYwfPx62hVhjtX///mjTpg1CQ0Ph7OyMjRs3AgCWLVuGUaNGoWPHjhg7diwcHR0LdH5/f3+r7v5HRAYWFZWzLWHcdGBgoEq3XHNg6DgMMBYTkYHJY7GFxmGAOTERWTg958SSh4RYMnZ/IyKDW7IEmDJF3I6LE8dPS2BN8cmarpWITEAQgDJlgJQUYNIkYOlSSS+zpthkTddKRCaycCEwbZq4nZAAlC0r6WXa4pPkSTd79eolebjHvn37pJ6WiKhokK8QYmcHvOm6S0RERpScLBYrAItd0pSIyOLJc+JSpcQiciFJLlgcOHAg32Ps7e1RrJjkUxqVv78/Z0ImIsORB2cnJ0BCcddaZ6lnLCYig5HHYUBSwYJx2NvUTSGiokjPObHkISEREREa9z979gzh4eH47rvvUK1aNRw6dAh2dnZSTmk07P5GRAbXuTNw5AjQogVw6ZLkl1lTfLKmayUiE/j3X6BtW3H777+Brl0lvcyaYpM1XSsRmUjHjsDx44CnJ3D+vOSXFXpISJ06dbTub926NXx8fNCoUSPMmDEDixcvltwwIqIiQbmaTERExqdjDwsiIjIAPefEOq0Skpdy5cqhS5cuCAgI0NcpiYgsx/Pn4t9MkomITEMehwHGYiIiU9FzTqy3ggUgDg+JUl7GhIjIGmRn5wTnKlVM2xYiImul3MOicmXTtYOIyFplZQExMeK2nnJiyUNCEhISNO5PT09HYmIitm3bhn/++QcdOnTQS8P0jRMMEZHBxMaKARqQXE3mZG/epm4KERU18oJFhQriik35YBz2NnVTiKioiYkRb+QBesuJJU+6aWNjo3VZU/kp7OzsEBQUhFatWklqnLFwgiEiMqhbt4BGjcTtHTuA/v0lv9Sa4pM1XSsRmUCfPsCePYCbG3D7tuSXWVNssqZrJSITCAkBmjQRt3ftAvr2lfzSQk+62a5dO60nLlu2LOrWrYthw4ahibyBRETWQnncNIeEEBGZBofmERGZlgFyYskFC2vsMkdEJAlnpiciMj15LGbBgojINAyQE+t10k0iIqvEHhZERKbH1ZqIiEzLlD0shg0bpnUOi/z8+uuvBXodEZFFkFeTbWyASpVM2xYiImuUng7ExYnbLBwTEZmGPCe2tRUnQNYDyQWLzZs3F/hNWLAgoiJNXk12dBQDNBERGdeLFznbLFgQEZmG8lxCNvoZzCG5YJGcnIwePXrg3r17mDlzJjp06ICqVavi8uXLCAgIwN69e/Hq1Svs3bsX5cuX10vjiIgsAsdNExGZFucSIiIyPQPkxJILFlOmTEFISAguX76M6tWrK/Z7eXnBy8sLI0aMQP369bFhwwb2qCAi68Jx00REpsW5hIiITM8AObHkfhqHDx9Gr169VIoVylxcXNCnTx/8888/emucPvn7+3OlEyIyjAJUkwMDA+Hv72+Y9pgxxmIiMogC9LBgHCYi0jMD5MQyQRAEKSdydXWFvb09goODNT6flZWFBg0aAADCwsIkN9AYZDIZJF4mEZHuypQBkpOBL78EfvxRp5daU3yypmslIiNbvBj4+mtxOz4eKFdO8kutKTZZ07USkZEJAlC6NPD6NTB5MrBkiU4v1xafJPew8PHxwfXr17F9+3a159LT07F06VI8ePAAHTt21KlhhXHnzh2MGTMGn3/+Ofbt22e09yUiUkhOFv8AVtkNmXGYiMyC/K5eiRJA2bK3UFH+AAAgAElEQVSmbYsJMBYTkcklJorFCkCvObHkHhahoaHo1KkTHj16hPfeew/NmzdH+fLlcfbsWQQFBSE5ORl169bFf//9Z/RJN9PT0zFkyBDs3LlT4/OsJhORwUREAC4u4vaGDcDw4Tq9vKjEp/ziMFB0rpWIzNCQIcCWLUCtWsDDhzq9tCjFJubERGQy9+8D9eqJ25s2iXFZB4XuYVG/fn1cvHgR77//PgIDA7F48WLMnDkThw8fRkpKCj7//HOcOXOmQMWK4cOHw8nJCR4eHir7g4KC4O7uDldXV6xYsULjaw8ePIgOHTqgb9++Or8vEVGhKU/0Vrmy6dpRSIzDRGTR5LHYguMwwFhMRBbMQDmx5B4WylJTUxESEoKHDx+iVq1acHV1RcWKFQvciNOnT6NMmTIYPHgwQkJCFPubNWuG5cuXo3bt2ujcuTPOnDmDw4cP48qVK5gyZYrKBKDdu3fHwYMHNZ6f1WQiMphDh4APPxS3z58HPD11erm5xCdDx2HAfK6ViIqg5s2BK1eArl2Bv//W6aXmFJuYExORxTp4EOjRQ9y+dAlo0UKnl2uLT5KXNVVWqlQptGrVCh4eHihVqlRBTqHCy8sLERERKvvi4+MBAO3atQMAdOrUCRcuXMCgQYMwaNAgAMCpU6ewb98+CIKAPn36FLodREQ6KyI9LBiHiciiFZEeFozFRGSxDJQT61yw2LNnD5YvX47Q0FDExMQgKysLa9euRVpaGnx9ffXWsEuXLsHNzU3xuGHDhjh//jx8fHwU+9q3b4/27dvr7T2JiHSmHJz1uOa0OWAcJiKLIAg5sbiIxWGAsZiILIRyTqzHSTd1Klj06dMHe/fuBQCUVZqBOSwsDD/88AN27tyJw4cPw8HBQW8N1BfltV29vb3h7e1tsrYQUREiD86lSwP29vkeHhgYiMDAQMO2yYwxFhOR3iUkAOnp4raEJJlx2F+xzThMRHojz4nLlgUkjMKQGoslFyxWrlyJvXv3YuTIkZgyZQq2bduGuXPnAgDmzJmDpKQkrF27Fn/88QeGDh0q9bRatWzZElOmTFE8vnnzJrp06VLg8ykHZyIivZEHZ4mV5NzJ4Zw5cwzQKP3QdxwGGIuJyAB0vKtnSXEYYE5MRBbCQDmx5FVCduzYgebNm2PNmjWoJ1+u5I3SpUtj9erVaNiwIf7880+pp8yTfLWRoKAgRERE4OjRo/DUcTI7IiKDe/FC/FuPXd/MBeMwEVkEeRwGGIuJiEzFQDmx5ILFjRs38O6770Imk2k9pl27dgXqYte/f3+0adMGoaGhcHZ2xsaNGwEAy5Ytw6hRo9CxY0eMHTsWjo6OOp9bzt/f36q7/xGRgRRworfAwECzustljDgMMBYTkQEUcKI3c4vDAHNiIrJgBsqJJS9r6u7ujhIlSiA4OBiAGOzmzp2L7OxsxTH169dH8eLFcfPmTZ0aaWhcwomIDKZmTeDJE2DYMODXX3V+uTXFJ2u6ViIyol9+AUaNErcfPQKcnXV6uTXFJmu6ViIysmrVgGfPgBEjgHXrdH65tvgkuYdF27Ztcf36dRw5ckTj8/v370dYWBhat26tc+OIiCyS8sz0RbAbMhGRRSgiy0sTEVms7GzTDwn5/vvvUaVKFXTt2hVt27bF6dOnAQDz589H06ZN8cknn6BChQqYN2+eXhuoL+z+RkR6Fx8PZGSI2zoGZ3PsimwMjMVEpHfygkW5ckDJkpJfxjhMRKQncXFAVpa4reecWPKQEECcx8LX11djkGvRogVWrVqFFi1a6NRAY2D3NyIyiNBQoEEDcXvrVmDgQJ1PYU3xyZqulYiMqF8/YNcuoF494N49nV9uTbHJmq6ViIzo9m2gYUNxe8cOoH9/nU+hLT5JXtYUABo3bowTJ04gODgYd+7cwaNHj1C1alU0aNCAsxUTkfWJicnZLuRklEREVEDyWMw4TERkGgbMiSUXLDp37ozmzZvj+++/R9OmTdG0aVO9NoSIyOLExeVsV6hgunYQEVkzeSxmHCYiMg0D5sSS57C4cOECXiivc01EZO1iY3O2mSgTEZmGPBZXrGjadhARWSsD5sSSCxaurq548OCBXt/cmDjBEBHpXSGqyZzsjYhITwrYw4JxmIhITwyYE0uedDM0NBQdO3aEu7s7+vbtCxcXFzhqGZ/SpEkTnRppaJxgiIgMols34PBhcTsjAyim07RAAKwrPlnTtRKRkWRl5cTezz8H1q/X+RTWFJus6VqJyIg++AA4dkzczswEbG11PkWhJ910c3MDAERGRuLo0aN5vlGWfEkTIqKiTLn7WwGKFUREVEhPn+Zsv35tunYQEVkz5Zy4AMWKvEjOsAcPHizpOJlMVuDGEBFZlOfPTd0CIiLrpjwzfY8epmsHEZE1M2BOLLlgsWnTJoM1gojIIoWHi3+//bZp20FEZK1u3crZdnAwXTuIiKxZZKT4d8uWej+11kk3r1+/jujoaL2/IRFRkXPjhqlbQERknVJTc7adnU3XDiIiUi0i64nWgkXTpk2xdu1atf3x8fF49OiR3htCRGRRMjJytkuXNl07iIis2ciROdvVq5uuHURE1iotLWfb3l7vp5e8rKncjz/+CBcXF703hIisw8G7B7Hn1h5TN6PwlCd6e/XKdO0gItJRTEoMFp1dhKjEKFM3Rb/KljV1C4iIJPvjzh/Ye2uvqZtReMqdGQwwl4XOBQsAXA7JQDKyMvA4/nGBX5+akYrjD44jOT1Zj60qOEEQzPp35eKTi3gUb9jeQtejryM2NTb/A03kQdwDoyasQQ+D0OO3Huizuw86bO5gtPc1CPlYPQBYs8Z07SC9i0yIRHpWeoFff/vFbYREh+ixRYVjznE4JSMFf9/726BtTExLxJWoK2b7c0jLTMPlp5eRLWQb7T0rL66MqcemovrS6oX6XTc7nPi9yEjPSkdkQmT+B2ohz4lTMlL02KqCM/ec+ELkhUJ9B8mPIAi49uyaWefE92Pv41nSM6O938nwk+i1qxd67+6Nrtu7Gu19DUL5Jt6GDXo/fYEKFpbI398fgYGBAIDM7EzJr4tKjMKQP4ZgZ8hOrcckpiVCNkcG2RwZtl7bitsvbkM2R4ZZJ2epHTvh8ARUXFhRLQgLggC7eXaotawWlvy7RHL7lA35Ywg6bu2IMvPLaGzj4rOLsejsIkz6ZxKeJj7Fs6RnWHZ+GS4+uVig98vLhcgLsJlrA5u5NpDNkRXoS/G9l/ew6tIqJKUnAQDuxNyBbI4MQ/4YUqi2CYIA2RwZPNd7ovay2rgfe79Q59Omw+YOeGvNW6i0qBKysg2/1O+9l/fQbXs3/H7zd0nHbwrehLo/1UX1pdXx6rVxeggcuX9EsR0YEWiU9zSYw4dztguwlHNgYCD8/f311x4LIY/FusRhAPj16q8Y+sdQxKXGaT2m87bOilicmJaID3d8CNkcmVrCevnpZVT7oRpmn5ytdo6hfwyF84/OKDGvRIGSy8fxj9FwVUM0WdMEB+8eVHv+2INj+P7095h9cjY2B2/Gq9evcPbRWSw/vxxpmWkazlhw2UI2mq5pqojDM0/M1PkcWdlZ2BS8CRciLyj2dd/ZHbI5MkQnFW6eq5DoENh/bw+fHT6wmWuYdCQtMw3lFpRD81+a46sjXxnkPXL79tS3+GzvZ0hIS5B0fMnvSqLFuhYY9dcoA7dMs/VX1pvkfc2BtcdhQRB0isVPEp5gyB9DsOvGLq3HxL+OV8ThnSE7ceP5DcjmyDAncI7asWMPjYXjIkc8TXyqsl8QBJSYVwLOPzpj2fll0i9MyWf7PkPHrR1h/7169/SEtASVnDgqMQpRiVH48dyPuPTkUoHeLy/nHp9TyYkLEjtDX4Zi9aXVipuSt17cgmyODJ8f/LxQbZPnxK03tEatZbUQ8SqiUOfTpu2vbdF0bVOj5cR3Y+6i2/Zuknv0/nL5F9RbUQ/VfqgmOXYX1t9hfyu2A8ICjPKeBnPoUM52tu7F9/xisUzQkpHZ2NjA398fs2erJnT+/v6YO3cusgvQGFORyWSKymbHrR1xIvwEhrw1BJt6btL6msfxj1G9bHWM+HMENgWLxx3odwDdG3RXO9ZroxfOPDqj8Tx3x9/FJ79/ghvP1SflE/zENmlK1AQ/9X8WQRA0LhsbFhuGwfsH41zkOcW+4FHBqO1QGw4lHbDiwgr4BvhqvVYAyJqdBRtZwRPGxLRElLErA5lMhnsv76H+z/XV26/hmrSZcHgCfr74s+LxpNaT8OP5HxWP33d5H8cGH8vzHIIgIDE9EeVKlFPsW35+Ob7850uNbcvMzkRkQiTqONSR3E5A7DXQflN7jGs5Dj93y2mzbE7Ov9XkdyZjSaeCFaKkUn6/hGkJKFsi766xysf/X5v/w4L3F8DWRr/rJufmuMgRL1NfKh7r8juRl1evX2FiwES0qNYCEzwn6OWc+Vq3DvjiC3E7IgKoXbtAp5HHJ2sgv9bAiEBFD5vHkx6jZrmaGo9PSEtARlYGytiVQcnvSir2v57xGiWKlVA//xztd1f39NmD3rt7q+0PnxiOOg51cO3ZNTRd21TluYsjLqJlDdXZrrXFYUD8ojo7UPUz88WUF6hUqhKyhCwU/7a41vYBgF97P/h7++d5TF6ysrOQlpWG0sXFOVU6bumI4+HHVY6Z12EeZrSbIel8l59eRot1LVT2VS9bXeXLxZUvrqBZtWZ5nicpPQmlipVSxJfk9GTUWFoD8WnxKsdF/180qthXQcSrCNQoWwPFbfP+eeXW4pcWuBx1WXEeAJh1chbmBc1THKOvmKPNrhu70G9vPwBAg0oNcGf8nTyP/yfsH3TZ3kWlfVnZWQaNxU8Tn6LG0hqKxz90+gFfvaOfYs7vN3/H3tt7sbDjQp0/SwtM/v+xaVPg6tUCnsL64rAgCPDe7I2gh0EY8fYIrPtondbXPIp/hBpla2DogaHYdn0bAODvz/5GV1f1u8LNf2mOK1FXNJ7n3oR76L6zO27H3FZ7Tl85cejLUAzePxgXnuQUWa+Pvg7n8s5wKOmApeeWYvKRyVqvFQCyZ2drjfNSJKYlKnKwOzF34L7SXb39OsSiMYfGYM1/OT05v3rnKyw9t1TxuEu9Ljg84LCml+a8n4acWNvPQvATkJGVgSeJT3T+f3wy/CTe2/IefD19sbzLcsV+5c/nme1m4tsO3+p0Xl0pv1/iN+J3FKnHz2o3C37t/QyeE5dfUF6lOKKvz6e41DhMDJgIzxqeGNdqnF7Oma81a4AxY8Ttx4+Bmprzuvxoi8UW38MiOTkZLVu2xCHlyo4GR+4fwbLzy3Ai/AQAYPO1zVj7n+qkoqkZqai/oj5kc2SotawWXJa7KIoVANDjtx6QzZHh+APVBFBbsQIAGvzcQGOxAhD/c1T9oarG50b9NQoD9w1EcnoysoVs9NndBzZzbfDJ75+oHCcIAlxXuKoUKwCg6dqmqLCwAmRzZPkWKwDAdq4tZHNkii6pO0N2qgRHTYIeBqHeT/UgmyNDuQXlUHa+GJxH/DlC4/G5f07/Pf0PLde1xK9XfwUgdv97mfIS917eUylWAFApVgDA8fDj2Hptq8b3WXx2MWRzZLCZa4PyC8pj+vHpAIA1/63RWKwAxH+L4t8Wh8tyFyw+uzjP65ZLSEvA5aeX0X5TewDAyksrAYg9eHJ37f3h3A+SzllQue+QlFtQTsuRooevHqo8XvLvElRaVAljDo3RePz5yPOQzZFh1aVVhWqncrECgOIuTG7hceH47cZvku84d9nWBVuubYFvgC92huwsdPU+d7CMS41TtHXUX6PE51+8yDmgivjlKCMrA9ejrxu1a7c5kBqHAeB58nOV4UDOP6rP6r/u8jrI5shQfkF5OC52VMRtuZLflcSAfQNU/p1fJL/IfRoVmooVAOCy3AVdt3dVK1YAwNnHZ+G+0h0XIi8gOT0Zt1/cVtwhC48LVzm2355+asUKQOx6bzPXJt9iBQDMOTUHsjkyxRfsqMQoTD4yOc9u0YIg4NM9n6Lqkqoo9m0x2H9vrxiOkrtYAQAzT6r3shhzaAw6be2k6GkVnRSNbCEb353+Tu3Y3HdC3/5F85K+L1NeKv7PlJ1fFsW+LYaMrAwIgoAy88uoFSsAwGmJE9ptbAeX5S6wm2cn6QukIAgIfhaMUxGncDnqsuI8gPj/sbiN6s+9sL1C8iMvVgDA3Zd38+xenC1kqxQrAKDVulao+kNV3H6h/oUOEO9SOixwQPxr9Z+fVD1+66HyePKRyZDNEW82KMvKzsK+2/tw64X0Gd8/3fMpfr/5O1yWu+BJwpMCt1Eu9+/ApH8mKX6vniQ8Ee/kFSsmPtkl52f5OP4xnifrfxy1uZMai4/eP4qFZxci6GEQALGXzcarG1WOSclIUeR4tZfVRoOfGyiKFQDQbUc3yObIcDL8pMrrtBUrAMB1havGYgUg5gMVFlbQ+NyIgyMweP9gpGSkIFvIRs/fesJmrg367emncpwgCGjwcwOVYgUANFnTRJET51esAKCI8/LP8u3Xt2PdZe0FHUD8ol73p7qKnFh+Ldp6BSv3WgPEYcot17VUfO+Q58R3Yu6o5ePKxQpAvDuvrdfL/NPzVXJiv0A/AMBPF37S+rOQzZHBbp4dXJa7SO7hkpCWgCtRV/DelvcU5wegiPvKlIvIhpB7mJv8+4k2uT/Pvw36FhUXVcT4v8drPP7so7OQzZGpfY/UVe6eHNpy4gdxD7Drxi7JOXGHzR2w9fpWjD88Hrtv7tZ7Tqz8+T720Ng8c+KQ6BC9FIMtvoeFn58fypYtC3d3d/j4+Gg8RiaTAf6aX585K1NRQWu6pimuRV/T6f2vj76OJmua6PSawjo19BTa1W6H69HX8daat/R67u0fb8fOGzvxV+hfAIDSxUsjeXoyBu8fjPi0eIxvOR4vUl6gf+P+Wqvged3lVK4eKh8X+3UsKi6qWKA2j2kxBqt8xC/SaZlpKndi5VKmp6D099JXckibmQY7WzutzyekJaD8gvJq++9NuAfXFa5q+x1KOiBuquau7M+Tn2Nz8Gb0dOsJ10rqrwXErm1RSVFoX7u9xqq/y3IXtW582iq1Zx+dxbsb39X4HCDe5e3XuB/cHN3E8+S64/H8/56jsn1lja9NyUhR3N3NLSMrA3bzNP9Mg0cF462qOb/Lzj86IzIhErPbz8Ycb9VupPde3kNaVhoaV2kMQPxgKjFP9W77ss7LMLH1RI3vpXy3I+mbJNjbqXYXlfcQ6lqvKw59dggymfoHyGqf1Ri97Q6wfDkyy5RG8f8Thxy0rtka5yPPK+4ePHz1ELUd8u55URTu7EmJw4D2WPxF8y+w9kPxgz82NRaVFlXS6f29anmhRfUWaoVNQ5PfDZ96bKrei5KZszJR7NtiisfhE8ORlJ6E97e8j9U+qxEeF44BTQYgICwAww4MU3v9nXF34LbSTeO5lX/vt1/fjoH7BwIARrw9As2qNsO4v3W7I9OsajNcfXZV5byaPgfmdZiHWuVrYfAfgyWdd1HHRZjSdkqex8h7VeQ2tOlQlRsOcnn1CPnz7p94kfICw5oO0xhn0zLTcOT+Ebzj/A4cSzuqPa8pxtnIbJA1W3OymNdnJSB+Hvdy64VSxUsBAMb/PV5RGAe0x/jXma9hZ2untddkr1298MedPzQ+p3zObde3YdD+QeI5c/VqysjKwInwE+jg0kHxWfnv43/R9te2imMql66MyK8itX6Wyq9/SpspWPTBIrXn++7ui923diNoaBC8antp/HwXJrwEKonxYlo3OyxslY6SxUoiMzsTpYuXRsTECGQL2ShRrESed1iLQhwG9JsTu690x52YvHsI5XZjzA00Xt1Yp9cU1tnhZ9HGuQ2CnwWj2dq8e3vpam/fvVj932oceyD26K1UqhJivo7BgH0DkJqRitEtRuNlykv0a9xPrznxy69f6vw5KDeh1QT81FUsFrzOfI1S35VSOyZ1RqrG/dqkz0zPs8db/Ot4OCx0UNsfNiEM9VbUU9tfxb4Kov9Pc/E4Oikam69txsfuH6NeRfXXAmIeF50UjXa122mM1ZUXV0ZMSozKPm3xUrnHpyZzvOfg00afooFjA/E8uXLiF1NeaPw8APLOibV9XwHE/0eNqjRSPK7+Q3VEJUVhrvdczGqvOt1A6MtQZGRlKI7XlBOv6LoC41tpLr7cfH5T8X82eXqyWnvlOfOH9T/En/3/BKD+2bXuo3UYsfEa8PPPyChXBnZfiUP55TmxX3s/+LX3w6P4RwXOifMsWPTs2RM9e/ZU2b9//34cOHAAmzZt0vpmgwdLS0bkhg8fjkOHDqFKlSoICcmZqCwoKAijRo1CZmYmfH19MWGCalfvo0ePIjY2Fq9fv4ajo2OBgrNcYb4wU46xLcfmeRc+flq8Immwnau/rlYPv3yIWuVraf1gmOE1Q+PdwrwEDQ1C9bLVUbdiXcW+o/eP4nHC4wKPGbw++jo8nDxU9im3WVNAnfTPJJUK97qP1mHE22IvFnmXSE3X3dOtJzb12KT4ELkz7g4aODbIN0mWOzroKDr+ryPiUuPU/m/kbuej+EeovUwMQsoFJGWXnlxCq/WtNL5XE6cmuDZaLBbmTvqV3yviVQRclourFH3b4VtMaTMFFRZWQGpmqto5lV935tEZeG30wgf/+wBHHxxV7H+31rs4Pew0wuPCse36Nnzm8ZnKh6t8SICmn1n0341Q5eJNvCoJVJim8bIAAG2d2+LMcO29sMwlUTZ0HAbyj8WLP1iMh/EP1XpYke5mt5+Nuafman1eXlxov6m94i6rPgh+gsaYIde0alMEPwuWfL4Tg0/A1sYW79R8R5Ewx6bGYsu1LcjIysDXx77WuY1jWozBiq4rVLr73o25qyjwzPCagXnvqd4BzF2k/rrt1xjXchxqla+liMPTjk3DwrML1d4vY1YGxhwag/VX1qNexXq4N+EeYlJiUHmx5sJvbvJYljsO/TPwH3Sq20ll3/Tj0zH/zHwA2od65vUZ8GrqK5QvWV7tuNxduHN/bv1y+ReNc3BcHXUVTauKvZdSM1LRdXtXnHp4Cm85vaVyg0h+jVuvbUV6Vjq6N+iOKkuqqDzf+/fe2HtbdTb9C+9uRquO4h3sAR8DO3LdP3JzdFN86Y79OhYVSmm+g28ucRgwj5z41dRXGr+Akm5yD93ITZ4TC4KgUqAurMhJkahRrobW/+t+7f0w55T6nCJ5CRoahBrlauB/Ff6n2PdP2D+ISorSWDSXIvcXcyD/nDh34XZD9w0Y3my4eHweOfFnHp/h564/Kz6b7k24h3oV60nOiU8OOQnvOt4aY3fudj589RB1ltcBALWhMXLnHp9Dm1/baHwvzxqeOD/iPAD1wobye92Pva/IWRd1XIQJnhNQdn5ZjfPSKL9OPpS9S70uKnNndKrbCf8M/AcP4h5gR8gODPAYgP/9lPPvfW30NTRxaqLxZ/b8oBsqX7mDmNJA5Tw+ljvU6YATQ05ofb5ABYuCkMlkyNJxArrTp0+jTJkyGDx4sEpwbtasGZYvX47atWujc+fOOHPmDA4fPowrV65gypQpWLVqFZKTk3Hr1i2UKlUK+/fv11hpkxKcyTCyZ2drrDrHTImB42LNFcmC2tprq+JukBTVylRDVFL+k4F+8+43SM5IxriW49Dg5waFaaKKDd03oIlTE7RclzNG/tLIS2hRXRwzLggCJh+ZrPGucfcG3TVO6Jdbg0oNcPflXcVjXavqgp+AWy9uodEq1Q8UeQ+UwIhABIQFqCXp8sB4JeoKDt87jNEtRuf77/3PwH+QkZWByvaV4bneU+351T6r1YasvFvrXa1DsuQfLqkZqXn2rsnrDkijyo1wbfQ1jYmE4J+zLfNXe1rtPbQxl0TZ0HEYYCw2lcMDDmPUX6PUVkX6/r3vcTvmNrZe1zy8riB+++Q3cRI7CbFV7svWX+bb7biOQx10qNMBAzwGoO+evnqbaf5/Ff6HCyMu5JmAaoqBcp95fIYdITvgWNpR7Y6e3MKOCzH12FTF4yMDj8Dezl6lN0Je5L0bNMUpwU9AcnoyFp5diJWXVqr8XOo41EH4xHCkZ6Vj5cWVcHN0g0sFF43j6eXervY2RjcfjY8afIRqP1TTeMyVL66oDAWKnBSJmj9qH68s+AlIz0rH4P2Dseum5m7rWbOzsCNkh+Iz/BP3T1SKE9ri9MjLwC/iTT8M7QlsVh/ZpbCq2yqMaal52KO5xGGAOXFRpi0njv6/aMVQNn3Z0nOL5N5sAFC7fG08jH+Y73HTvaYjOT0Zo1uMzjOW6GpTj01wc3RD6w2tFfvkX5ABMSf2DfDVeEOjb6O+kiacr+NQR6U3ckFy4pDoELWe9RmzMlDMphhOhJ/A0QdHseDMArXXAeK8UAFhARjTcky+PWgCBgQgS8hCuRLl4LXRS+35dR+tw8g/R6rsk/d21OT0sNN4t9a7SE5P1rg4g3JbteXEzas1x/kR5zUOcTV0Tqy1YFHQWZNlMhn8/Px0fl1ERAQ++ugjRXCOj4+Ht7c3rr6ZQMnX1xedO3fWWDHevHkzKleujG7dumltk3JwrlCyAuJea59pvqD+7P8nPqz/ITKzM7H47GJMPzFd8Zz8rlNqZiouRF7Ax79/rPLaTT02ITUzVescAlJ51/FWW31hUutJWPTBIiw/vxyzTs7C8i7LMazZMEljqgtL2y++pi+fmgzwGIDtIdsVjz9v9jk2XC3ccjkyyNC9QXf81vs33Im5o/cuhIWVMj0FV6KuIDkjGZ23dTboe/3x6R/ouaun1ucFPwHHHxxHx60dVfbfGnsLpYuXVlSQc5NPpCi1cq1sutd0fH/6e51fV1C6fmDJFbWCBWDYOAwYL1GWT6JrK7NVSw6zZ2cjLDYMxW2L47vT36mskFC1TFXs/3Q/3tnwjkHaFTo+FJVKV8Lba99GGbsy+O+L/1Bjaf4aCOsAACAASURBVA2DL/OWMj0FkQmRGidDHthkoMq4dCm61uuKw2F5T/AmRf/G/fGJ+yf4pOEnBYoVhhQ8Khh2tnawt7NX9B4zlMZVGmud6woAlnZaiknvTEKdZXXUvlBkzspEi3UttPZaEfwEDDswTDE8ZmmnpUZbLUXu8IDD+S7ZN6/DPI3zq+Rn3EXg5zcT7bcdDvxbS/uxa3zWYFQLzSuxmFMcBoybEzvZOyE6Wf9zu8h7aWZmZ2Je0DyVO/qCn4DY1Fi8znyNc4/Pqc0xtLXXVsSlxkmagy0vmnLiqW2nYt5787D03FL4B/rj524/Y1CTQVqHrOqTtpxY05dPTfo17offbvymeDy82XDFPHAFZWdrBx9XH+z8RFzRJfdEy6aWPD0ZV6OuIiEtAd12aM8v9GFf331q38+UCX4Cjtw/opabh44PRXHb4ooewLlFTY5C1TJVC/Q5N7PdTIPP+aHMXHNirQULY8sdnI8dO4YNGzZg505xOdE1a9bgyZMn+PZb3WeVzR2c02amqY3vUfZTl5/UguSu3rvw6Z5P83yf+Gnxitl3lbu1f9vhW8xsp/pBrLxagvIM3YVJ2pTHD6+/sl4R/OTDJQBxcsZiNuLd4n8f/4uDdw9iVrtZeVbbCkPwEzTOkFy+RHmNk64pc7J3wpOvnuB+3H24VnSFTCZOgLQ5eDOGHxye73vbymyRJaj39rGztUPazJyJa8wtUS6MkDEh8Fjtkf+ByBkOkdf1T2kzBVFJUWpfaNrXbo9TD0/lef5WNVppXTL39YzX+L+j/2fRXf8f/gjUigc2NQWGaa/5AMh7xnFzSpQNGYcB1Vi87qN1qF62Onx2aB9Coknvhr3zXaZM+cNwz6096LO7DwD1uWlyj0WV/ztdiLygcpdHF6t9VmPk2yMVww3k/7+Ux39mZYtd9WUyGdKz0jHzxEx0b9AdD189VMwnoU/yn0fr9a3VJqOTIumbJMSniV2X5Z9xTxKe5HlXXZd2AdrHWlsqXYo6l7+4jMS0RHhv9tZ6jLb5kdo6t8XZx2e1vu67977DjBOaV4Vxc3TD/k/36/UuqbENvwJseNPZsPaXwKM8RjG4OLjgwcQHGp8zpzgMGDcnTp+ZnueX9VXdVmHs32NV9mlbdUmZ8soMyjnxgvcXYOq7U1WOLfN9GSRniMt1/tz1Z8XKBvrKidf8t0Zxk0x5ZSrlnPjso7P4695fmNVulsalUAtLPiec8pwBys/lXn47NxcHF9ybcA8P4h6IQxne5MTrr6yXtCSytpw493wSRSknvjX2FhquaijpWO863jg55GSe1//Nu9+IE2Dm6imWe7ixJm9Xe1vrhLRpM9PwZcCXWP3fakltNUeRPwA1EoENzYARPfI+tiA5scWvEiJZINA+vD38BD/8e/pf9G6oPdB+5vGZ2r6P3T/G9dHXtb6mm2s3laWCitsWF5do8hPUihUA8Ee/nAmv+jfur9jOnp2N4FHBiP06Flt7bVV0hQKAR1+qdufNTXnywOHNhmPxB4uxq/cuRbECgCIwA0Ab5zZY0HEB7O3sNV7br90LV7Ud11L8wClrpz47b37FCgC4Ne4WbG1sUb9SfcUvto3MBsOaSRsrlzw9WeP+V1NfqTzO7+eal1NDNX9pl//Md/fZXeBz6+qdmu8oJqKUQr5U1Qwv7UscLv53sca7r/kVKwBoLVaULFYSJYqVwIquK1CpVMEmlTKVIwOPKLZrvfkVtpGQ4yoXZuRrTcv/WJ1AYHrmdEQejESpSO1fUIvZFMOH9T9U2VexVEVs6bklz/9XL79WXYmmd8Peilice/I/mUwGzxri8KOxLccq4oxnTU/ETIlByJgQhI4PxeIPclYO2tVbc5d2ucqlK6vMjXDliyuY1W4WfvnwF8U+WxtbxXvZ2dph0QeL8G6td/GZx2daJ+jSB/fKBftiam9nj+plq6t8xtUoVwO3xua/ekTU5Cgc+iz/1WNKFtM8+ZhUmiZU9PXMufFwcshJtecNJWNWBr5srXlFKk0qlKyg8lmviaZiBYA8ixUAtBYrAPEutpujG55+9VTrMebOU2khkgTt96EAAOGvwhWJMOMw0CGiA/wEP5w9fRY9Gmj/htHfo7/avl7uvRTzTmnSo0EPlf+Tyjlx7mIFAJUYoZyfZ8/OxtVRVxE3NQ5bem5Bo8o5Q7MiJkZofX9ANSce+fZILOq4CLv77FZZRls5J25bqy3mvz8fpYuXxtVR6t3qN/bYqLZPF6NbjAYAjUvO51esAIDg0cGwtbGFayVXlZz4i+ZfSHr/lBma3yN3DvzAV3NRTwptcbZ62eoAxB4MxtKhTgedPvPkOfHUtuq/n3Lzz8zXOKwtv2IFoH31nPIlysPO1g6rfFahVDHLKtoHDMiZ/6JGovi3lHKXcq8gqbHYbHtY5O7+NmHCBHTp0iXPCd200VStSc9Kx95be7HswjK1L1aCnwDbubYqSxPK7wTtvbVXUVU+9/k5tKjeAjYyG62zcefl2INjsC9uj3ectXc/Ts9KR9DDIHjW8ETZEmVx+elltFjXAm85vYXg0cGKSuCSD5Zgcpv8l2rKj/LdyNQZqTgVcUqcjTc5WjGR1/aPt+OD/32A8iXF/2SxqbF49foV6v5UV+VcKdNTUKp4Ka0rauQnry5DfoF+eU4o59/eH37efmqV0n1996GXey+14/++9zfuxtzF8GbDdZpoSt7GnSE78dk+sdC1q/cu9G3UVzH5T14T6+iTfEjSi+QXKpOVafNOzXfw7+f/IjUjFYfDDuMtp7dQt2JdtFzXEv89/c+gbZX/3PR1V7V08dKInxaP1ZdWS+pCOqHVBKy4uELn97k59iYarWqEt54BwUqrjMn8gf2f7sfj+Mda318+p0Zu5nRnz5BxGNB8rXdi7uBK1BUM2DdAZX+FkhVwceRFlS9qERMjFDNMy/9vuzu649a4W8jIyoCtja3OsTg6KRrHw4/jw/ofqnwhz+1+7H3EvY5TzDHzzoZ3cD7yPG6OvYnopGjFUm65V1MoCOWeH/Li89r/1sKnvo/KylAZszIQmxqLKvZVIAgCopOj1eYdUI55/fb00zqHgDa5J1vMLb+7cYKfoLHHiqYJIWNSYhTXufjfxdgRskNSG5VnNs89YZs8DguCgJF/jiz0kEIptE2SqU3c1Dg4lHTArRe3cDfmLro36C7mFRrGuuuT8iTQHqs98hyWIlXSN0l4nPAYXbZ1yXc8/N6+e9WWapdCeWy+cjfkYrOBL9tOhkNJB9yOua3190dTbmFOcRgwTU6859YeLP53sdrwIk3DGOQ/w103dimW8r044iKaVWtW4Jz4yP0jKFeiHFrX1N67LS0zDUEPg/CO8zsoY1cGF59chOd6TzSv1hz/ffGfop15rRSmi99u/Ib+e8WCTdrMNJwIP4HQl6F4nPAYS/5dAgD4vffv8K7jDYeSDihuWxyxqbGIS41TWx0jdUYqShYrmeekxHnJKyf+5vg3avMmKJP3asn973ig3wF0b9Bd7fi/Qv9CWGwYhjYdqnWp2bzauPXaVsX/0f2f7kdPt56KWJzfSnX6Ih+S9Dz5uaT5QeQ9LFIyUnD43mE0q9YM/6vwPzRa1UinpZ0LQv5zy2/ONakcSzsianIUVl5ciS//yb94PrrFaLWlc6WQr5TZKhK4kDO6FjJ/Mb5HJUZh/GHNq5PI59TIzeKGhAA5EwzVqlULXbp0wZkzZ+DoqPtEjXl9ECWmJaLcAtUkVT627tugb1HCtgSme01XJLKCIODniz/DztZO61hISyYIAi49vYQaZf+/vfsOa+p8+wD+DSqKigMVQUVxoOIoo25EoSp1t2od2NIqWvcAW2vf1iq19mfraF3V2loHjlpnXVWcuAUHonVRB0qdIGoBERnn/SMmJCQBAknOSfL9XBeXJyfJOffBcOfJnWfURM0KNZX7X2W/wpA/h6BC6QpY0mNJgTOPqw6PydvtOq+DHx7E+kvr8VvMb9jz/h4cjj+MYM9g5RJCuuI8kXACLhVcsCBqgcbElIoPDUvPLFV2ZdS2XI82GVkZyMrJQvf13fOdPV/1A2iOkIPP9n+GUiVK4X9v/U+jq1N+S3oC8je8AZsH6Lx/1TurMLj5YNx6egu3n91GxM0IeFb3xJDtQ5SPURSIAM2G8piWY7Dnnz24/Ux9rWltb4Cdwzvj4O2DOmPRZW6Xufh0/6eFeqzqeb858g2mRU7L59EFU+3qn9+HhH9D/0UN+xqQyWRo91s7nPr3VKHP4ePig+2DtqPqnKo4/WvuN3uH6gLpe3ehR8MeBZ5f6g1lY+ZhIP9rnXVsltq8P2v6rMEHb3yAiBsRWHxmMab4TFF7c7uaeBXhF8Mx3Gu42ko+luJp+lNcenwJPi4+aj02/vrnL8w9ORdf+30N3zqaE3GpNhQB9ddc5e8r49nLZxrPAeTdgncG7kTr5a0xvtV4eDp5IiUjBRNaT9DZdROQr8ce8zAGfq5+GvMiKQrHQO7fxaxOs/Bpu0/VvtnUJTk9GYlpiTqXZ9V2jScTTmJR9CJ80vYTZXFJlWrXcG2C3gjKdxLS1P9LRdKLJAgQsOrCKlQsXVFtTghvZ2+cGyFfZlXxYUqVttn5i7KahyHkPW9xz6c6/DW/Lyrebfwufuv9GxzsHAr8QsPf1R+H49W/tb0Tcgfd1nXDlcQragWLZj81xcXRF2Ejs9E695KCtu7IUsrDgHhtYm3/H8J0AU9ePME3R79B2VJl8X/t/0/ZS0AQBCyMWoiypcri4zcLnoPB3AiCgOh70ahVoZZamzgjKwNDtg9B5TKVsbj74gL/flWHxxTUJj780WGsjl2NVRdWKdvEw7yGoWEVzTmIVOM8fvc46lSqg9knZqutogHktpEWnF6g/ACrb5s4YG0ATiac1Pm440OPw6e2fCLhHCEHk/dPRpmSZTDTf6bG35u2pTdVFTSXRPi74RjUbBBuP7uNm8k3se/WPjR3bK62gp+iQARo5raQNiH489qfahNwAtrbaL4rfXVO7p6fH9/+EaERoYV6rOp5px6aqveqhnkVpU3svcxb54Sd2vi5+mFDvw1wmueE2KXAG69HFe1qCJTY9Re6uXUr8Pz6tIklUbAIDAzEkSNH8OTJEzg6OmLGjBkYOnQojhw5glGjRiEzMxMTJkzAhAlFm3xHMRGon58f/Pz8NO7PyMrAqX9P4avDX2F5r+X5flAm3fbf3I+AtQGY1HYS5gXMU7tP1wu2WtlqeDz5cbHOm52TjV1xu3D3+V2cfyjvfq267NKr7FcoZVMq30a3NvdT7uOnMz9pnQDy+87f4zMf/ZbTy69yuuqdVWrFh7x0Vdb/+ucvhMeGY27AXLVujnl/388/fw57W3uNN0ltx/3t/G8YvnO41vMt67lM61jJD974AGv6rEGzJc1wOfGyzusAoOwdpHAj+YbO7s7axIyMUZso1aWCC+6G5nZpVF36FJBPpPgw9SEGNx+MdX1zJ3DNr9FwethpRNyMwPTI3AmE70+6D2d7ZwzYNAAbB6gMSfjnH6BB7jcp3dd11zl2XXUt88jISERGRuLrr7+WREPZ2HkYKDgXP057jJlHZ6JsqbKY1WmW3n+zJH9dt17eGv8k/4OzH59VK+YEbglUm7BNleJb/uK4/fQ2TiScwImEE2hWrZlyHLrCq+xXGsNyCmPD3xvw6/lfcei2+lJodSvVReSQSLVhj4Xhs8JHZ8M7v7H5ipng83qa/hTfHvsWNe1rIqRNiPJ1q61QLUwX8Pfjv9XmGtKV33W9bz745IHOFTzuTboHx3KOhZpUO+95tS0bmp+U/0uB/azc7u15j/f+1vfVejlUK1sNyenJ+HvM32hcNbcIVVCDVvV+RQ/GUwmn4PNbO+So1n7y5FFdxx3qORQr3pF3SZZaHgbEbxMrJsKcFjkNK3qvgFuVwr8/U669N/ai27pumNxuMmZ3ma12n67XZq0KtZAQmlCs82blZGF33G5lm3hah2moWzm3TVTUNvG9/+5hydklWtvEc7rMwaftCveFlcKLzBc65wpZ33e9steyNrpy5q64XVh7cS1+ePsH5TAUQPP3nfZFGuxK2hWqTbzs7DKM2j1K6/kWdF2AiXs1e/IEewXjt96/wW2RG24k39B5HYD6EqaA+hLbhfH36L/V5kRpVKURro27prx96+kttR7wtSrUwr///YugN4IQ3idcuT87J1vn0rrnR5zHlqtb1AopiolE+/7RF1sHbct9cHw8UCd3oupO4Z003rsV9GkTS6JgYWxSq5xbshwhR2ulecaRGZgeOV1tIrJZnWZhis8UyX8oyfsB9NaEW2rJXx+63qSSP0vOt4tgfl0Btfn++Pf4/ODnGs9XPf/v/X7HoGaDNJ6bI+SgxIwSGvsVb7rariHrqyyUsCmB7JxsbL26Nd/eIrM7z8Zkn8lq+7TNunxzwk21JJv+ZTqycrJQ3rY8nr18puymqEiaqlIyUjB462D41fHDpLaTcP3Jdbg5uKl9Uw0A7j+541rSNeSVPS0bj1Ifofb82hAEAbcn3oZLRZfcB6i+Zl++BEqrf1Ow8/pONK/eXGPG6BY1WuDMx2fU9llTfrKmaxWbtlz8MPUhasyrgSplqyArJwvPXj6DYzlH7PtgHzycPHQcSTp0dUvXV95eKAqeTp6Y//Z8nZNfFuV8qjFvGbAFfd37quWv/I67+sJqrYVsYbqAdRfXaUzQ6uXkhfMj5eOk7zy7g23XtuX7DV/e8ya9SMLmK5vz7YGSODkRgLzLMQD039Qfm69sxqBmg/B7v981Hr/p8ib8dOYnhPcJR4XSFZD2Kk3tm2pAPjy2y5ouGs8tXaI0Xk59ibF/jcWSM0swusVoLOmxRHl/VnISSlZRWY5W0LyeQ7cPIf5ZvNqystqu3ZpykzVdq9h0tYkVw5pV28SzO8/Gp+0+lXybuMPKDjh295jy9t2Qu+rtIz3oahM/nfJU51AUxeSl+vg68muEHQlT3tbWJtY1ZFzXB/kvfb/EzLdmar0GRe+1wrSJf3z7R405jyJuRKDruq5q+26Mv6E2zOjFFy+QLWSjvG15JKcnK5dJffTpIziWUx8W/l/GfwjcEogu9bpgYuuJOtvEDRY2wM2nN7Vez4OUB6gzvw5kMhnuhNxRKwiptYkzM4GS6r+vHdd3wKO6h8bKgv6u/jj0kXoxQ9I9LIyNyVkacoQcCIKAP6/9Cfdq7mhSrXAz94otMj4S/qv9lbeL2kgGgD3/7NFYlknRja70zNJ4lf1K4znnR5yHl7P+S68uilqEzVc3Y/ug7cpvTm8/vY16C+uhbqW6uDnhps43xtRXqVh9YbXa2LOvOnyFGf4z1FagAYARb47Asp7L1J7//OVzTD08FW1qtkHXBl0xcPNAPEh9APeq7ljbd63WCfbyrm2t+s1afsvRFceLzBeIfRgL2xK2KFuqLPpv6o9hXsMQ2lbeyL/7/C6yc7I1C1SDBwOvZ2vP20hWVfvH2kj4T/3bkjMfn4Gnk6fym1pryk/WdK1SpWhA//PkH5y9fxYDmg7QaLRIlWrDcGzLsVjcveirDDVe3BjXn1xX25c9LRt/P/5bbZ4QVUXJ/f9l/Afflb4IbROKIZ5DlPt7ru+J3f/sxoWRF/ItFp25dwatlrfSGkfehrLqnBQKO67vwJ4bexDWMQxbr27FgqgFqGxXGZ/7fI53GmufaFH1uC++eIFfzv2i7EZenPe//FxJvIIHKQ/Q1qUtvj32Lf765y/8NfgvONs7IzM7E+cfnMebNd5U7+Fy/z5Q83Xx4/vvgc+093rUNsxh7/t70dSxqbJnojXlJmu6VilTtIm3XduGptWaFnlSZFPLW2AsTk7YHbcbPX9Xn1z7ZPBJtHVpC5uvbSBA89ixo2ILnKRYm/mn52P79e34c+CfqFhGng9uJt9Eg0UN0LBKQ1wbey3fNvHKmJVqc5TN9J+JLzt8qTb0HIBGYRUAnr18hqmHpsLHxQdd6nfBwM0D8TD1IZpUa4K1fdZqnffq7P2zaPlrS+Vt1Tbxb71/Q7BXwasl6ivtVRouPrqI0iVLo3SJ0hiweQBGvjlSOYH1nWd3kCPkaLaJBw4ENm58Haju10P1udXxOE29V31h28RWU7DIr/sbUUHG7xmPxdGLcebjM1rHRevrzrM7+N/x/2FAkwHoVK8TAPl4557re6JhlYZqM78bq4FYGKrd2RTd1hTLaMU9icPn7T9XftNmCIplFxW9JgRBQMqrlHwnQxRFUBCwdi1Qrx5wU7MaraAoEOU1sfVEvFvmXcl1RTY25mIqDkVX2Ta12uBE8IkiTeyX17Kzy3D9yXXM6jRL2WgctWsUlp1TL8K+VfctHPxQ/7l9DCXvZKKAfNjip/s+xRDPIehSr4vBvpk9fvc4fFf6YlyrcVjUTT45cUpGCsrZljPI79xgbtwA3F4PV1izBvhA95LA2r4FtStph7Xea3Ex6iLzMFEhCYKAMX+Nwc9nf8a5Eefg7exd7GPefnob3534DoOaDoJ/XfkXhKf/PY1ev/dCk2pN1OaTE7NNXGNeDTxIfQAgt3dAjpCDX879gptPb+Jzn89RpazhVr9r8UsLnHtwTtlrQrJtYsWXeG5uQFyczocpCkR5TWo7Cb1sexlmSIiNjU2Bb4YlS5ZExYoVUaNGDXTp0gXffPMNypQp3lJlhsBqMpmbKrOrIDk92SDjGYtDtVvakSFH0KFOB9FikZR+/YCtW4FmzQCVSdG0qbegnsZkp4DKt6RWlJ+s6VrJ/MU9iUOjxfI5reLGxYk6ll9bwcLqXbwIeLzunbJlC9BX9yR9VxKvoOmSphr7Z/jNwFcdv7Kq3GRN10qWocKsCkh5lYK6leri1sSiL7taXLvidqHX770AACeCT6Cdi/FXADQL774LbN8uz8cXLuT7UG09j4GC28SFLpUHBwejfv36EAT5MmGOjo7o06cPOnbsiCpVqkAQBNjb28PV1RVPnjzBvHnzEBAQgJSUlMKegohe+zf0X0R8EIFrYzXnVzCltxu8jQ39NmDbwG0sVqh68Xo987IFz7B9IvhEgY8hIulpWKUh/h79Ny6MvCD6xINPPnuCL32/RPJnyaLGISmKPAwUmIubVGuCgPoBGvsLs1oNEYnr0aePEPFBBP4eU/yll4ujZ8OeWN93PbYP2s5ihSo92sSqE4zqo9AFi6CgINy5cwcjR45ETEwMHjx4gM2bN+PQoUO4e/cuQkJCkJaWhsWLF+Pu3buYN28eTp48iXnz5hV8cCJSY1fKDgH1A1DOVvsMyqY0sNlAvNv4XbHDkBY9krOzvTMWdyv6WHsiEk9Tx6aSmJDUwc4BM9+aicp22ieis0p6FCwA+bwVeRVl1RoiMi1Fm7gwy7AaW2DzQPRu1FvsMKRFjzZxDfsamNtlrt6nKHTB4ptvvkGLFi2wdOlSeHiov3mXKVMGM2fOhL29Pb744gvIZDKEhobC09MTJ07w20UisjB6JGcAGss7EhFRMelZsNA2rFkKXwoQEZk1PdvEk9pO0vsUhS5YnDt3Dp6enjrvL1u2LHr27ImzZ88q97Vr1w7nzp3TOyhjCAsLQ2RkpNhhEJEl0DM5axMZGYmwsDDDxGNGmIuJyCD0LFgA8qVfVV05c4V5mIioOPRsE2srHhfUJi70pJudO3dGTEwM7ty5g/Lly2vcn5qaitq1a8PFxQWxsbEAgF69eiEpKQmnTp0q1AUYCycYIiKDqlsXiI8HPvwQWL26UE9RnTRvc//N6Nekn3y/FeUna7pWIjKyVauAoUPl27dvA66uBT4lOT0ZVWbnzuLPyY+JiIqpdm0gIUGej1esKNRTVNvEOwbtQK9G8slMiz3pZs+ePfH06VOMGTMG0dHRagdLSUnB5MmT8ezZM7z99tsA5D0yjh49ii5duug6JBGReSpCD4ukyUmoXKYyvJy8OP6RiKi4itDDwsHOAdM7Tkcpm1JY33e9kQIjIrIiRWgTP/70MSqVqYQ3nd9EN7duBT6+0D0sXrx4gZEjR2LdunUAAAcHB7Ro0QJPnjzB9evXkZqaivbt2+PgwYN49eoVKlSogBIlSuDkyZNo0aJFoS/AGFhNJiKDsrcHUlOBSZMAPSYWzs7Jho1MfYloa8pP1nStRGRkc+cCkyfLt1NSAC29f3XJyslSWyHEmnKTNV0rEZlA2bJAero8H8+eXein6dMmLnQPi7Jly2LNmjX45Zdf4O/vDwDYt28fYmNjUadOHSxduhQHDx5EqVKlkJiYiAEDBmDfvn2iFyuIiAxKEIo8h0UJmxJax+4REZGeVHtY2Nnp9VQuZ0pEZAA5OfJiBWDUNrHeGXv48OEYPnw4ACApKQmVK1dGiRIl1B7j6uqK33//Xd9DExFJ36tX8gQNFGvSTSIiKgZFwaJ0aSBPO5SIiEzg5cvcbSO2iYtUYj5z5gyuX7+OxMRENGvWDF5eXqhataqhYyMikp4ijJsmIiIDM8BqTUREVAwmahPrVbCIjY3FqFGjEBUVpXGfh4cH/vrrLzg7OxssOCIiyVF0fQPYUCYiEgsLFkRE4jJRm7jQBYvHjx+jS5cuSEpKQs2aNdGzZ0/4+PggMTERR48exfbt29GxY0ccPnwYNWvWNFrARESiYg8LIiLxsWBBRCQuqfWw+OKLL5CUlISff/4ZI0aMULsvNDQUK1euxLBhw7B06VLMnDnT4IEWV1hYGPz8/ODn56fc5+DggKdPn4oXlIWpXLkykpOTxQ6DyLgMlJwjIyMRGRlZ/HjMjLZcTESkNwMULJiH/cQOhYjMmYnaxIVe1tTd3R3p6em4efOmxiSbAJCVlYX69eujVq1aOHHiRJEDNgZdS6RwaSfD4u+TrMKxY0CHDvLtffuALl2KdThr+ruxpmslIiN76y3g8GHAxwc4frxYh7Km3GRN10pERhYZCbxePRQHD8rzcjEUe1nTf//9F506ddJarACAkiVLlkxzfgAAIABJREFUolOnTrh8+XLRo9RTZGQkfH19MXr0aBw5csRk5yUiK6Y6I3KZMuLFIRHMw0QkCkUu1nNJU0vFXExEJmeiNnGhCxb169fH5s2b8d9//2m9//nz59i8eTPc3NwMFlxBbGxsUL58eZQuXRr16tUz2XmJyIplZORus2DBPExE4lDkYuZhAMzFRCQCE7WJC12w6NOnD1JSUjB16lRkZmaq3Xfjxg1MnjwZqamp6N69u95BBAcHo3r16mjevLna/qNHj8Ld3R1ubm5YtGiRxvN8fX2xZ88ehISEYO7cuXqfl4hIb6rJuXRp8eIwMOZhIjIrilxsQXkYYC4mIjNiojZxoQsWn332GZo3b47Fixejfv366NevHz7++GM0btwYjRo1wvLly9G8eXN8+eWXegcxdOhQ7N27V2P/xIkTsWzZMhw4cAA//fQTkpKSsGbNGoSGhuL+/fuQyWQA5JNnpqWl6X1ec7Rq1Sr4+vqKHQaR9VLt/mZBDWXmYSIyK48fy/+1oDwMMBcTkRkxUZu40KuE2NnZITo6Gl999RV+/fVXbNu2TXlf2bJlMW7cOEydOhW2trZ6B+Hr64v4+Hi1fc+fPwcAdHg9uV1AQACioqIQFBSEoKAgAMC2bdsQERGBrKwsjB49Wu/zEhHpbevW3G0LaigzDxORWUlMlP/755/ixmFgzMVEZDY2bcrdlkLBAgBKly6N2bNnY/bs2Xj48CHu3r2LmjVrokaNGsrKrqGcOXMGjRs3Vt5u0qQJTp8+jR49eij39enTB3369DHoeYmI8qVasMgzPM7SMA8TkSRlZeVuqy6rZ6GYi4lIknbtyt024upDehUsVDk5OcHJyUlt35YtW3Dv3j1MmDCh2IEZWlhYmHLbHNae/u6777B8+XI8ffoUXbt2xahRo9SGgkydOhUrVqyAr68vwsLC4O7uLmK0RFYib4Gidm29D1HQWtOWztxyMRFJkOrw4+rV9X4683CYcpt5mIiK5NUr9dvOznoforC5WCYYcDFmPz8/HDt2DNnZ2Xo/Nz4+Hr169cKlS5cAyLu/+fn5ISYmBgAwfvx4dO3aVa2aXFi61nSV8lrUmzdvRvv27VGxYkX8/PPP+OGHH5CQkIBVq1ZhxIgRmDBhAqZMmYIVK1Zg4cKFuHfvntghS/r3SWQQR48CHTvm3jbA611KfzfGzMOAtK6ViMyYaq/eBQuAYn5RJrXcJEabmIhILwcOAF265N42Ypu4yD0sdDFUEqxYsSIA+azItWvXxv79+zF9+nSDHLuwQkKACxeKfxxPT2D+fP2e895776nEEYIff/wR586dAyBfumrmzJkoU6YMpkyZgoULF+LcuXN48803ix8sEelWqpTYEZiUFPIwEVG+LGguIV2Yi4lIckzYJjZ4waIoc1kEBgbiyJEjePLkCVxcXDBjxgwMHToU8+fPx8iRI5GZmYkJEyagatWqRY4rLCxM725vFy4AR44U+ZTFsmPHDqxatQqnT59Geno6UlNTERsbCxsbG7i5uaGMylq3Xl5eOH36NAsWgqD+rQuRoRkwOUutS7Ip8jBQtFxMZoa5mExpyRJg5MgiPVVqeRiQbpuYzAzzMBlbERba0KWgXCyZISHGVNQhIWL1sEhLS0O9evXwyy+/wN/fH/b29qhbty6mTZsGGxsbjBo1Ck+fPoWdnR0AoGbNmti5cye8vb2LH2wxiNrNcNcuoFcvoGlT4O+/xYmBLF90NNC6de5tCxsSYmzWdK1Wq1w5+SSI588DXl5iR0OWSvWDmLMzcP9+MQ9nPbnJmq7Vam3fDrz7LuDhYZgPMkTanDoFtGuXe9uchoRYEn2HcRhKSkoKUlNT4ezsjJycHMyaNQv3799X/gfm5ORg+vTpmDx5MlatWgUAohcrRNerl/zfy5eB7GygRAlx4yHLZOGrghAVy507uSs2eHsbdcZwIqWICLEjIJKWd9+V/xsby54WZDwmbBPbmOxMIgsLC5Nctz9dnJycMGvWLAQFBcHDwwOvXr1C+/btIZPJIJPJ0KZNG5QqVQoeHh44c+YM9u3bJ3bI0hIVJXYEZKlUl9Lbvr1Yh4qMjFSbqd1amFMuJj3l5KjfzsgQJw6yfIpV00qUAJo3L/JhmIfJ4p09K3YEZKlU28S7dxfrUAXlYp1DQlavXq3XfBSCIOC7775DXFycxQwJIf2I+vvM+1rl/ysZg+qMyMeOAe3bF/uQ1pSHrOlardKdO4Cra+7tb74Bpk4VLRyyYO3aybsjd+4M7N9f7MNZU26ypmu1WmwTkylERABdu8q3T54E2rYt9iH1HhIydOjQYp+UiMiiKLq7A0BJjqgjUpN3TfavvmLBgozj9XKfzMNERCIxYZtY59GnTZtWpAMWZZUQIiKz8M47uducz4JIHf8myBSuXgVSU+Xbe/eKGwsRkbXq2zd3W3V4iBHoLFhY45g+siCcZIiM7eTJ3HHURAS8fCl2BGQN2D4lIpKWM2cMMiREF066SZZJYvOokAV6441iPZ2TvZHFWb1a7AiI9MI8TFaBc1iQsTVrVqynF3nSTUvCSTdNQ1KTbr58CZQuLU4sZLlUX2f37gE1ahjgkNaTh6zpWq3S228DeVet4v83GdrAgcDGjbm3DfAas6bcZE3XarXytokzMznfCxme6uvs4UOgenUDHFJ7frKaHhZkZdjDgoyNb/5E6jw8xI6ArI2Dg9gREEkf28RkbEZuE7NgQZaJyZmMjQULInV553QZMkSUMMjCqX6rxzxMVDC2icnYWLAgKgImZzI2NpSJ1OWddNPWVpw4yHowDxMVjG1iMjYWLCivIUOG4KuvvhI7DGl78EDsCMjSsaFMpG7hQvXbv/wiThxk2dLScreZh4kK9uiR2BGQpWPBwrr5+fnBwcEBr169Uu6TyWSQGXnJzrCwMJQqVQr29vZwcHBAnz59cODAAaOe06AOHhQ7ArI0T56o32ZDmUjd8eNiR0DWYNeu3O0SJcSLg8hcHD0qdgRkaRIT1W+zYGG94uPjER0dDUdHR+zYsaNIxxgyZAhWF2GpOZlMhsDAQKSkpODhw4fo3bs3hg8fjpycnCLFYXLjx4sdAVmanTvVb7NgQVSwjAyxIyBLxoIFUcGGDRM7ArI0qis1AYCNcUsKLFhIWHh4ODp37oygoCCNokNKSgr69u0LJycnTJkyBU/yfvv7Wn49MSZOnIjatWujevXqGDlyJGJjY5X3CYKgXFbG1tYWH330EZKSknD58mUDXBmRGco7Pt/IyZnIIsTFiR0BEZH14JK1ZAp528RG7vlvNS3usLAwREZGih2GXsLDwzFw4EAMGDAAERERSHzd/UYQBPz666949913cf78edy9exfjxo3TeRxdRYtWrVohNjYW169fR8WKFTF27Fitj3v58iWWL1+OcuXKoUmTJsW/MENjciZTGD3aoIeLjIxEWFiYQY9pDswxFxORRBXz/Z95mCwOJ9gkU/j0U4MerqBcLBMEy/+0J5PJoO0yde1XCNkbggsPLxT7/J5Onpjfdb5ezzl+/Di6dOmCx48fw97eHp6enhgyZAhCQkIwZMgQ3Lp1C0dfj0mLi4tDmzZtkJSUBJs83/oOGTIE/v7++Oijj/I9X0pKCpydnREfH4+qVasiLCwMs2bNQtmyZZGRkYGsrCxs27YNPXr00HmMgn6fRpORAZQpo7nf8l/aZEp5C38Gen2J9ncjAmu6VqukrTh+6RLQrJnpYyHLpfo6q1cPuHnTAIe0ntxkTddqldLSgPLlNffz/5wMycRtYrMfhL148WLcunULnp6e+PDDDw167AsPL+DInSMGPWZhrV69GgEBAbC3twcA9O/fH6tXr0ZISAgAwMPDQ/nYhg0bIjMzE1evXkXTpk3xxhtvICEhAQDw4sULbNq0Sfm8999/H4sXLwYArFq1Cps2bUJ0dDSysrKQnp6OS5cuwd/fHwAwcOBAhIeHQxAEnDt3Dn379sX8+fPRt29fk/0eCmX7drEjILJqxszDREQ6cWieGuZiwpYtYkdAZHBmXbCIiYlBREQEGjduDHd3d4Mf39PJU5TjpKenY+PGjcjJyYGzszMAICMjA8+fP8fFixcBABcu5Pb8uH79OkqVKqX8HSgeAwBDhw6Fv7+/xhtXQkICJk2ahJ07d8LLywvZ2dlwdnZWq2optmUyGVq0aIFu3bph69at0itYpKaKHQGR1TJ2HiYzZ+RxrWTlwsPFjkAymIsJAJCSInYERAYniYJFcHAwdu/eDUdHR1y6dEm5/+jRoxg5ciSysrIwYcIEjM+z8sPx48fh7++P0NBQBAcHY+XKlQaNS99hHIby559/omTJkoiNjYWtrS0AefFgwIABCA8Ph0wmQ0xMDNatWwd/f3/MmDEDXbt21RgOoqCta01iYiIEQYCTkxNSUlIwc+ZMZOiYzV0QBMTGxmLPnj2YM2eO4S7UUNjNjUxBJst9ra1fL24sRiDVPExmjgULMqa2bcWOwOCYi6lY2CYmU9u2zeinkERfuqFDh2Lv3r0a+ydOnIhly5bhwIED+Omnn5CUlIQ1a9YgNDQU9+/fxxtvvAEHBwfIZDJkW9AkM+Hh4QgODkatWrXg6OgIR0dHVK9eHePGjcO6deuQnZ2NESNGYMuWLfD29kbNmjWxcOFCncfTNummt7c3xowZg7feegsdOnRAs2bN4OLiovacP/74A/b29qhQoQLGjBmDYcOGoX///ka55mIxl6VWybypTgbUubNoYRgL8zARmRUpTgJuAMzFVCxsE5MpTJ2au92hg9FPJ4keFr6+voiPj1fb9/z5cwBAh9e/hICAAERFRSEoKAhBQUEAgKpVq2L//v2YNGlSvpNBmps9e/Zo3d+/f3+9Cwb5Vdi//fZbfPvtt8rbI0eOVG5Pnz4d06dP1+tcosnMFDsCsgaVKuVulyghXhxGwjxMRsEeFmRoFSsCz58DXbqIHYlRMBdTsbBNTKbg4JC7bYI2sSQKFtqcOXMGjRs3Vt5u0qQJTp8+rZaEbW1tMXPmTDHCIylhNZlMQfV1ZiUTvTEPE5HkKHKxleRhgLmY9MAhIWQKJm4TS7ZgYWiqa7v6+fnBz89PtFjIwN58U+wIyBqorllfjOQcGRmJSNVjWRnmYivDxjMZmmJSwevXi3wI5uEw5TbzsIVp3VrsCMgaHDyYu22CNrFMkMhizPHx8ejVq5dygqHnz5/Dz88PMTExAIDx48eja9euRermpmtNV65FbVii/T5Pn9Y+8Rb/b8mQVLu2p6RoX+e8SIeVTh4yZh4GpHWtZARvvw3s26e+79IloFkzceIhy3PvHlCrVu5tA+UTqeUmMdrEZCFOnADat9fcz/9zMiTVNvGLF4CdnYEOqz0/SbY/XcWKFQHIZ0WOj4/H/v370ZpVQ9KGSZhMzUq6IjMPmxmxc6G283PIHhlSVpbYEYiCudiMSDEPExmTCdrEkmh1BwYGol27doiLi4OLi4tyosj58+dj5MiR6Ny5M8aMGYOqVasW+RxhYWFW3f3PojE5k6kZIDlHRkaqdcsVmynyMMBcbDSLFgFVqwKbNokXAwsWZGwGnsRVankYYJvYrD17Bri7A76+gFgrtbBNTKZmgjaxZIaEGBOHhJiGaL9Pdn8jU1BtKGdkALa2Bjqs9eQha7pWk1N9fYr1O+7cWX1cKwCcOwd4e4sTD1mehASgdu3c2xY6JMSYrOlaTW7SJODHH+XbW7cCffqYPoajR4GOHTX38/+cDEm1zZGVZbCVQsxuSAhRoTEJk6lZ4LKmRMXGHhZEZM0SE3O3U1PFiYFtYjI1axkSYgrs/mbBmJzJ1CxwSIipMBdbMBYsyNgM/H7PPEwWh21iMjUDDNXjkBBwSIipiPb7ZPc3MgUjdbm3pjxkTddqclIYEuLvr778LwCcOgW0aSNKOGSB4uOBunVzb3NIiN6s6VpNLigIWLtWvh0eLr9taocPA2+9pbmf/+dkSCZuE1tNDwtz5efnBwcHB7x69Uq5b8iQIShdujTs7e3h6OiI999/H+fOnRMxSpExCRMRiY89LMjYSpbM3a5cWbw4iKSKbWKyQCxYSFh8fDyio6Ph6OiIHTt2KPfLZDJMmTIFKSkpiI+Ph7u7O0JCQkSMVGRMzmQKYnxTQtYnOxu4cUPsKIqGBQsyNtXheNOnixcHWb5798Sbh6I42CYmUwgMNOnpWLCQsPDwcHTu3BlBQUFYvXq11seULVsWw4cPx4kTJ5CSkmLiCCWCyZlMoUwZ+b9OTuLGQZZt8GDAzQ1YtkzsSPSnLReLtbQfWSbVAljZsuLFQZbt4kX5ajRNmgCZmYV/nhTao1KIgSyfnZ3835o1TXI6qylYmOMEQ+Hh4Rg4cCAGDBiAiIgIJKrMPqwY35OSkoKlS5fC09MT9vb2YoUqLm3J2Vp/F2Q8iteZgWZD5mRvpNXGjfJ/R40SN46iYEOZjE31NWaCid4sFfNwAcaMkRfHEhKAqKiiHcMAr88i0ZaHq1QxfRxk2UzcJi6p8x4LU6Q3pJAQ4MKF4p/c0xOYP1+vpxw/fhz37t1D7969YW9vjyZNmmDdunUICQmBIAiYO3cuFi9ejPT0dNja2uLQoUPFj9NcaUvO3t6mj4Msm+KbPQM1Qvz8/ODn54evv/7aIMczF9b44cCkGjcW79yKXCyTsXhBxmHgggXzMGml+jrTJ5e1bg2sWyffFisXa4vXw8P0cZBlM3Gb2GoKFkVy4QJw5Igop169ejUCAgKUvSb69++P1atXK+eqmDx5MmbMmIGsrCycOHECnTp1woEDB9CyZUtR4hWVanIuUULeBZmNZTI01Q9jRAsWyLsNz58vjR5dDRsCcXHiNkxVv3FRDAVhLiZDUn09GeibPTJjN24AX30lH0/fu7fhjlvU93kHh9ztChUME4u+2CYmUzBxm5gFi/x4eopynPT0dGzcuBE5OTlwdnYGAGRkZOD58+e4ePEiZCovjpIlS6Jjx45o06YNduzYwYIFP0ySsRi4+xuZsbt35T3wAKBiReCHH8SNB5BGQU0KMZBlU53Dgq8zevtt4NYtYMMG430o1+e4UmiPSiEGsnwmbhOzYJEfPYdxGMqff/6JkiVLIjY2Fra2tgDkc1YMGDAA4eHhytsAkJWVhaioKBw/fhwzZswQJV7RMTmTKRi4+xuZsUePcrePHhUvDlVSKBZIIQaybHy/J1W3bhnnuKqvLRYsiDSZuE3MrwolKDw8HMHBwahVqxYcHR3h6OiI6tWrY9y4cVi3bh2ysrIwe/Zs2Nvbo0qVKpg2bRpmzZqF1q1bix26OLR1EWX3NzI0fhgjbaTyepDC61PbNy7MxWRIHBJCplDUPCqFYgHbxGQKHBJCe/bs0bq/f//+6N+/PwBgzZo1pgxJ2qTwBkGWTwofCEkapNj4k8LrUwoxkGXjkBAyNfawINJk4vd7lqfJ/DE5kylwDgtSUM05jx+LF4cqKRQLpBADWTa+35MpcEgIUf5M3Ca2mpY315y2YOz+RqZg4PF6Ba05baksIhervkG/nmdIdFIoFnBICBmbgT+MMQ+TVhwSQpQ/E7eJrWZIiDW+IVkNKbxBkOUz8AfCgtactlQWkYtVP5CLtXRdXlIqWDAPk7EYeA4L5mEqEHtYEGkycZvYanpYkAVjciZT4JAQUpDiOHopFAukEANZNin+7ZHl4ZAQovxxWdPCO378uHLVjCtXruDEiRN6Pb9y5cqQ8Y/ZYCpXqiTOidn9jUyBy5pqVdw8bJak2CCUQrGAQ0LI2KT4tycRVpmLjYVDQojyZ+I2sVkXLNq3b4/27dtj+/btaNWqld7PT05ONkJURlbUqm9BunYFIiLk27t3A927F+55K1YAw4bJty9cMFw8+pDCGwRZPil8IJSg4uZhs6T6La9UetxI4fUphRjIsvH9XierzMWmwB4WRJqscZWQ4OBgVK9eHc2bN1fbf/ToUbi7u8PNzQ2LFi3S+fz169dj8ODBxg7TpEw+GVIxu79F5j2GKRUhOZvjZFPmFrPFxWvhQ0KYhzXpfE1IuGAR+fCh6DHo815gcXlCYswtXqCAmA08h4UUMRdrYptYD2wTS5LFxWuNq4QMHToUe/fu1dg/ceJELFu2DAcOHMBPP/2EpKQkrFmzBqGhobh//z4A4O7du6hYsSLKlStn6rCNymxe2FJLzoXs/mY2v18V5hazxcVr4UNCmIc16XxNSPFDk5QKFnoMCbG4PCEx5hYvUEDMVjCHBXOxJrN5HbNNbDLmFrPFxWuNQ0J8fX0RHx+vtu/58+cAgA4dOgAAAgICEBUVhaCgIAQFBSkft2LFCgQHB5ssVosVG5u7bejub/PnA9nZgJcX8NZbhTvuuXOA4o9l9GigbFndj/3hh4JjKEhyMrBypXy7a1egadOiHYcsl4V3d2ce1sONG7nbUnk9FPT6PH0aUIxpHzsWKFOmcMddtAh49Qrw9AQ6ddL9uFOngIsX5dvZ2YU7tja7dgHXrwMVKwLDhxf9OGSZrKC7O3OxBKgOcTZ0m/iHH+SP8/YG/P0Ld9yzZ4EjR+TbY8YAdna6Hzt3bsExFOTJE2DVKvl2t25AkyZFOw5ZLhO3iSVRsNDmzJkzaNy4sfJ2kyZNcPr0afTo0UPtcVyayUCePcvdLuqLT9fzpkyRN3jHjy98weLYMeDTT+XbH36Yf8Hi2LHc7aJOMJSUlHu+qlVZsCBNFl6w0IZ5WIfX32YCAEqUEC8OfRw8CEydKt8eNqzwBYsvvwRSUuRFjvwKFgcO5G6rFiz0zcVr1wJ//AHUrcuCBWmygoKFNszFJmbMNvFnn8lzZEhI4QsWR47ktlGHDs2/YHH6dO52UdvEjx/nnq96dRYsSJOp28SCRNy+fVto1qyZ8vb+/fuFQYMGKW8vXbpUmDp1apGODYA//OEPfyT7IxXGzMOCwFzMH/7wR7o/UsI2MX/4wx9r/dFGsj0sWrZsicmTJytvX758GV27di3SsQQu50NEpDdD5mGAuZiIqCjYJiYiayaR2cI0VaxYEYB8VuT4+Hjs378frVu3FjkqIiLrwTxMRCQ+5mIismaSKFgEBgaiXbt2iIuLg4uLC1a+nvxw/vz5GDlyJDp37owxY8agatWqeh23sEtAGVtCQgL8/f3RtGlT+Pn5Yf369QCAlJQUvPPOO6hduzbeffddpKamKp+zcOFCuLm5oUmTJjh+/Lhy/9WrV+Ht7Y169erhyy+/NGrc2dnZ8PLyQq9evcwi3rS0NHz00Udo2LAhmjRpgqioKEnH/Ouvv6Jdu3Z48803ERISAkBav2NtS6sZMr7MzEwMGzYMderUgZ+fHx4aYHUDbTFPnjwZ7u7u8Pb2RkhICNLT0yUVs1QYKw8DzMXFZU652NzyMMBcbOi8xjxcPGwTi/83p4055WHA/HIx8zDbxPkq0gA4M+Hp6SkcOXJEiI+PFxo1aiQkJiaKEseDBw+EmJgYQRAEITExUahbt67w33//Cd9//70wbtw44eXLl8LYsWOFOXPmCIIgCI8ePRIaNWok3LlzR4iMjBS8vLyUx+rWrZuwYcMGISkpSfDx8RHOnDljtLjnzZsnDB48WOjVq5cgCILk4/3kk0+EqVOnCunp6UJmZqbw7Nkzycb85MkTwdXVVUhNTRWys7OFbt26CXv37pVUvEePHhXOnz+vNo7WkPH98ccfQr9+/YS0tDRh1qxZwtixY40S8759+4Ts7GwhOztbGD58uLB8+XJJxWwNmIuLx5xysTnlYUFgLhYEw+c15mFpYh4uHnPKw4JgXrmYeZht4oJYbMHi2bNngqenp/L2+PHjhV27dokYUa6ePXsKBw8eFPr166dM2ufOnRPee+89QRAEYceOHcLEiROVj/f09BRSUlIEQRCEevXqKffPmzdPWLx4sVFiTEhIEDp16iQcOnRI6NmzpyAIgqTjFQRB8PDwEF68eKG2T6oxv3jxQqhTp45w7949ITU1VejYsaNw+vRpycWbd+IvQ8Y3adIkYdu2bYIgyN+sWrRoYZSYVW3atEkICgqSXMyWjLm4eMwtF5tTHhYE5mJBME5eYx6WFubh4jG3PCwI5pWLmYfZJi6IJIaEGIOuJaDEduPGDVy+fBmtWrVSi7Fx48aIjo4GAERFRcHd3V35nEaNGiEqKgo3btyAo6Ojcr8xryk0NBRz5syBjU3uS0TK8f777794+fIlRo8ejdatW+P7779Henq6ZGO2s7PD0qVL4erqCicnJ/j4+KB169aSjVfBkPFFR0ejyeulshwcHPDo0SNkZGQYLXZA3uVQ0Z0zOjraLGI2d8zFxWNOudjc8jDAXAyYPq8xD5se83DxmFMeBswvFzMPs01cEIstWEhRSkoKBg4ciB9//BHly5fXa6ZmmZZ1bvV5vj527doFR0dHeHl5qZ1DqvECwMuXLxEXF4d+/fohMjISly9fxsaNGyUbc2JiIkaPHo0rV64gPj4ep06dwq5duyQbb1GOrys+xX5B3sOrSMcuihkzZsDe3h79+/fXeT6pxUzGwVxsnHjNLQ8DzMWKbVPlNeZhUmAeZptYgXmYbeKCWGzBomXLlrh27Zry9uXLl9GmTRvR4snMzES/fv0QFBSEd955B4A8xqtXrwKQT2jSsmVLAEDr1q1x5coV5XOvXbuGli1bokGDBnj06JFy/5UrV4xyTSdPnsSOHTtQt25dBAYG4tChQwgKCpJsvADQoEEDNGrUCL169YKdnR0CAwOxd+9eycYcHR2NNm3aoEGDBqhSpQr69++PY8eOSTZeBUPEp5jZXPU5ycnJqF69OkqXLm2UuFetWoWIiAisXbtWuU/qMVsK5uKiM7dcbG55GGAuzvscY+Y15mHxMA8XnbnlYcD8cjHzMNvEBbHYgoWUloASBAHDhg1Ds2bNlDPfAvL/6BUrViA9PR0rVqxQ/lG1atUKERERuHv3LiIjI2FjYwN7e3sA8i5ff0BaAAAL1UlEQVRHGzZsQFJSErZt22aUa/rf//6HhIQE3L59Gxs2bMBbb72FNWvWSDZeBTc3N0RFRSEnJwe7d+9G586dJRuzr68vzp49i+TkZGRkZGDPnj0ICAiQbLwKhoyvdevWWLt2LdLS0vDLL78Y7U1l7969mDNnDnbs2IEyZcoo90s5ZkvCXFx05piLzSkPA8zFimMZO68xD4uLebjozDEPA+aVi5mH2SYukGGmwpCmyMhIoXHjxkL9+vWFBQsWiBbHsWPHBJlMJnh4eAienp6Cp6ensGfPHuG///4TevfuLbi4uAjvvPOOcnITQRCE+fPnC/Xr1xfc3d2Fo0ePKvdfvnxZ8PLyElxdXYXPP//c6LFHRkYqZ0SWerzXr18XWrduLXh4eAiffPKJkJqaKumYV65cKXTo0EFo0aKFMHXqVCE7O1tS8Q4aNEhwdnYWbG1thVq1agkrVqwwaHyvXr0Shg4dKri4uAgdO3YUHjx4YLCYS5UqJdSqVUv47bffhAYNGgi1a9dW/u2NHj1aUjFbA+bi4jOXXGxueVgQmIsNndeYh6WJebj4zCUPC4L55WLmYbaJ8yMTBA7+IyIiIiIiIiJpsdghIURERERERERkvliwICIiIiIiIiLJYcGCiIiIiIiIiCSHBQsiIiIiIiIikhwWLIiIiKzY48eP8ccff2D8+PHw8vJCpUqV0K5dO4wePRrR0dFih2d0v//+O27fvq28vWrVKtjY2GDhwoUiRkVEREQACxZERERW68aNG3jjjTcQGBiI/fv3o1GjRhg+fDjKlSuHdevWoX379pg5cyYsdUGxKVOm4P3330dKSopyn5eXF8LCwoy7pjwREREVSkmxAyAiIiLTu3//PgICApCZmYnff/8dAwcOVLs/ISEB/fr1w7Rp0+Dm5qZxvyV49OiRxj4PDw94eHiIEA0RERHlxR4WREREViYrKwsBAQG4c+cONm7cqLUY4eLigu3bt6NUqVKYO3euCFGajqX2ICEiIjJ3LFgQERFZmdjYWFy5cgVdu3ZFp06ddD7O2dkZX3zxBXr16oWXL18q99+6dQuBgYGoX78+HBwc4O/vjz/++EPj+a6urvD398e///6LwYMHo06dOqhRowb69++Pu3fvajw+NTUVkyZNgoeHBypUqICWLVtixowZyM7OVnucn58f6tati+PHj6Np06aoUqUKhg4dqrx/z5496NmzJxo0aIDy5cujefPm+Pjjj5GUlKQWW3h4OAD5MJC6desCyJ3DYsGCBWrnvH79OgYOHAhXV1dUqlQJ7du3x6JFizSuQRHbf//9hxEjRqBhw4aoVq0aevTogYsXL+r8XRMREZEmFiyIiIiszOnTpwEAPj4+BT52+vTpmDZtGsqUKQMAOHToEDw9PbFx40Y4OzsjKCgIjx49QmBgID799FO158pkMty7dw8+Pj44cOAAunfvjkaNGmHLli1o0aIFUlNTlY998OABvLy8MH/+fLx48QLBwcEoV64cwsLC0KFDB2RmZqodNzk5Gb1794abmxu6d+8Ob29vAMCMGTPQo0cPXL16Fb6+vnjvvffw6NEj/Pbbb2jbti1ycnIAAKGhocqhH6NGjUJoaKhG7ApHjx5F8+bNsWnTJpQvXx69e/fG2bNnMXHiRHTt2lWth4ZMJkNaWhp8fX3xxx9/wNfXF23atMHevXvRtm1b3Lp1q+D/ICIiIpITiIiIyKp88MEHgkwmE3bu3KnX8169eiU0bNhQsLOzEy5evKjcn5GRIfTo0UOwsbERoqOjlfvr1KkjyGQyYciQIUJmZqZy/6BBgwSZTCasXLlSuW/IkCGCTCYTfv31V7Vzzpw5U5DJZMKcOXOU+zp27CjIZDJhxIgRao999uyZUK5cOaFhw4Zq58vJyRG8vb0FmUwmHD58WLn/o48+EmQymRAbG6vct3LlSkEmkwkLFiwQBEEQUlNThbp16wrlypUTdu3apXzcgwcPhF69egkymUxYsmSJRmwBAQFCWlqacv/nn38uyGQyYfr06Tp/v0RERKSOPSyIiIisjGJoQr169TTu27p1K8LCwtR+vv76a8TGxmL37t34559/0KdPHzRv3lz5HFtbW4SGhkIQBI3lQGUyGaZNm4aSJXPn+e7ZsycA4M6dOwCA5ORkhIeHw8XFBcHBwWrPnzBhAsqUKaMxRAMABgwYoHY7JycHy5cvx/r169XOJ5PJ0Lt3bwBAYmJiwb8gFQcOHEB8fDzGjh2LHj16KPc7OTlh4sSJAKB1aMjnn3+OsmXL6rxmIiIiKhhXCSEiIrIyjRo1wqVLl3D9+nU0adJE7b5t27Zh3bp1Gs9xdXXFgwcPAAAvX75EWFiY2v3Z2dmwsbFBXFyc2v4SJUrA1dVVbZ+zszMAKJcTjYuLgyAIqFq1KmbMmKFx7mrVqiEhIQHp6emws7NT7lfMO6FQuXJlDBo0CDk5Obh27RouXbqEuLg4XLp0CQcPHlTGro+rV68CANq3b69xX8eOHVG+fHncunULOTk5sLHJ/R6ofv36+V4zERERFYwFCyIiIivTrl07bN68GTExMejTp4/afWvWrMGaNWuUtxcsWKCc3yEhIQGAvKixbds2jePKZDLEx8er7StfvrzafBAAlB/sFfNJKCbgjImJQUxMjNaYFcd2d3dX3q5atarG43bv3o3Q0FDcuHEDAODo6AgfHx+0aNECEREReq8IoojNwcFB476SJUuiVatWOHz4MJ4/f47KlSsrY6tUqVK+10xEREQF45AQIiIiK9OuXTsAwJkzZwp8rOoHfCcnJwDAunXrkJOTo/GTnZ2NR48e6R2P4rgff/yx1uMqjq0oVugSExODvn37IjMzE6tWrcI///yDhw8fYsuWLWjVqpXecQFAjRo1AMgn3tQmMTERTk5OymIFERERGQ4LFkRERFbGy8sLbm5uiIiIwM8//5zvYxU9AmQyGRo2bAgAWpcwffjwIT755BOt9xVEcdytW7dqLGGak5ODadOmYd68eRr35bVt2zZkZmZiyZIl+PDDD9WGZVy+fBkA1I6Rt+eHNo0bNwYg77mR16NHjxAXFwcvL68Cj0NERET6Y8GCiIjIypQqVQqHDx9G/fr1MXbsWPz6668aQxWysrIwd+5cTJs2DTKZDDY2Nujduzdq1aqFiIgInDp1Su3xwcHB+PHHH9XmmCgsJycn9O3bF0+ePMGSJUvUigpz5szBzJkzce/ePZQoUSLf4yh6Q1y4cEFt/7p165RDWFSXR7W1tQUApKWl6Txmz549UadOHURFRWHnzp3K/Q8fPsTYsWORkZGBLl26FPJKiYiISB8sWBAREVmhGjVq4PDhw6hbty5GjhyJypUro3v37pg0aRI6d+6MKlWq4LPPPkOlSpWwbNkyDB48GHZ2dli6dClsbGzg4+MDb29vjBo1CvXq1cPevXvx3nvvKVfj0Ne8efNQq1YtTJw4EXXq1MGYMWPQsmVLfPHFF3B1dcW3336r9nhtc1EEBQWhQoUKCAsLQ5cuXTBhwgS0atUKw4cPx3vvvQcASEpKUj6+Tp06AIApU6ZonewTAMqUKYOlS5fC1tYW77zzDpo2bYoPPvgArq6u2Lp1K0aPHq1cLSS/2IiIiEh/LFgQERFZqVq1auH8+fPYvn07Ro4ciWfPnmH58uVISkpCz549MX/+fNy4cQPDhw9XThrZo0cPxMTEYMCAAUhNTcXWrVvRrl07bNiwAatXr1Y7fmGGXCjUqVMHf//9NyZMmIBq1aph/fr1qFq1KhYtWoQTJ06o9dyQyWRaj12uXDkcOnQI48ePx61bt7B9+3a4uLjg5MmTWLFiBUqUKIGIiAjl4ydOnIi+ffvi8uXLWLx4MV68eKE17q5du+LChQvo378/MjIysG/fPvTo0QPLli3DTz/9pHHN+lw3ERER6SYT+DUAEREREREREUkMe1gQERERERERkeSwYEFEREREREREksOCBRERERERERFJDgsWRERERERERCQ5LFgQERERERERkeSwYEFEREREREREksOCBRERERERERFJzv8D/URrkPaHj5MAAAAASUVORK5CYII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5" descr="data:image/png;base64,iVBORw0KGgoAAAANSUhEUgAABDQAAAEVCAYAAAAfJrVOAAAABHNCSVQICAgIfAhkiAAAAAlwSFlzAAALEgAACxIB0t1+/AAAIABJREFUeJzsnXdck1cXx39hCigogggOUEDAgYDbioJaX62zrqpVW+1QW6sdtrZ1gHvUto66re1rHVXrqrOvA8RdFBSciAwHIkOQJQLJff+4JiEyZIXnSZ7z/XzySe59kuc5l5BfTs699xwZY4yBIAiCIAiCIAiCIAhChzAQ2gCCIAiCIAiCIAiCIIjyQgENgiAIgiAIgiAIgiB0DgpoEARBEARBEARBEAShc1BAgyAIgiAIgiAIgiAInYMCGgRBEARBEARBEARB6BwU0CAIgiAIgiAIgiAIQueggAZBEARBEARBEARBEDoHBTQIgiAIgiAIgiAIgtA5dDqgERsbiw8//BDDhg0T2hSCIAhJQjpMEAQhPKTFBEFIFZ0OaDRp0gSbNm0S2gyCIAjJQjpMEAQhPKTFBEFIFdEFNMaPHw87Ozu0atVKoz8kJAQeHh5wdXXFqlWrBLKOIAhC/yEdJgiCEB7SYoIgiNcjuoDGuHHjcOzYsSL9U6dOxfr163HixAmsXr0aKSkpAlhHEASh/5AOEwRBCA9pMUEQxOsRXUDD19cXderU0eh79uwZAKBr165wdHREr169cOnSJTx9+hQTJ07E1atXsWTJEiHMJQiC0DtIhwmCIISHtJggCOL1GAltQFkIDQ2Fu7u7qt28eXNcvHgRffv2xbp16wS0jCAIQhqQDhMEQQgPaTFBEIQmOhHQqCwymUxoEwiCIEqEMSa0CdUCaTFBEGKFdJggCEJ4KqLFottyUhzt2rXD7du3Ve0bN26gY8eO5ToHYwyMMQQEBKge6+KN7Cf7yX7h7ahK+3WFqtBhAHr7PurSjewn+6Vsf3Fj0CXIJ9af/0Wyn+wn+zX7KopOBDSsrKwA8KzOcXFxOH78ODp06FCucwQGBiI4OFgL1hEEQZSf4OBgBAYGCm1GmakKHQa4FsfFxVWxdQRBEOVH13QYIJ+YIAj9o7JaLLqAxsiRI9G5c2dERUWhUaNG+O233wAAy5cvx4QJE9CzZ0988sknsLGxKdd5AwMD4efnpwWLCYIgyo+fn59oHWlt6TDAtdjJyamKLSYIgig/YtZhgHxigiCkQWW1WHQ5NHbs2FFsf7du3XDr1q1Kn1/XBZzsFxayX1jI/uqBdLh0yH5hIfuFRdftB3RnDKTFpUP2CwvZLyxkvxoZq8yGFR1BJpNVal8OQRCEtpCSPklprARB6A5S0iYpjZUgCN2iovokui0n2oL2CxIEISZ0ce92VUBaTBCEWCAdJgiCEJ7KajGt0CAIghAQKemTlMZKEITuICVtktJYCYLQLWiFBkEQBEEQBEEQBEEQkoECGgRBEARBEARBEARB6BwU0CAIgiAIgiAIgiAIQueQTECDEiARBCEmKBkdQRCEsJAOEwRBCA8lBS0DlACJIAixIiV9ktJYCYLQHaSkTVIaK0EQugUlBSUIgiAIgiAIgiAIQjJQQIMgCIIgCIIgCIIgCJ2DAhoEQRAEQRAEQRAEQegcFNAgCIIgCIIgCIIgCELnoIAGQRAEQRAEQRAEQRA6BwU0CIIgCIIgCIIgCILQOSQT0KCa2wRBiInK1tzWVUiLCYIQC6TDBEEQwlNZLZYxCRSjpprbBEGIFSnpk5TGShCE7iAlbZLSWAmC0C0qqk+SWaFBEARBEARBEARBEIT+YCS0AZXhxYsX+O677/D8+XMMHDgQvXv3FtokgiAISUE6TBAEITykxQRBSBWdXqFx7tw5tGvXDmvXrsXevXuFNocgCEJykA4TBEEID2kxQRBSRXQBjfHjx8POzg6tWrXS6A8JCYGHhwdcXV2xatUqAEBkZCScnZ0BAM+fP692WwmCIPQR0mGCIAjhIS0mCIJ4PaILaIwbNw7Hjh0r0j916lSsX78eJ06cwOrVq5GSkgJPT0/ExMQAAMzNzavbVIIgCL2EdJggCEJ4SIsJgiBej+hyaPj6+iIuLk6j79mzZwCArl27AgB69eqFS5cuoWfPnpgxYwbOnTuHwYMHl3reefOAkyfVbZlMu4+r4xpisE8mAwwMAEND9X11PTYxAUxN1feFHxfXZ2xc9G9AEFpHLgdyc/ntxQt+b2ICNGwotGUloi0dBgA/P/VjqetnVT42MKh+DTY0BIyMyq7ByntDQxBE9cIYkJdXVIsbNwZq1BDauhLRlhbPmQMEBanbUtRMbdgqlE9saMh9XPKJCdFT2CdWanEV+MSiC2gUR2hoKNzd3VXt5s2b4+LFi+jbty+WLVtWpnPcugWcPq0tCwldwcRELeZmZkDNmkCtWqXfv9pXpw5Qty6/0SSInsEYkJUFJCUBKSlAZiZvl/U+KwvIydEU64KCotfp1w84eLD6x1cJqkKHAdJhgjvfhR1sC4uy66/y3tISsLYGbGyA2rUpSKJ3FBRwDU5KAtLTX6+7xfUV1uHc3OKvc+UK4ONTvWOrJFWhxTdvkhYTmgEPM7PX625x9+QT6zFKn/jJE67Hr9Pd4u5zctQB5JJ84oEDgf37K2WqTgQ0qoLExEA4OvLHVlZ+qF3bDwB/r5RU1WNtnVeMtioU6ptczm/Kx8X1KR8LVQI9L4/fsrKq5nw1anARt7Hh97a2gIMD0KCB5s3BQdSTQPqNXA48fcoFOSnp9fda3nscDCD45k0gMFCr1xErjo6BqsdKLdYl/RSLHa8+ZqxkvS2tTwjkcv4xq6qPmkym6VTb2AD16xevwzY2NCspGDk5Zdfh1FStOgrBL29YvRpo1Ehr1xErSUnkE2vD1tJ84tL0WGifuKqoUUPtDyt9YqX2kk8sEuRyrq9l0eEnT0oOBlcRwQCCr1+vtE8sY0yoj1HJxMXFoX///oiMjATAl9f5+fkhPDwcAPDZZ5+hd+/e6Nu3b5nOJ5PJIMJhShql813eQIjysVwO5OfzoF9eHr9X3gq3S3uck1N6kLGqf9fWrasp7A0bAi4uQLNm/Fa7dtVeTzLk5QHx8cC9e5q3uDguxsnJVfvLTSYrfQrD3Jx/U5d2a9AA6N795enEqU9VrcOAeMcqVSoaCCn8uKCgfLr76uPcXCA7u/SJd7m86sZsYlLUuXZ05Brs5sYf02qPCsAYd5Jf1eF794CEBK7F2dlVe00Tk9KX9pib8+nn0rS4Z0/A1lbU2kQ+sf5Tmk9cFj0u7BNXVI+VPnFJE/Da8okL31xcuA43awZYWVXt9SRDXh73fwtrcEwM70tM5CstxOYTN2wI+Pu/PF3F9EknVmhYvfyvDgkJQePGjXH8+HEEBASU6xyBgYHw8/ODX+EN3IRgyGR877WYkcvVoq4U9MxMIC2N+20pKfy+8C0pCXj0qHjhVz4nIqL469Wrp3aq3dwAT0++EtbWVrvj1BnkciAqCrh6FQgP5/d37wL371dMnA0N+R+3Xj3Azo7flI/r1ePTDJaWXJALi7OZGd+8WkmCg4MRHBxc6fNUF1WhwwBpsZiQydR7vo2NhbameBjjDverwY5nz4rqr1KTU1KAx4+5Hr+K0td7JS2BChMTzUBz8+Zch93dxfs3qnbS0tQ6HB4O3LjBneaMjIqdr1YtTe199b5OneIDFiYmlR6KrukwQD6xPqJrPnFhPU5LK94fTk3lccxHj4qf5C+LT6wMbri5Aa1bA97e5BOrUPrESh2+do23HzyonE9ckg7b2nKf+NWAhUh8YtGt0Bg5ciROnz6N1NRU1KtXD3PnzsW4ceNw+vRpTJw4Efn5+ZgyZQqmTJlS5nNSNJqoThjjW34fPSr9VpyzXRwNGnCH2tub37dpI+p8klVDbi4QGanpNEdE8CmE12FqCjRtCjRpwqdiS3KUra2rRIQrixj1SRs6DIhzrIT+kpfHAxvF6W9CgvpxWWYeTU2BVq00tbh1a96vtzDG/0BKDVbe4uPL9no7O8DZmSfeLC5orLw3M9PuOMqAWLWJfGJC12GMBz0Ka25lfOKGDdUa7O0NtG3L/WS9RukTF9bhiIiyf3k1bcpv9vYl67CO+8SiC2hoAxJvQozk5vJJrTt3eFC18H1qaumvdXEBevTgN39/vphAp0lOBoKDedr1s2d5xrLS1pkbGfGpUw8P7jAXvjk4iEKUy4qU9ElKYyV0A8b4LGJxOhwTU3z+MiVmZoCvL9fhnj0BLy+dkp6iyOVAWBjX4eBgIDSUT72Whq0tj+y4umrqcJMmfAZPR5CSNklprITukJsLREcX1eGoqNf7xK6umj5x3brVY7PWSErS9Ilv3SqbT9y8uVqDmzaVlE9MAQ2CECHJyeogbFgYv797t/jnymTckVaKua8vrxogatLSeIr1oCDg1Cng+vWSn2thwR1mLy8ejvf2Blq00JuMUlLSJymNldB98vOB27fVGhwWxheNZWYW/3xra+5MK7XY1VXkCUgVCj7LFxTEb6dPl75tpEkTtQYrb/b2Ih9k2ZCSNklprIR+kJTEtbewFkdHF/9cmYxLk1KHu3TRAZ/46VO1TxwUVDafuLAOt2ihN8sFKaBRCjKZDAEBAbRfkNBpMjL4Frlz54CTJ3nQtrh9icbGQMeOQK9ewJAhfBGDKIiP52WZ9u0Dzpwpfo+fqSnQqRPQvr1aqF1c9DJLn3K/4Jw5cyTjXJIWE7qOQsFXboSGcr/z5EneLo5GjbhD3b8/0Lu3SEoa5uVxw/ftAw4c4EniiqNJE/5LQLmuu3VrvcxcTTrsJ7Q5BFEhMjJ4kKOwT/ziRdHnGRtzt1LpExeqeCwscXFqn/js2eJ94ho1ivrEzs7kExeDZAIaEhgmITFyc4Hz57mQnzgBXL5cvB42b85FfOhQvge8pMm0fHk+Up+n4unzp8iX5yNfkY8CRQHy5fy+QFEAIwMj1DKthVomtWBpaolaprVgYWwBWUknjY0Ftm3jgh0WVvS4Mvri789vHTvqzcqLsiIlfZLSWAnpEBvLdVh5S04u+hxzc+Ctt7gO9+1b8m4Mxhgy8zKRkpOC7LxslQ4X1mI5k8PC2EKlwUo9NjYsIWtpXh5w5Aiwezdw+DDPqPoqjRqpddjfH6qanhJBStokpbES0uH5c7VPfPJkyT5xixZqn7hly2r2iWNi1D7xyypFGpiYaPrEHTqQT1zW11FAgyD0g/R0vmLt5Eng+HG+VFoDk0w4et9D14H34OQTjcd50bj39B4eZDxASk4K0nPTK3Rdc2NzNLRsqLo1Ma6HbpdT4H3sGmpfLEawHR2Bt9/m3v0bb4hk2lI4pKRPUhorIU0UCr5aWBloDg5+JZexTAFT24fo3C8aPj3uwdA2GtFp0YhJi0FSdhJSclKQJ88r93VlkMGupp2GFvskGcL31D04HT4Ho9Q0zRcYG/PlIwMH8gQgzs56sXWkokhJm6Q0VkK6pKdz/VVqcXE+sZPPPfgOjIajdzQS8+4h+mk0HmY8rFKf2NnYDl1Dk+H1z1XUvni16AucnNQ+cefO5BNTQKNkSLwJKaFgCkQ/jcaRsHDsv3gV4YnhyDC7BtQqYWlxVcCALveBcVeBYTeAWq/44zENLHC3W0vkD+gLJ79BcLf1gJGByGuUVRNS0icpjZUgnuU+w6X4q9gVchVBt8MR9yIcijp3AKNi1kVXEXVzgFGRwPtXAZ/HmseyTWSIaNMQKb26oObb78DTtQvqmut69ryqQUraJKWxEoSCKXA39S6OhF/F/ovhCE8MR6ZZhNZ9Yt/7wLhwYNhNoOYrPvG9hhaI7tYK+QP6okm3QXCzdSef+CUU0CgFEm9Cn8mX5yPscRhC4kMQcj8EZ++fLVtkOacu8NQFNQsc4eliize8bOFoawNrM2uYGpnC2MAYRgZGMDbk90YGRsiX5yMzLxOZLzKRmZeJgsQENNlzCj5Hr8L+SbbG6Z9YAFs9gd+9gOt2mpeuaVITvo194e/kD/8m/vCu7w1DA/3bE1gWpKRPUhorIT0eZz5GSHwIztw/g5D4EEQmRb7+RXIjIL0JZGnOcLKxR4eWtvB2t4GtuQ1qmdZS6XBhLZZBhuz8bJUOZ+ZmoPa5K2i59ww8/70PY7nmZ+xkE+A3b2CfO5Bjonl5DxsP+Dfxh7+TP/yc/GBjruslsyqGlLRJSmMlpEe+PB9XHl/hPnF8CM49OFc+n1juiNbO9fCGtw0a25TPJ85PeIime4PQ5tg11C/GJ/6jNfeJb9TTvHQtk1rwdXzpEzv5w6u+F/nE5X2dVAIalACJ0CceZjzEoahDOBh1EMFxwcjJzyn2eYYyQ7jbuMPb3hseNh5wruOCzHhnHN/ljAM7a2skUDI2BgYPBqZN43W9SyUsDFi5Etixg+/PVmJkBEW/vngytA/Cverj1rNo3Eq5hauJVxGZFFniUmorUyt0c+qmEvNWdq1gINOdMlMVgZLR+QltDkFUinx5Ps7cP4ODUQdx5O4RRKVGlfjcumZ14W3vDU87T7hau8LW0Bnhp1zw16+NcOeW5sycqyvwySfARx+9Jjt/VhawZQuwalXR9dRNmuD5u+/gdt8OiKjxDLdSbuF60nWEPQ7D46zHxZ8PQKt6rVQBjm6O3VDHrE5Z/hQ6C+mwn9DmEESlefDsgconPh1/ulSf2MPWA171vVQ+cUa8M/73pzP+3lVbw501MVH7xG3avMaAy5e5T7xzZ1GfuH8/7hO3tsOtZ9G4mXKT+8RPIpGvyC/2dLVr1EZXx67wd/JH9ybd0bJeS/KJX4NkAhoSGCahxyiYAlcSruBg1EEcjDqIq4nF7MMD4GjliK6OXfFGozfgY++DlvVawszYrNjnpqYCf/wBbNjAS1wXplcvYMYMoGvXV150/jwwdy7wzz+a/a1aAePHA+++C9jaFnu9PHkebiXfwpXHV3D2/lmcij2F+GfxxT63rllddHPqhrdc3sJA94F6PWsoJX2S0lgJ/SQ1JxVHo4/iYNRBHIs+howXRcucmhqaomPDjvB19EV7h/bwqu+FhpYNi00UxxhPcL9hA8/ZWTjIbGMDfP45MHkyYGVV6EUZGcAvvwA//cSFXImZGTB8ODBuHK/fbVC8A/wk6wnCE8Nx6eElBMcH48KDC3ghL7oNRgYZvO290bNpTwxyG4QODTvorVMtJW2S0lgJ/UTBFLiccBkHow7iUNShEn1ip9pO6OrYFZ0bdi6TT7xlC9fiV+PDvXsD33/PZVWDs2e5T3z8uGa/pyf3iUeNKtUnvpl8E2GPw3Dm/hmcij2F+8/uF/vcumZ14efkh7dc38JAt4F6vVWQVmiUAok3oYtk52XjRMwJHIw6iMN3DyMxq+h+v/o16+Mt17fQ3ak7fB190diqcbmvwxgve7V+PfDnn0BBgfpYly48sPGfGqchmzcXOHVKfdDQkCcymjKFP7ECCeVi02IRFBfEb7FBeJT5qMhzDGWG6ObUDUM8hmCQ+yA41HIo93XEjJT0SUpjJfQDxhhup9xWBZPPPzgPBdNMnW8gM0CXxl3Qq2kvdHPqhnYO7WBqZFruaymDzGvWAHfvqvstLXlQ44v302CzfSWwfDnPeKfEyQn49FPuQFtbl/u6z/Of48LDCyodvvToEgoUBUWe16BWA7zt8TYGuw+Gr6OvXu35lpI2SWmshP6QnZeN4zHHuU8cdRhPsp8UeY59TXu85foW/J38K+UTnz3LfeKdOzV9Yl9fYMb3DL1MgrlPHBysPmhoyMunfPYZT3hfTp+YMYbY9FgExQap/OKEzIQizzOUGcLPyU/lE9vXsi/3GMUMBTRKgcSb0BVeFLzA0eij2BqxFYeiDhU7a+Zd3xv93fqjn2s/tHFoU6UzZvfvAz/8AGzaBOTmMvTASczCPHRDiPpJpqbAhx8C33wDNC7/l0VJMMZw9+ldlZifjD2JlJwUjefIIEOnRp0w2H0whrcYjkZWjars+kIhJX2S0lgJ3Sb6aTS2RWzDtshtuPv0bpHjVqZW6OPaB/1c+6GPax9Ym5U/kFAScjmwZw+wYAEQEQFYIxVf4Gd8hlWwQqEVIZ6ewMyZfF20YdXtt87Oy8a5B+dwKvYUTsWewuWEy2DQ/NzamNtgoNtADG0+FD2b9tT54IaUtElKYyV0mxcFL3Dk7hFsjdyKw1GHi/WJfex90L9Zf/Rr1g8+9j5V6hPHx6t94hcvGN7EcczCPPjirPpJpqZ8f+A33/Dy11VEYZ/4VNwpnIw5idTnqRrPkUGGzo06Y7AH94kbWjassusLBQU0SoHEmxAzCqbA+QfnsTViK3bd2IW0XM3yejWMaqBHkx7o16wf+jXrp33BYgxpf/6DZ9Pmwinhgqo7B2b4u/4ENNv4NXz6aX+VhFwhx9n7Z7Hn1h7svbW3yOoNGWTo3qQ7xrYei8Eeg1HTpKbWbdIGUtInKY2V0D1SclKw8/pObI3ciosPLxY57mLtgv7N+qN/s/7o0rgLjA2NtWoPS07BvUnLYL9vNSwUWar+cJkP7o6YhX4bBsC8pva3gDzOfIz9t/dj7+29CIoNgpzJNY7bWdjhXc93MdZzLFrXb611e7SBlLRJSmMldA8FU+Dc/XPYGsl94lcTetYwqoGeTXuinyv3iRtYNtCuQYzh6Y5jyJw2B46PL6m6c2CGAw6T4LFpGrz6aH+VRIGiQOUT77u1r1ifuEfTHhjrORZve7wtOZ+4zAGNrKws1KwprT8OQWiTqNQobLm2BdsityEuPU7jWE2TmhjsMRhDPIagR5MesDApLTNcFRIWxjMgBQWpuvJMLLBO9gkWvPgKSeDlSkaPBhYtAhpWUzBYwRQIfRSKvbf3Ys/NPbiXdk/juLmxOQZ7DMZYz7Ho3qS7TmWHlpI+SWmshG7wouAFDtw5gK0RW3E0+miRrRY+9j4Y0WIEBrgNgJuNW/UY9fw5sGIFF9kM9YqMm5Yd8HXGLBzBWwBkaNQIWLIEGDGiQjv+KkRqTioORh3Enlt78L97/yuS6NnTzhNjPcdiVKtROrUUWkraJKWxErrDnZQ72BKxBdsithXJr1bLpBaGNB+Cwe6D0aNpD5gbm1ePUVeucJ+40NaSPGMLrDH4FAtffIVk8HIlY8cCCxcCDbQcW1GiYAr8++hf7L21F3tu7UFMWozGcQtjC+4Ttx4Lfyd/SfjEZQ5oWFhYYNCgQRgzZgx69eoFgxKSTYkREm9CLDzPf449t/ZgY9hGhMSHaBwzlBmit0tvjPYcjQFuA6pPsAHg0SPgu+/4Bm4ltWrxvYBffIEMExssXAj8/LM6gbO5OTB9Otd682o0lTGG8MRw/BHxB7ZHbkdSdpLGcYdaDhjtORpjPceiRb0W1WdYBZGSPklprIS4uZl8ExvDNmLLtS14+vypxrHGVo0x2nM03m31LprbNq8+oxgDtm/nWvzggbr/jTeA2bOBN99E8GkZPv8cuHZNfbhTJx7/aNeu+kwFgIwXGdhzcw+2RGxBcFywxjEDmQF6OffCWM+xGOg+sHq/zyqAlLRJSmMlxM3z/Of46+Zf2Bi2EWfun9E4ZmRgxH3iVqPR361/9WrIw4fAt98C27ap+2rV4jnjPv8cz4y5T7x8uaZP/O233Cc2Kz7vqFZgjCHscZjKJ07OSdY43qBWA+4Ttx5bvd9nFUTrAY3u3bsjJCQECoUCdnZ2GDlyJMaMGQNvb+9yX7S6IfEmhCbiSQQ2hW3CHxF/FFk+16FBB4z2HI3hLYajnkW9Es6gJeRyYPVqvg87M5P3GRnxmoGzZvE0+4WIieHbBPfsUfcJMUuoJF+ej//d+x+2RGzBgdsHiuyv9LH3wVjPsRjTekyV7nGvSqSkT1IaKyE+svOysevGLmwK34TzD85rHLMytcLwFsMx2nM0ujTuUv3VPO7cASZN0lgdhxYtgKVLgT59NMRVLgd++40nbE4qFM+t7lnCwsSnx2Nb5Db899p/i5SvrWVSC0ObD8V47/F4o9EbxVZ7ERopaZOUxkqIk2uJ17AxbCO2RmzFsxfPNI51bNgRo1txn9jWovgKIVqjoIBXkJo1i5fFBgBjY550eeZMoK5mdZF794Cvvwb27VP3NW7MZXv4cGF84n/u/YMt17bg7zt/F/GJ29i3wdjWYzHGc4xoS3JXSw6Nhw8fYseOHdi6dSsiIyMBAC1atMCYMWPw7rvvooEQ36JlgGpuE0KQ+SITO2/sxMawjfj30b8ax2zNbfGe13v4wPsDuNu4C2PglSvAhAn8XsngwcDixYCra6kvDQ5GsbOEy5cD7dtrx9zXkZ6bjr9u/oUt17YUifTXMKqBd1q8g0ltJ6F9g/aicKgrW3NbFyEtJoTgSsIVbArfhO2R24uUWe3epDs+8vkIg9wHoYZRjeo3LjeXa+6iReqpPjs7YP584P33eYC5BDIyeOJQMcwSKmGMITQhFFuubcGO6zuKrH5pWa8lJrWdhNGeo2Fpaln9Br4C6bCf0OYQEiHzRSZ2XN+BTWGbEJoQqnHM1twW73u9jw+8P6i+rX2vcvky94nDwtR9Q4dyfXZ2LvWlQUHcJ46IUPd17sy1ubpXzilJz03H7hu7sSViC87eP6txzMzIDCNajsDEthPRzqGdXvjEFU4Kev36dWzduhW7du1CXFwcDAwM4OfnhzFjxmDYsGEwr8416K+BotFEdaF05jaGbcSf1/9EVp46kZsMMrzp/CY+8vkIA9wGwMTQRBgjMzN59HnVKkDxsvxg06bA2rVAr15lPk1Js4RjxnD9dxCwumpMWgy2RmzFHxF/IPpptMYx7/remNR2Eka2GimKpElS0icpjZUQlme5z7A9cjs2hm1EeGK4xrH6NetjnNc4fOD9AZytS3dUtcqpU3xVRtTLFQ0yGW8vXAhYWZX5NPfu8ZVze/eq+xo14rOE77xT/bOESvLkeTh69yi2RGzBwTsHka/IVx2zMLbAu57vYlLbSfCq7yWMgYWQkjZJaayEsDDG8O+jf1U+cXZ+tuqYDDL0cu6Fj3w+Qn+3/sL5xBkZfPXF6tVqn9jFhdfPfvPNMp9GLgc2b+Y+cXKhXR9jx3Kf2F7AlEL3nt5T+cSv5qDzsffBD4SEAAAgAElEQVThPnHLkdWXr68UBK1ysnfvXnz11VeIj+dJXGrWrIl33nkHM2bMgJOTU2VPX2lIvAltk52Xja0RW7HuyjpcTbyqcaxBrQYY7z0e473Hw6m2kzAGKtm3j+fFePQyO7KxMfeEZ8yo8HReRgaK5NeoXRtYuZInDxUy8MsYQ1BcENZeXov9t/drJPyzNLXE+17vY3K7yXCtW/qKFG0iJX2S0lgJYQh7HIY1oWuw4/oO5OTnqPoNZAbo49IHH/l8hLdc39J6hZJSSU4GvvpKM2dR69bA+vVAhw4VPm1QEPDFF5or5/r356cV0pkGgKTsJGwO34z1V9YXSYLdsWFHTGk/BUOaDxHsR42UtElKYyWEISsvi/vEl9fh2pNrGscaWjbEeO/xGOc1TlifmDEeBZ4yBUhI4H3Gxjw53PffV9gnfvZMvXIu/2UMt04dPoc4apSwPrGCKXAq9hTWXV6H/bf3a1SssjS1xDivcZjcfjJcrF0Es7HaAxq3bt3C9u3bsXv3bkS9nF1o27Ythg4ditDQUOzfvx+WlpbYs2eP1pa0xcbGYsGCBXj27Bl2795d4vNIvAltEZceh1/+/QWbwjZp7AM0lBmiX7N++NDnQ/R26Q0jg5KXDVcLiYl8D2DhKTxfX2DdOqB51SQJionhewkLX2LgQO5M29lVySUqxePMx9gUtgkbwjbgYcZDVb8MMrzl+hamdJiCN5u+We1L73Rdn8qqw4Duj5UQJwWKAuy7tQ8rLq3AuQfnNI45WjniA+8PMM57nPZLXr8OxoAdO7gDnZrK+8zNgblzgalTS91eUlaKmyW0tubbwoXIc/QqCqbAP9H/YO3ltTh89zAUTKE6Zl/THpPaTsKEthOqPZ+UPmgT+cSE0MSmxWLVv6uwOXxzEZ+4v1t/fOjNfWLBq248fsxzxe3fr+7r2pX7xB4eVXKJ6GjuExe+xNtv80vUq+Z0ecWRkJnAfeIrGzRKwMogQ99mfTGl/RT0bNpTZ3zicgU07t+/jz///BPbt29HxMuNQg0aNMDo0aPx3nvvwd1dnQsgIiIC7dq1g7e3Ny5eLFrPvSoZNmwYiTdRrVxLvIal55di5/WdGhHORpaN8HGbjzHeezwcagm456IwBw4AH3ygdqDr1AGWLeP7s7VQrejAAb4N8ckT3q5bl6/cGz68yi9VIQoUBTgcdRirQ1fjeMxxjWMeNh74rP1nGNN6TLVtR9EXfXqdDgP6M1ZCHOTk5+D3q7/jxws/apStUzrPE9pMwJtN3xTeeQaAtDTg44+Bv/5S9/XvzyMNjRtX+eVSU/livB071H1DhvCdhbbVnGevJO4/u4/1V9Zj45WNGpn5TQxNMLLlSEztMBXe9tWTeF6ftIl8YqK6CX8cjh/O/4BdN3Zp+MSNrRrjYx/uE4umjPO+fcCHHwJPX+b3sbYGfvwReO89rUR89+0DJk5Ub822seE6PHRolV+qQhQoCnAo6hBWh67GiZgTGsea2zbnPrHnmGrbjlJhfWJlpEuXLszAwIDJZDJmYWHBxowZw44fP84UCkWJr2ndujWrXbv2a889btw4Vq9ePdayZUuN/tOnTzN3d3fm4uLCVq5cWeLrhw4dWur5yzFMgigRhULBTsWcYv/54z8MgdC4+f3ux/be3MsK5AVCm6kmJ4exSZMY4/OC/DZ8OGNPnmj90snJjI0YUfTSyclav3S5uJF0g008NJGZLzDXeD+tFlmxr/75isU8jdG6DWLRJ23rMGPiGSuh26Rkp7C5wXOZzVIbjc+t9RJr9u2Jb9n99PtCm6hJSAhjjRqpxbBePcZ27WKsFP+pqvjrL8ZsbNSXtrVlbM8erV+2XDzPf85+C/+Nea3zKvLd2mVzF7br+i6WL8/Xqg1i0ibyiQldQKFQsBP3TrBef/Qq8rn1/92f7b+1X1w+cXY2YxMmaDqmI0YwlpSk9UsnJTE2bFjRS6ekaP3S5eL6k+tswsEJzGy+mcb7WXtxbTbtf9NYbFqs1m2oqD6V+VUymYz5+/uz33//nWVlZZXpNUuXLmXbtm177fNCQkJYWFhYEfH28vJip0+fZnFxcczNzY0lJyezLVu2sM8//5w9evRI9TwSb0KbFMgL2O4bu1m7De00PuAGcwzYiL9GsCsJV4Q2sSgREYy1aKFWTisrxnbsqHYzdu3SdKbr1WPs0KFqN+O1PM15yn449wNz/NlR4z2WBcrY4J2D2YUHF7R2bbHok7Z1mDHxjJXQTeLT49nUo1OLBCCdljuxXy79wrLzsoU2UZP8fMZmzWLMwEAtggMGVHtk98kTxoYM0XSmR41iLD29Ws14LQqFgoXEhbChu4YygzkGGu9xo58asZ/O/8QycjO0cm0xaRP5xISYKZAXsF3Xd7E269sU8YlH/jWShT8OF9rEoly9ypiHh1oAa9fmDmo1s3MnY3Xrqs2oX5+xI0eq3YzXkpqTypaeXcoa/9y4yHs8ZOcQdunhJa1dW+sBjfj4+BKP5edXPnIeGxurId7p6enMy8tL1f7ss8/YoVd+CaWmprIJEyYwFxcXtnjx4hLPTeJNVITn+c/ZutB1zGWli8YHusb8GuzTw5+ye0/vCW1iURQKxlatYszUVK2YnTszFhsrmEmJiYy9/bamM/3VV4y9eCGYSSVSIC9g+27tY36/+xU7U7j/1n4mV8ir9Jpi0idt6jBj4horoTtEJEaw0XtHM8M5hhqfSa91XmxH5A6tz95XiNhYxjp1UotejRqMrV5dLasyikOhYGz7dsbq1FGb5OzMWGioIOa8lvj0eDb9+HRmvcS6yOq56cens4fPHlbp9cSmTeQTE2IjJy+HrQ1dy5xXOGt8Js3mm7HJRyZXy4rWcqNQMLZihaZP3KULY6X8ptU2jx8zNnCgpk/89dfi9Inz5flsz809rNtv3Yr4xL6bfdmB2wdE4xOXK4dGVlYWFi1aBBcXF4wbN07V36RJE0yZMgWffPIJTE1Ny7/vBUBcXBz69++PyMhIAMCJEyfw66+/YsfLDaDr1q3Do0ePMG/evHKfW1lzWwnV3iZKI+15GtZeXouVl1biSfYTVb+1mTUmt5+Mye0mw9ZCJJuQC5OSAowfDxw8yNsGBrw868yZVZJsrjIwBmzfzisSZmbyPm9v3lco9Y6oiHgSgZ8v/oxtEds0yg02q9sMX3b8EmNbj4WZcfmzYCtrbSupaM1tbaBNHQZIi4mywxhDSHwIlpxbgqPRRzWO9WjSA9PfmC5IwrIy8eefPJFQRgZvt2zJk1m0bCmsXeC58D74ADj68k9qZATMm8eT1xmKINXIq+Tk52BrxFb8eOFHRKVGqfqNDYwxstVIfNXpK3jaeZb7vGLWYYB8YkI8pD1Pw5rQNVj570okZSep+q3NrPFZ+88wuf1k2JjbCGhhCSQnA+PGAYcP87aBARAQwCuYiMAn3rqV5yXNyuJ9Pj7cJ3ZzE9S0ErmWeA0/X/wZ2yO3a/jEbnXd8GWnLzHGc4ywPnFZIx/37t1j9evXZzKZjM2ZM0fVn5OTw5o3b85kMhlzcHAodSVHabwajT5+/DgbMWKEqr127Vo2c+bMCp27HMMkJEx8ejz78p8vWc2FNTWikI1/bsxWXFzBMl9kCm1iyRw/zpi9vTrc26gR37ctMqKiGPPxUZtpZsbYunWCTVqWiYfPHrLpx6czq0VWGv8XNkttWEBQAEvKqtz+SzHpkzZ1mDFxjZUQJ/nyfLbr+i7WYWOHIktdh+8ezi4/uiy0iSWTkcHY++9rTr19+inPZyQi5HLGFi9mzMhIbWa3bow9eCC0ZSUjV8jZ/lv7me9m3yIzhb3+6MX+F/2/UnO6vQ6xaRP5xITQxKbFss+Pfc4sFlhofN4cf3ZkKy+uZFkvypZ+QBD++Yfv51AKnKMjY2fPCm1VEe7cYczLS22muTljGzaI2yd+8OwB++b4N8xykaXG/4XtUlsWGBTIkrMrt6WyovpU5lctXLiQGRsbs7179xY5plAo2L59+5iBgQEbNWpUhQx53fK6yZMnF1leV1ZIvInSuPr4Khv518giy5lbrWnFtl7byvIK8oQ2sWRevGDsm28Yk8nUijhsGGNPnwptWYm8eMHY9OmaJr//PmPPnwttWelk5Gaw5ReWF8mzYTbfjH125DMWlxZXofOKSZ+0qcOMiWushLjIzstmv1z6hTVZ3qTIFr9Jhyax6NRooU0sndBQxlxc1KJWty5jf/8ttFWlEhrKmKurZo4jEcbBi3DxwUU2bNewInk2vNd5s53Xd1YoEaHYtIl8YkIowh+HsxF/jSjiE7de25pti9gmfp942jTNoPI77zCWlia0ZSWSm8u3nBQ2efx48fvEz3KfsZ/O/1Qkz4bZfDM25egUFp9esQUOWg9otGvXjvXt27fU5/j5+bGGDRtWyJBXxZsxdQKk2NhYVQKkigCABQQEsKCgoAq9ntBPLj+6zPpu61tsduajd49WaranWoiNZaxtW83Q7qZN4g7tFuLUKcYcHNTmt23L2H2RFScojnx5Pvsz8s8iCbEM5xiyd/e8y64/uV6m8wQFBbGAgABROZfa1GHGSIuJomTnZbMfzv3AbJfaFqlYMvPUTPYkS/tVmSqFQsHYjz9qLnfo0YOxQkkaxUxmJmMffKA23ciIsV9+0Y2vkZinMWzK0SlFksQ6r3Bm60LXsdz83NeeQ4w6zBj5xET1E/oolPXZ2qeIT9z9v93ZsbvHxO8Tx8Qw1qaNWswsLBj77TfdEDPG2IkTmgut27dn7GHVpgrSCvnyfLYjcgfzWe+j8X9jNNeIjd47mt1IulGm81RWi8v8Knt7ezZo0KBSnzN8+HBWp06dchsxYsQIZm9vz0xMTFjDhg3Z5s2bGWOMBQcHM3d3d+bs7MxWrFhR7vMqEdsXFSEsEYkRbNCfg4rNzizKiiXFERysWT7E25ux27eFtqrcPH7M2BtvaM4Qnj4ttFVlo7QyvoN3Di7z/5JY9EnbOsyYeMZKCM/z/OdsxcUVzO4HO43PTpPlTdgvl34R93JmJTk5jI0erRkNWLKE7+nQMTZuZMzERD2UcePEP0OoJDUnlc0NnsvqLqmr8b/U4McGbMXFFWWqfiMmbSKfmKhOriVeYwN3DCwyQTNqzygWlhAmtHll49QpzfIhbdrw/Rw6RkICz+OvHIadHWNnzghtVdlQKBTsZMxJ9uaWN4tUCxyyc0iZ/5cqqk9lTgo6atQo7N69G7du3YKLi0uR4w8ePICzszM6d+6skdxDDMhkMlEleyKE4XbKbQQGB2LXjV1g4P8PRgZG+MD7A0x/Yzqa1GkisIVlgDFg3TpgyhSgoID3TZkCLF0KVDAhr9Dk5QGffw6sXcvbRkbAzz8Dn34KiDHfX3GEPw7H0vNLsevGLiiYQtXf26U3ZvjOQJfGXUp8rZT0SUpjJYonT56HzeGbseDMAjzMeKjq97DxwKyuszCsxTAYGQibsK1MPHoEDBoEXL7M240bA3/9BbRrJ6xdleDiRWDwYJ44FOBD2bsXaNhQWLvKSnZeNjaHb8ayC8tw/9l9Vb+tuS2+7PQlPmn3CSxNLYt9rZS0SUpjJUrmZvJNBAYHYvfN3ao+YwNjfODDfWKn2k7CGVdWGANWr+ZOpFzO+774Ali8GDAxEda2CpKXx9369et528gIWLGCJ9XXFZ/4SsIVLD2/FLtv7Fb93gKAt1zfwgzfGejcqHOJr62oPpU5oLF792688847aN++PRYtWoT27dvDwsICOTk5uHz5MmbOnImzZ89i+/btGDFiRLkN0SYk3tIm4kkElp1fhm2R21Q/Ng1lhhjbeixmdZ2lG4EMgKvcZ58BGzbwtokJf/zee8LaVUX8+ivP+JyXx9vvvcdjNzVqCGtXeYhKjcKis4vwx7U/IGdyVX83x26Y1XUWujfpXqQqg5T0SUpjJTRRVqtYdHYR4tLjVP0u1i4I6BaAkS1HwtBAhGU2iuPCBf7LPzGRt7t25cEMWxFWvyonjx8DQ4cC58/zdr16fGi+vsLaVR7y5fnYGrEVC88uRPTTaFV/7Rq1MbXDVEzpMAXWZtYar5GSNklprERRriZexbLzy7A9crvqx6ahzBDve72PmV1n6kYgAwBevOAzX7/+ytumpsDGjcCYMcLaVUVs3MiHl/+yoMi4ccCaNbrlE99JuYOFZxdiW8Q2DZ/Y38kfM7vOhL+Tf5X5xOUq2/rrr79i4sSJkMvlkMlkqFGjBnJzc8EYg0wmw9SpU/HTTz+V2whtoyxRRaWppANjDEejj2LpuaU4HX9a1S+DDKNajUJAtwC41nUV0MJy8uQJ9zLPnuVte3tg3z6gQwdh7apiLl3ivxMSEni7bVs+Q9iokbB2lZfYtFj8cP4HbA7fjBfyF6r+Dg06YPob0zHQfSBCTocgODhYdOUCtQlpsfRIzk7Gjxd+xIYrG5CWm6bqd7RyxOxuszG29VjdWJGhZPNmPlWmjLxOmgQsX66zs4HFUdyqueXLecBZV2YIAaBAUYBdN3Zh4ZmFuJF8Q9Vf06QmJrSZgC86foG7YXdJhwm9hzGGI3ePYOn5pQiJD1H1G8gM8G6rdzG722y4WBddfS9aEhOBIUPUkVcHB+4Tt28vrF1VzIULfJjKVXPt2wN79ujOqjklMWkxKp84T56n6u/YsCOmvzEdA9wGVNonLldAAwAuXryIY8eO4dq1a4iKioKdnR2aNWuGjz/+GD4+PuU2oDqgaLR0UAYyFp5ZiHMPzqn6DWQGGOIxBIF+gWhu21xACytAWBhf2vzgAW+3b8+F28FBWLu0RGIij92ce/n22doCu3cD3boJa1dFeJz5GMsuLMO6y+uQk5+j6m9h2wJhE8JgYmgiKX2S0lilTmJWIlZeWolV/65CVl6Wqr+RZSN87/s9xnuPh4mhDgUBCgqAr74CVq7kbSMj4JdfgAkThLVLi7y6ak4XZwgBQMEU+PvO31hwZgEuJ1xW9RsbGGNj/414z+s9SWmTlMYqdRRMgaN3j2Lh2YU4/+C8qt9AZoBhzYchoFsAPGw9BLSwAly+DLz9NvDw5ZbFjh35zJe9vbB2aQl9WDWnJCEzAcvOc5/4ecFzVb+nnScuf3QZxobG1bNCQ1ch8dZ/FEyBA7cPYG7IXFxNvKrqtzS1xMdtPsan7T7VnWV0hdm1C3j/feD5yw/+2LF8Y52ueZTlJC+Pb4Ncs4a3jYyAn34CJk/WrRlCJcnZyVhxaQXWhK5BWm4aRnuOxh9v/wFAWvokpbFKlYcZD/HD+R+w/vJ6jdVJbzR6A190/AID3Qfq1ooMAEhLA4YNA06e5G1bWz5NposeZTm5eJHPEOr6qjmAT3j8c+8fLD67GKfjT0MGGe5MvgPXuq6S0iYpjVWqyBVy7L+9H/NC5uHak2uqfktTS0xoMwGftvsUjrUdBbSwguzYAYwfD+Tm8va4cXwpmY7mkCsreXnA1Kl8Gzagu6vmlCRlJ6l84vTcdLzX+j38Puh3ANW05aQwWVlZUCgUxR6ztCw+6ZJQkHjrL3KFHNsit2HhmYW4k3pH1V/LpBYmtZuEbzp/g7rmdQW0sIIwBixZAnz3HW8bGADLlvF1wLqoXhXk1dXdY8dyQTczE9auipL5IhObwjbhTec30bJeSwDS0icpjVVqxKTFYH7IfGyN2Ip8Rb6qv1PDTgj0C8SbTd8ssldWJ4iJAd56C7jz8vvF2xvYv58nAZUIr66aq1ePr5rr2lVYuyrDpYeXcPb+WXzV+SsA0tImKY1VahQoClS5iqJSo1T9tUxq4ZN2n+CbN74pkj9GJ2AMWLgQmDmTtw0NgR9/5NkzdfF7pYJs2sTzauj6qjklmS8yseHKBvRx7aNaPV8tAY3Fixdj3bp1ePjwYbEXU+bSkMvlxbxaOEi89Q8FU2DPzT2YHTwbt1Nuq/rr1KiDLzt9icntJ6N2jdoCWlgJ8vO5Ym3cyNuWltx77NVLWLsE4t9/eV6NR494u00bvuNGF2cIi0NK+iSlsUqFhxkPMS9kHjaHb0aBokDV37NpT8zuOhu+jjq8iuHSJaB/fyA5mbeHDgX++1/A3FxYuwRAH6pRlYaUtElKY5UKCqbA7hu7ERAcoDG5Z21mjS87cp/YqoaVgBZWgvx8YOJEPsMFAFZWfM9Fz57C2iUQul6N6nVUVJ/KvO5z9erV+P7772FkZAQnJyc4ODjAwMCgWEPESGBgICVA0gOUiY1mBs3U2FpiX9Me0zpPw0c+H6GWaS0BLawkGRnA8OHAP//wduPGwJEjQIsWwtolIO3b8y2Tw4bxnKhXrvCghq7m1VASHBwsuhLX1QFpsX6QlJ2ERWcXYW3oWo2tJYM9BmP6G9PRvoGOJ2fbtw8YNUq9tHn6dD5DWIzfIwVMTPhMYJs26rwan33G9XjtWt2dISQd9hPaFKISMMZwKOoQZgXN0tha4lDLAV93/hof+nyImiY1BbSwkjx7xp2/48d529GR+8TNdSwXXhXSsSPXXWVejdBQrsu6mldDSWW1uMwrNNq3b4/4+HicPHkSLVu2rPAFhYCi0fpBUGwQZpyagQsPL6j6bMxt8O0b3+KTdp/AzFhH9yEoefiQL22OjORtHx/g0CG9TXRUXl7Nq2FoyKvWjh8vrF2VRUr6JKWx6itpz9Ow7MIyrLi4Atn52ar+vq59Mc9/HrztvQW0rgpgjG9O/uor/tjQEFi9Wq+Tf5aXV6tRdewI/P23bletlZI2SWms+szJmJOYcWoGLj26pOqzNbfFd12+w8S2E3XfJ75/H+jbF7h+nbfbtgUOHgTq1xfWLpFQXF6NjRt52j1dRutbTmrXro133nkH69evL/dFhIbEW7e5+PAiZp6aiZOxJ1V9lqaWmNZpGj7v+Llur8hQcvUqF26lh9i/P7B9O1BThyPrWuLVvBqzZwOBgbq77FlK+iSlseobWXlZWHlpJX44/wPSc9NV/f5O/pjffT46N+osoHVVREEBj5r+8gtv16zJEzP36SOsXSIkMVG9ag4AXFyAo0f5vS4iJW2S0lj1kQsPLmDGqRkIigtS9VmZWuHrzl9jasepur0iQ0lYGNCvn3pfxcCBwLZtgIWFsHaJkFfzasyZA8yaJT2fuMwBjS5dusDY2BhBQUGvf7LIIPHWTa4lXsPMoJk4FHVI1WdubI6pHaZiWudpupnYqDh27eKZfXJelvWcPJnPEBoaCmuXiDl3DhgwAHj6lLffe4+v1jDRoSqQSqSkT1Iaq76QW5CLtaFrsejsIiTnJKv6OzTogAXdF6BH0x4CWleFpKYCI0YAJ07wtoMDcPgw4OUlrF0iJi8P+OADYOtW3rax4ROoHTsKa1dFkJI2SWms+sTVxKuYeWomDt89rOqzMLbA1I5TMa3TNNQxqyOgdVXIn3/ypbfK6n5Tp/IEoOQTl8iZMzzmk5bG2+PH85UbxsbC2lURtB7QWL9+PSZNmoRr166hVatW5b6QkJB46xZ3Uu5gdvBs7LqxS9VnYmiCSW0n4bsu38Gupp2A1lUhjAHz5gEBAbwtk3HRllglk4py5w6fOI2N5e2ePXklRZEVWXotUtInKY1V18mX52Nz+GbMC5mHR5mPVP2edp6Y7z8f/Zr1E23OrHJz9y7f7hcdzduenny7n75kHtYijPHZwAULeLtGDb648O23hbWrvEhJm6Q0Vn3gdsptzA6ajd03d6v6TA1NMakd94nrWdQT0LoqhDG+3HbuXN42MAB++okHNIjXcusW/xqLi+Pt//yH55qrpWOL2LUe0Dh9+jTmzZuH8+fPY9iwYXB2dkbt2sVXkZgyZUq5DdEmJN66QVx6HOacnoMt17ZAwXhJYEOZIcZ7j8esrrPQyEqPnMuCAr4nu3DW5j//BHr3FtYuHePJE747JzSUtz09eb6oBg2Etas8SEmfpDRWXUWukGN75HYEng5ETFqMqr9Z3WaY6zcXw1oMg4FMjxJjXrrEt/ulpvL2sGHAb7/R0uZysmEDTxYql/N4/IoVPGmoriAlbZLSWHWZ2LRYzDk9B39E/KHyiY0MjFQ+cUNLPSlrAfBKJh9/DPz+O2/Xrg3s3CnZ6n4VJTGR79S5coW3vbz4QkMHB2HtKg9aD2gUV9GkJEOobCtRHuLT47HgzAL8fvV35CvyAQAyyDCq1SgE+gXCxVpHN+WWRHY28M47XGUAoEkT/ivc3V1Yu3SU7Gxg5Ei+1BngpauOHAF0ZSGZlPRJSmPVNeQKOXbd2IU5p+dolP1ztHJEQLcAjGk9BkYGZS6MphscOsSrSimXNs+YwVfN6cvKk2rmyBH+58x+mSv2yy+BH37QjcIwUtImKY1VF4lPj8f8M/Px+9XfVaWwZZBhtOdoBHQLgLO1s8AWVjFZWVw4jh7l7aZNuZi4uQlrl46SlcV3Typ/YjRqxP+0ulIsUesBjd+VUbMyGPLee++V2xBtQuItTh5nPsb8M/Ox8cpGVSADAN52fxtz/eeiZT3dqqZTJpKTefj0339528eHC7ednmyjEQi5nM8Grl3L25aWvC53Dx3Y3i8lfZLSWHUFxhj23d6HWUGzcDP5pqq/fs36mOk7Ex/6fAhTI1MBLdQSmzfzGUG5nP/iXruWt4lKceUKX/Dy5AlvDxsGbNki/rKuUtImKY1Vl0jITMD8kPnYFLZJwyce4jEEc/3normtHpYqTUrignH5Mm+3bct/idfTk200AlFQwNPxKet4WFnxSuT+/sLaVRYqqk9lnm55X8frwFDNbfGQnpuOH87/gOUXlyMnP0fV369ZPwR0C0Bbh7YCWqdFYmP5pra7d3m7Vy9eOFrXNriJEGVlRScnYPp0ICOD797ZvBkYM0Zo64qnsjW3dRXSYvFwKvYUvj3xLUITQlV99Szq4ZvO32BSu0kwNzYX0DotwRhP+DBrFm/XqMGXNg8YIKxdekKbNsDFizy/0e3bfA93QgJw4ABQt67Q1hWFdNhPaFMkT3puOo9aqZcAACAASURBVJacW4IVF1fgecFzVf8AtwGY3XU22ji0EdA6LRITw31iZe6i3r25YFB1v0pjZMRj9I6OwPffA8+e8T/1b78B774rtHXFU1ktLvMKjcLExMTgzp07iIuLw6RJk/Do0SM4ODiINkEYRaPFQXZeNpZfXI4fL/yItNw0Vf9/nP+Def7z0K5BOwGt0zLh4TxbT2Iib48eDfz6q26W5RA5O3bwOtzKElbz53NBF6k8SUqfpDRWMXPhwQXMCpqlUQq7rlldTH9jOj5p9wksTPQ0f4Rczqet1q3jbWtrvletsx6UnBUZaWnAoEFASAhvu7nxxYhNmwprV0lISZukNFYxk5WXpfKJC5fC7uPSB3P95+rv5B7Al3K99RZfoQHwUnUbN+pmWQ6Rs20bL6SY/3LRz8KFwLff6p9PXK6Axt27d/HFF1/gyJEjqovK5XLMnTsXhw4dwqZNm+Dp6VluIyrDgQMHcPjwYRQUFGDixIlo3759keeQeAuLXCHHjus78O2JbzWy5Xdo0AGLey6Gn5OfcMZVBydOAIMHA5mZvP3NN8CiRbqxsVhHOX2aO9PpL32EDz8E1qwR53elPuhTWXQY0I+x6jJx6XGYcWoGtkduV/VZGFvgy05f4qtOX8GqhpWA1mmZ58/51NS+fbzduDFw7Bjg4SGsXXrMixc8uPznn7xdrx5PW9JOhHMX+qJN5BOLH7lCjm2R2/Ddye+QkJmg6u/UsBMW91yMro5dBbSuGjh+nPvEWVm8/d13fNWcWH9h6wFBQbzy1LNnvD1hAvDLL3wlh9jQekAjJSUFnp6eePLkCTp16gRDQ0OcOXMGCoUCmzdvxscffwxDQ0NcuXIFLVtWf+6DpKQkBAQEYK1yE30hSLyF4/i945h2fBoinkSo+jztPDHHbw4Gug0U7aqeKmPHDh55zs/nYr18OSCyKkD6yq1bfNlzfDxvi3U1oz7pU2k6DOjXWHWJtOdpmH9mPlZdWqXam21qaIqJbSfqVynsknj6lG8pOXeOtz09eZY0XUr9rqMoFHyF3JIlvG1uznf49OsnrF2vom/aRD6xOPkn+h98ffxrRCZFqvq86nthjt8c9G/WX/994q1b+XKBggLuE69cyVfNEVrnxg3uEz94wNt9+/Jgs774xGWeIv7222+RmpqK4OBgnD17Fv6FMouMHz8eISEhMDAwwD7l7Ec5GT9+POzs7NDqldIEISEh8PDwgKurK1atWlXi65csWYIJEyZU6NpE1XM96Tr6bOuDXlt7qYIZdhZ22DxgM8InhGOQ+yD9F+6ffwZGjeLBDBMTrhwUzKg2PDyACxd43lWAT8Z26wY8fiysXWKGdFi/yJPnYfnF5XBe6YyfLvykCmYMbT4UtyffxvLey/U/mPHwIeDrqw5m+PnxfRAUzKgWDAyAxYt5jiMDAyAnBxg4UL3rhyge0mL9IvJJJHpv7Y3e23qrghn1a9bH7wN/x5WPr2CA2wD994mXLeNJzQoKAFNTYNcuCmZUIy1a8PxGXl68ffgw/zpU7oTXeVgZcXNzY0OHDlW1AwICmEwm03hO7969Wbt27cp6Sg1CQkJYWFgYa9mypUa/l5cXO336NIuLi2Nubm4sOTmZbdmyhX3++efs0aNHTKFQsK+//pqdOHGixHOXY5hEJYlKiWKj945mBnMMGALBEAhWc2FNNv/0fJb1Ikto86qP5csZ4+nnGLO0ZCwoSGiLJEtmJmN9+qjfjqZNGUtIENoqNWLSJ23qMGPiGqs+ky/PZxsub2BNljdR6TACwXw3+7JLDy8JbV71kZjImKur+sM/fDhjublCWyVZDhxgzMxM/XYsXSq0RWrEpk3kE+sHd1LusHf3vFvEJ14QsoBl52ULbV718eOP6g++lRVjp08LbZFkychg7D//Ub8dzs6MPX4stFVqKqpPZd49k5iY+NpsyHZ2drh06VKFAiu+vr6Ii4vT6Hv2crNP1658P1mvXr1w6dIljBkzBmNeli5YuXIlTp06hczMTERHR1NEWiBSc1IxN2Qu1oSuUdXNNpAZ4COfjxDoF4j6NesLbGE1oVDwMhvLlvF2vXp8v2A155Yh1NSsCfz9N/DJJzznVEwML1114gTQsKHQ1okL0mHdhjGGI3eP4OvjX+NWyi1Vv6u1K5a+uVQa2/yUREYC/fur95x9+ilf3ky5iwRjwAAgOJhvN0lO5umkZDJg2jShLRMfpMW6TUpOCuacnoN1l9epfGJDmSE+avMRArsF6v/KOCVyOf+g//QTb9vZcZ/4lZVHRPVRqxbPhT1xIq8EeO8e0L07f1saNBDauopT5oBGy5YtsXv3bqxYsQKmpkVr0mdkZOCvv/6Cl3ItSxUQGhoKd3d3Vbt58+a4ePEi+vbtq+qbMmUKptAyfsF4UfACq/5dhfkh8/HsBf+ylUGGYS2GIaBbgH7WzS4JxvivZmXhZ2tr4J9/KJghAoyM+NtiYMDv79zhhQ1OnACaNRPaOnFDOqwbXE28imn/m6ZRuaSRZSN81+U7fOjzIYwNRZgRV1tERPCo5dOnvP3RR8CqVZR0TgS0bw+cOgV07coroXz9NX+bKCfg6yEtFj+5BblYdWkVFpxZoOETD28xHAHdAuBhK6EkxIzxX82bNvF23brcJ6ZghuAYG/O3xdCQT/TduqX2iV1dhbauYpQ5oDFixAhMmTIFn376KaZPn65x7OrVq/jpp5+Qk5ODoUOHVrmRVUFgYKDqMdXerjyMMey+uRvfnvgWsemxqn5/J3/82OtHeNt7C2idADAGfPmlOpjh7s43qIm1Rp0Ekcl4pRNTUz5R++AB3z8YFMRLClYXla21reuQFlctjzIeYWbQTPz36n/BwBNpWZpaYobvDEzpMAU1jGoIbGE1c/s28Oab6mDG4sXqpQCEKGjZklei6tWL799etIhvq1+ypPreJtLhQNVj0uHKwxjDzhs78d3J7xCXHqfq79GkB5b1Wgav+lU32asTMAZ8/rk6mOHhwX3iJk2EtYtQIZPxXEYmJjzH0f373CcODq7eoEaVaXFZ96YoFArWr18/JpPJmIGBAbO2tmYymYy5ubkxmUzGZDIZ8/f3ZwqFokJ7XxhjLDY2VmO/YHp6OvPy8lK1J0+ezA4dOlTu85ZjmMRrkCvk7K8bf7F2G9pp7M12/8WdHbxzsFLvv07z/ffqDWkuLuJK0kBooFAwNnu2+u2yt2fs9m3h7BGbPmlLhxkT31h1mfvp99nnxz5n5gvMVTpsNNeITT4ymSVnJwttnjBERzPm4KD+cP/4o9AWEaVw7x5jjo7qt2vaNK7PQiBGbSKfWPzIFXK2+8Zu1nZDWw2f2OMXD3boziFp+sQKBWPTp6s/2K6u4krSQGigUDA2Y4b67XJwYCwqSjh7KqpPZd5MKpPJ8Pfff+O3335Dq1at8Pz5cwBATEwM3NzcsHLlShw/frxK9+daWVkB4Fmd4+LicPz4cXTo0KHKzk+UHblCjh2RO+C51hNDdw9FaEIoAMDW3BZr3lqDiIkR6Nesn3T2ZxdmwQJg4UL+2NEROHkSsLcX1iaiRGQyYM4cQDlB9fgxX51+61apL5MspMPiIi49DhMOTYDzSmcsv7gcOfk5AICBbgNxfdJ1rOqzCjbmNgJbKQAPHgA9egAJCbw9bx5fNUeIlqZN+WygoyNvL1vG82lQRdHiIS0WD3KFHNsjt6PlmpYYtnsYLidcBsB94rV91yJiUgT6NusrTZ943jx1nWYnJ+4T15dIHj0dRCbjb9ns2bydkMBXaty5I6hZ5aeiERSFQsGePHnCCgoKKnoKDUaMGMHs7e2ZiYkJa9iwIdu8eTNjjLHg4GDm7u7OnJ2d2YoVKyp0bgAsICCABVGliXKTL89n/736X9ZsVTON6LP1Ems269Qslv48XWgThaVw5mYHBz5DSOgMc+eq3z5bW8auXau+awcFBbGAgABRzZZpU4cZIy2uDHdT77Jx+8cxo7lGGlrc/b/dWXBssNDmCUtCAl8Zp/wwf/edcFP9RLmJjWXMyUn99n3yCWNyefVcW4w6zBj5xGIlryCP/Rb+G3Nd6aqhw3WX1GWzg2azZ7nPhDZRWJYuVX+QGzRgLCZGaIuIchAQoH777OwYi4ysvmtXVotljOl/LFwmk0ECw6xSFEyBbRHbEHg6EDFpMap+W3NbTOs8DZPaTkIt01oCWigC1qzhmfMBwNYWCAnhuTMInWLRIuD77/lja2ue6dnHp/quLyV9ktJYq4r49HjMCpqFbZHboGAKVX9f176Y1XUWOjSU+AxtUhJfYnXzJm9PnQr8/DPlzNAx4uN5pv2Yl+7Ghx/y/d2GhtVzfSlpk5TGWlUomAJbI7YiMDhQI29cPYt6+Lrz15jYdiJqmtQU0EIR8MsvwGef8cd2dtwnpqzrOsf8+cCsWfxx3brcJ/auxrSIFdWnMgc03n777TIvndq7d2+5DdEmJN5lhzGGY9HH8P2p73E18aqqv37N+vim8zeY0HYCzI3NBbRQJBRen1WnDl83S9VMdJaff1avTreyAo4dAzp2rJ5rS0mfpDTWypKSk4KFZxb+n737Dmvq/OIA/g0iiIooUsStdQEuHKhVUayIWrXugS0V1IoDEVvHrxYtWuuslrpXVXDVvaqIq4igoHXgqIoL0bpAZSMjub8/XpMQASUhyb3JPZ/n4eHeNyQ5F+H4cu47sOriKmRLsxXt/ez7IcAlAK2qteIxOoF4+JD9FSzf3nLMGPZXMBUzDNJ//7FZQ/Khzl9/DWzaxHap0jUx5SYxXWtJce+2wv7x9I+IfRGraK9aviqmd5iOb1t9S31ijmPzeGfPZufW1mzV3yZN+I2LaOzXX9kOVABQsSLbnKZNG/28t6b5qdj/TRw8ePCjX1OuXDmY6uN/Hg0EBgbSSs4fwL1boXnckXFIfpusaLcrb4cfXX7EqBajYFHagscIBUImY6My1qxh51ZWwPHjVMwwcJMns91PJkwAUlLYJgl79gDdu+vuPcW6yj7l4g97lvYMfsf8sOffPSrtAx0GYlbnWWhWhXINAODSJaB3b7ZNBgB4eQGrV1Mxw4BVr87+DnJzA27cALZuBTIy2OeyOvqbkfKwK9+hCBLHcdhxYwfGHRmH1OxURXvV8lVZn7jlKPHtIFUYmQwYNw5Yt46dV6zIbulTMcOgTZkClCnDBtwkJ7OcvG8f+6wrJc3FxR6hES+/A/Ke58+f4+HDh/jll19QtWpVHDlyBGZmZhoHpAtUjf6wxymP4R/mj323lCNrypuVx7T20zD5s8k0jE5Ovg3VsmXsvFo14PRp/e75SXTqjz+Ab79l/9SlSgF79wJ9++r2PcWUn8R0reqSyqTYcWMHJh2bhNdZrxXtnWp3wkK3hWhXQ09DhgzB7dtAx47Aq1fsfNo0tj0rFTOMQlISKypffTdItFMndoewjA7/fhRTbhLTtWoiISUB/sf8sf/2fkWbpZklpneYDv92/ihnVo7H6ASE49hfvCtXsvMaNVifWJ97fhKdWrcOGDtW2Sc+cIDdR9AlnU85+ZjU1FQ0btwYw4YNw+LFi7XxklpDybsgqUyKUw9P4eeInxGZEKloL1u6LL5p/g1+dPkRNSrU4DFCAco/sczBgVWhq1fnNyaidbt3A998A7x9yzrQoaFsxWddEVN+EtO1Ftd/qf9hzaU1WHFhhcrouNbVWuO7dt9hWJNh4lwpvyiPHwMdOrDPAJsvNmkSFTOMTHIyMHAg+/sIAPr1A3buBHR1v0xMuUlM11pcebI8nHxwEj9H/Ixzj88p2suVLocRTiMwo+MMVK9A/T0V+beLa9yYjVauVo3XkIj27dwJjBgBZGcDFhZsSnanTrp7P94LGgDw7bffIjo6GtevX9fWS2oFJW8lGSfDnn/3YObfMxH3Kk7lscGOg7Hyi5X4pNwnPEUnYPkXWahZE4iKYp+JUTpyhI3MkEpZB3r9elbk0AUx5ScxXevHPEl9gjln5mDjlY2QclJF+ydlP8GqXqswyHEQj9EJ1JMn7Nb97dvsfM4cZZGZGJ23b4EePdg0FABwcQH272cL1WmbmHKTmK71Y2ScDLtu7sKsv2fh7uu7Ko8NaTwEK79YKc5tsD9myRI2LwFg+y5HRdENPiN2+DArKstkrE/8xx9sjSNdEERBo0+fPjh//jySkpK09ZJaQclbudjnj6d/xJXnVxTtZqXMMKL5CHzb8ls4V3fmMUKBksmA//0PkI86qlwZiIyk3UxEYPt2VpXOy2Pnf/wBjByp/fcRU34S07UWJTEjEQujFmLFhRUqi302tW2Kca3HwbO5J03zK8zNm+yv2ydP2PnEicDvv9PIDCOXnAx88QVw/jw7b9GCjdqoWFG77yOm3CSmay0Kx3EIvReKH0//qLIAvnkpc4xwYn3i1tVa8xihQMlkbLXIpUvZuY0NK2bQbiZGb+tWtlSVVMr+2920ifWRtU3ni4KmpqYW2p6Tk4O0tDRs3boVYWFh6NKli9pB6INYF0BKfpuMVRdXYfv17biZeFPRXtmiMn7o+ANGtRyFimW03DMwFjk57C/YbdvYeZUqbP4BFTNEYfhwdsPhyy+B1FS2jeDbt8D48dp5fVqMzpXvUPTq1INT2HBlAw7cPoC3eW8V7fLtV9tUb0NTS4oSGQn06cP+ugXYL2FQEBUzRKBiRVbA8PJiQ5+vXGEb2xw9CtjZlfz1KQ+78h2KXr3JeoOVF1di+/XtuJV0S9FuU9YGMzrOgHcLb+oTFyU7G/D2BnbsYOd2dmz+ARUzROHrr1mfuG9fIC2N/XmUlcXW2NAGvS0KamJiUmRnS/4SZmZmiIiIQBt97e1STGKsRudIc7DxykbMPjMbz9OfK9otzSwxpf0U+LfzRwXzCjxGKHBSKZvAK9/dp0EDlrg//ZTfuIjenTsHuLuz1fYB7a8/KKb8JKZrlbuVeAsBfweoLLoMsMU+530+Dx1qdeApMgMRGcmmmbx9VwT65Rfghx+omCEyeXmAhwfbfQoAatVi/yU7OGjn9cWUm8R0rXI50hz8cfkPzD4zGy8yXijaK5hXwJTPWJ/Y0tySxwgFLi8PGDCAzT0A2GL4x44BderwGhbRv8hItgNgZiY7/9//gHnz+O8TF7ugUVQVVyKRwNLSEvXq1YO3tzeaCXD7SrEl77B7YRh7ZCzik+MVbQ42Dvim+Tf4tuW3qFxWBxNQjY2/PxvODABt2wJ//cWG1hFROn8e6NULePOGnfv4aG+HSDHlJzFda0ZOBnxDfRF8NRgc2DWXMS2Dfvb9MKblGLjWcaURGR8TFwd89hnw+jVbYn3DBnarnohSbi67QSwfNGljA/z9t3Z2iBRTbhLTtQJA6N1QjD0yFgkpCYo2BxsHeDl5YXTL0bC2sOYxOgPw/m4m7dqxPrEuFrMhBiEqiu12Ih80OW4c+/Hgs0+s1TU0hEosyTshJQH/O/k/7LixQ9H2SdlPsMBtAbydvKnzXFzLlrFV8wHWU4qMBKys+I2J8O7mTTb95MEDdv7LL8CMGSV/XbHkJ0Ac1yrjZNgSuwUzTs/A07SnivYBDgOw1H0paleszWN0BiQxEWjfHrh3j51v2kTFDAKplK0DO38+O69Th/0XXdL1CMWQm+TEcq2Pkh9h+snp2Hlzp6LNtpwtFrotxIjmI6hPXFz5F8Vv1gw4exaoQCO8xe7GDdYnfviQnS9YAEyfXvLXpYLGBxhz8uY4DlGPo/BX3F9YFrMMWXlZANidwHmfz8OolqNoaok6Vq9WLpJgZwfExLCxrYQAeP4caNNGuWNkUJCy9qUpY85P7zPma03MSMTRu0ex5tIaRD+JVrR/XvdzzPt8HtrWaMtjdAbmxQuga1dWRQTYX7Bz5vAbExGU/Luo29uznVBsbTV/PWPOTe8z5mvlOA6RCZH46y7rE8vXK7IwtcC8rvMwqsUomlqijhUr2OgMgG3JGhMD1KjBb0xEMJ4+ZX3i//5j58uXA76+JXtNnRc0vL01v8O/ceNGjZ6nLcaavMPjw+EX6ofrL1W3yR3SeAhmdZqFxraNeYrMQK1dq1zdxsqKrUTWsiW/MRHB+fdfoHNnQL6Z05o1bAqKpow1PxXGGK81MzcT/zv5P6y7tE5l15JqltUws9NMjGoxCqVLleYxQgPz6hXb5P7ff9m5lxewcSOtmUFUcBwwYQK7BwEATZuy6SeajoI3xtxUFGO91tMPT2PSsUm48fKGSvuwJsMws9NMOH7iyFNkBir/Db6KFdkvmJMTvzERwblxA3B1Zf91A8D69WwRfU3pvKBhYmKi9ovLyWQyjZ+rDcaWvK8+vwrfo76Iehyl0t7UtimW91yOznU68xSZATt5ki08BwCVKgEnTgCtWvEbExGsq1eBLl2U8wdXrtR89xNjy08fYkzXmp2XjV/P/YpZ4bMg45T/x5mXModvG18EugbS9qvqyskB3NzYkGaALaO+bh1bP4OQ98hkwLffsnoXwP7WCg3VbPcTY8pNH2Ns13rl2RVMODoB55+cV2lvVqUZVvRcAZfaLjxFZsCOH2crPwKAtTXrE9MNPlKEy5fZ7lMpKezew+rVmt/o03lBIysrC3379sXdu3cREBCALl26wM7ODpcuXcKxY8ewd+9eJCcnY+/evbB6b72BJtpYsakEjCl5r/lnDSYcnaDoQJuamGJq+6nwbeOLquWr0pxATRw5wnY0yc5mv4kREUDHjnxHRQTu4kX2t5d8R2tNh9oZU376GGO51sSMRLhtccO1F9cUbU1tmyKoRxA61OwAc1NzHqMzUJmZbELuqVPsvGdPtvBcCW6mEOMnlQLffANs387OHR2B8HDgk0/Uex1jyU3FYUzXuvLCSvgd81PpE0/vMB0TnCfArrwd9Yk1cfgwMGgQKzCbmLBFaj77jO+oiMDFxLD7wmlp7HzVKrZYqLp0XtDw9fXF3r17cenSJVSrVq3A4w8fPkTDhg3h6enJ+xST9xl68n6R/gLBscHYfn07Yl/EKtq71+uOoB5BsLex5zE6AxceDvTowYoZpqZs2snIkXxHRQzExYvs7y75ULudO4EhQ9R7DUPPT+ow5GvlOA5h98Ow7fo27L+1Hxm5bB/fCuYVMO/zefBp7QNTE1OeozRQublA//6suAywO4GnT9NizKRY8vLYSI3Nm9l5y5ZsFf4yZYr/Goacm9Rl6Nf6PP05gq8GY/uN7SpF5R71eyCoexAa2TTiMToDd/o069Tk5LA+8YYNwIgRfEdFDERMDPDFF2xjMoBtsz1woHqvoWl+KnbvKzQ0FP379y+0mAEAdevWxeDBgxEWFqZ2EPoQGBgIV1fXIrefFaJHyY+w6+YuzIuch+S3yYr2cqXL4cjwIzS1pKTCw4E+fZTFjH372DkhxeTsDISFsZEaycls3mDz5myL9o8JDw9HeHi4zmMUGkPLxbnSXBy/fxyr/lmFo3ePqjw20GEgdgzcQWtklERODjBsmLKY8fnn7A5h2bL8xkUMhqkp8McfbApKSAgb/uzvX7yttSkPu/IdSrHFJ8ezPvHZeUjJTlG0lzcrj6PDj9LUkpI6fZqNkpMXMw4cYPvVE1JMbdsq+8QpKez+cLNmQIMGH39uSXNxsUdoNGjQAOXKlcPVq1cLfVwqlaLRu178Pfk2awJhaNXoR8mP4HfMD4fvHAYHZdz1revDo4kHxrQagxoVaJXhEomOZlXo5GTW49m6FRg+nO+oiIH66y9lLaxWLTZrqXYxd+c0tPxUEoZ2rasursK8s/PwX9p/ijZTE1P0s+8HjyYe6GffDyYSmhKhsfR0tk2QfFSnszObcmJJuxAQ9eXmsvVko99tMjRnjnInlI8xtNxUEoZ2rfHJ8fAL9cNfcX+p9IkbWDeAR1MPjGk5BtUrlHDfXrE7d47dWpcvgrBjBzB0KN9REQN18CDQrx87rlOH9Ylr1izeczXNT8XuifXq1QvXrl3Dtm3bCjyWk5ODpUuX4sGDB3Bzc1M7CE3dvn0b48aNw6hRo7Bv3z69va+upGanYtbfs9BibQscunNIkbg/rfQplvdcjjjfOMzpMoeKGSU1YwabDyhf0XHNGipmkBLp3Rv46Sd2nJDAVnyW781t7IwtDwPAyQcn0W1LN0w4OkFRzDAvZY6+jfri7sS72D14NwY4DKBiRknEx7PbNvJiRtOmbEVHKmYQDZUuDezaBVR/97ftrFnAzz+zHVHEwNhyccrbFMz8eyZarG2Bw3GHVfrEq75YhTu+dzDbdTYVM0pq+nSgQwdWzADYNhVUzCAl0LcvEBDAjuPjWZ/40SPdvmexR2jExcXB3d0dCQkJ+Pzzz9GqVStYWVkhKioKERERyMjIQL169fDPP/8UWBRU13JycjBixAjs2LGj0McNoRp9/vF5DN49WOVOYH/7/pjVeRaaV2lOCxtpy759wODBbGwqAMybB/zwA78xEaPAccCUKcDSpey8XDm2UN2XX374eYaQn4rjY3kYEP615snyMO7IOGy4vEHRZm1hjYVuCzGsyTDatURb0tLYCLmodzt12duzcaq1avEbFzEKd+6wrbVfvGDn/fsDmzZ9eEkWoecmdRhDnzgqIQpD9gzB07SniraBDgMxs9NMNKvSjPrE2rJ7NyteyH8eFi4Epk3jNyZiFDgOmDwZ+P13dl6+PBv407v3h5+ncX7i1PDixQvOzc2NK1WqFCeRSBQfJiYm3OjRo7nnz5+r83IK3t7enK2tLdekSROV9jNnznD29vZc/fr1uWXLlhX63IMHD3Lt27fn9u3bV+Trq3mZepX6NpWbfGwyV2p2KQ6B4BAIzn6FPRdyNYSTyWR8h2dcjh3jOFNTjgM4zsyM4yIi+I6IGBmZjOOmTWM/YgDHmZhw3PnzH36OUPKTrvMwxwnnWgtz+sFpzn6FvSIPl55TmhuxfwT3NPUp36EZl8xMjuvWTflL0q8fx2Vn8x0VMTJ37nBc9erKH7PevVl+nBSxcQAAIABJREFULoqQcpOY+8Qpb1M4/2P+nMlsE0UudljhwG2N3Up9Ym07coTjSpVivyDm5hwXGcl3RMTIyGQc9/33qn3iCxc+/BxN85NGz8rMzORiYmK4Xbt2cdHR0dyrV680enO5iIgI7vLlywWSt5OTE3fmzBkuPj6ea9SoEZeYmMiFhIRw/v7+3H///afytX369Cny9YWYvN/mvuV23tjJNV3VVJG0EQhuTvgcTiqT8h2e8dm1S1nMADhu506+IyJGSibjuNWrlT9qtWtz3IsXRX+9UPKTrvMwxwnnWvO7nXibm3J8CicJlCjycINlDbj7r+/zHZrxSUnhuI4dlb8cbdpwXHo631ERI/XwIfsRk/+4LVpU9NcKKTeJtU/85/U/uSarmqj0iX+J+IX6xLrw55/KYgbAcbt38x0RMVIyGcetWKH8Uatbl+Neviz66zXNTxrtMWdhYYE2bdqgadOmsLCw0OQlVLi4uCA+Pl6lLeXdXK5OnToBANzd3RETEwNPT094enoCAM6cOYN9+/aB4zgMHjy4xHHoS8yTGHgf9MatpFuKNhOJCY4OP4ru9bvzGJkRksmA2bOVE2klErZmhrp7axJSTBIJMHYskJHBpqA8esSGPJ86pd42gvomtjycnZeNgL8D8Nv53yDlpIr2r5p+hfV91sOidMn/byP53LwJDBoE3L7Nzp2c2M4m5crxGxcxWnXqsB+xli2Bx4/ZUgGNGn18GiDfxJaLzz8+D++D3rjz6o6irZSkFI5+dRTu9dx5jMwISaVswa9585R94vXrWW4mRAckEmDCBNYnnj6drS83YABw8iRgbq6991G7oLFnzx78/vvviIuLQ1JSEqRSKdauXYvs7Gz4+flpLbCLFy/C3t5ece7o6Ijo6Gj0yreFUOfOndG5s+FsXZqek46fI37GoqhFijYJJBjTagx+6/4bdaC17e1b4Ouvgb172XnZsmzpXT0uXEvE67vvgOvXgeBgtoD4t9+yLQUNaeqvMeZhAIh+Eo2he4YiISVB0VavUj1s+HIDXOu48heYsTp1ivVgUlPZed++wM6d2u3NEFIIGxu2C1X79qxDPXw4y8fNmvEdmXqMMRen56Rj9pnZ+PXcr4o2CSQY23oslnZfijKmAr4DYIjevmW/APv3s/Ny5YBDh9hW2YTo2NSpwI0bwJYtQGQk4OPD1jbSVp9YrYLG4MGDsffdH4eW+VYiv3fvHpYsWYIdO3YgNDQUFStW1E50WhQYGKg41vfe21m5WZgfOR+/nvsVWXlZivZJbSchoFMAbMra6C0W0cjKYnsGHT/Ozu3tWWHD0ZHfuIhoSCTA2rXA/fsseW/dym5Kt2pVsr22DR2fuTjmSQz8w/wR/SRa0WZX3g7bB2xH5zqdadcSXThyBBg4EMjOZueBgWz581KleA2LiEezZmyB5n79WFHjyy+BZcvCcflyON+h8YbPPJyZm4l5Z+dh6fmlKn3iye0m40eXH1G5bGW9xSIamZmskHzyJDt3cGB9YgcHfuMioiEfDHT/PisqBwezPrGTk5b6xMWdm7JixQpOIpFwY8aM4e7evcv99NNPnEQi4TiO4zIyMrixY8dyEomE27Rpk0ZzXx4+fKgyXzA5OZlzcnJSnPv6+nJ//fWXRq+txmVqlUwm4zZe3shVW1JNZU5g9SXVufCH4bzEJApv33Jc167KCVsdO3Lc69d8R0VE6uVLto6G/Mdx/XrVx/nKT4XRZR7mOP6u9cHrB9yQ3UNU8jACwfke9eUyczJ5iUkUjhzhuNKl2Q++qSmbt00ITxYsUObhpk057s0b5WNCysMcZ7x94g2XNnBVf62qkodrLK3BRcTTIu06k5XFcV26KH/4O3VS/eEnRI9evOC4mjWVP45//KH6uKb5qdi3o7Zv345WrVphzZo1qF+/vspjZcuWxerVq+Ho6IjDhw+XvMoCKLZ+jYiIQHx8PE6cOIG2bdtq5bX14Z+n/8BkjglGHhqp2HaqUeVG2NR3Ex5OeojOdQxnWKDBCQpiQ5wBNpTu2DGgUiV+YyKi9cknbKsq+ZaBY8cCZ8/yG1NxGXoezpHmYPDuwfh02afYdXMXADY3e0yrMbg94TaW91xOU/10JTUVGDECyM0FzMzYltlDh/IdFRGxKVOUP4LXr7PR9/Id3IXO0HPxhf8uwGSOCUYfHo1n6c8AAPY29tjcdzMe+D2AS20XniM0YkuXAn//zY7d3IDQUECAI+mJONjasj5xhQrs3MdHuYN7SRS7oHHjxg107Njxg3s/d+rUSaNhIx4eHmjfvj3i4uJQs2ZNbNq0CQAQFBQEHx8fuLm5Yfz48bCx0XxqRmBgoF6Gecs4GRZFLYLzemeV9vld5+Pm+JvwcvJC6VKldR6HaL16BSxYwI4dHYHDh2nROcK7zz4DDhxgSwZIpWxN2iNHwlWG/fJNH3kY0F8uvvvqLpzXO2PPv3sUbc7VnBE7NhZre69FI5tGOo9B1BYtApKS2PGGDUCfPvzGQ0SvVCk2f/uLL9h5aCjg6yusPAwYX594QeQCtN2gWnxZ6LYQN8bdwAinEdQn1qXERGDhQnbctClbM6NsWX5jIqLXoQNbysXMDMjLY33i0NCS5WLJu+EdH+Xg4ABzc3NcvXoVAEuGc+bMgSxfebthw4YoXbo0bt68qXFAuiCRSFDMyywRGSeD535PbL++XdHmXs8dW/tvxSflPtH5+4sex7E5gvJRQgcPCn85cyIq69cD/v7AunXAV1+xNn3lJyHQ17XGPImB+1Z3pGanKtp2DtqJIY1pdyO9OHcO6NSJVe9atwYuXDCs1XCJUUtNBZydgdq1gW3b2Cg6ysPaJ+NkGL53OHbe3Klo61G/B0L6hVCfWB9kMlZIPnqUnf/1F5BvEVlC+LZmDfD99+yeh4cHa9M0PxV7hEaHDh1w7do1HJcvsvie/fv34969e2jXrp3aQRgDGSfDuCPjFMWMOhXrYNUXq3Dsq2OUuPVBKgXatlUWMwYMoDuCRHBGjwbu3FEWM4j2XX1+Fb2291IUM4Y1GYYHfg+omKEv586x2y9SKbv9snYtFTOIoFSowEbgh4ayYgbRPhkng89fPopiRt2KdbGm1xocHX6U+sT6kJfHisnyYsbgwcqhSYQIhI8P6xPLixklUexdTubNm4e//voLPXv2RLt27VCmDNtOaf78+di5cyeuXbuGSpUqYe7cuSWPSgcCAwN1tpLzk9Qn6L29N2JfxAJga2WcG3UO1hbWWn8vUoSlS4GLF9lx3brAH39QJ5oIjkQC1KjBjsPDxbnbiS5z8fKY5fA7ptw+fNUXqzDOeZzW34cU4c0bYNAg5fmSJUDLlvzFQ0gRqlVjnykPu2r9tRNSEtB7e29cf3kdAOBg44CokVGoZEFrmenNr78CV66w43r12PBQ6hMTgdFmn7jYU04Ato6Gn59foW/YunVrrFq1Cq1bt9Y4GF3R9vA6qUyKC/9dgLWFNQ7HHcbUE1MVjzWs3BBhX4ehTsU6Wns/8hE//KBcNwNgSdzJib94CFEDDXXW3NO0p0hISYBZKTOMOjQKV59fVTw2v+t8/K/j/7T2XuQj7t8H8i8Y3rUrcOIEdaKJQaA8rDmpTIqY/2JQ2aIyDt45iOknpysea1S5EcK+DkPtirW19n7kAzgOmD4dWLxY2RYby/YuJsQAaJqf1CpoyF29ehW3b99GQkIC7Ozs0KhRI0Gvtqzt5O0X6oflF5YXaHev545tA7bBpmzJFs0jati3Dxg4kB1LJGz7iA4d+I2JEDVQR1oz917fQ+t1rZGSnaLSXsa0DEL6hWBw48FaeR9SDLm5QJs2wLs1ttC9OxvPT8UMYiAoD2tuwtEJWHVxVYH2HvV7YEv/LdQn1qfdu9kKiwDLv1FRbFVyQgyEzgsa3bt3R6tWrTBv3jy134Rv2kre5x6fQ4eNhf+x7O3kjT++/OODu8AQLXv9mu1k8uIFO//9d8DP78PPIURgqCOtnjxZHgbuGohDdw4V+vitCbdgb2NfovcgavrlFyAggB1bWgIPHwKVK/MbEyFqoDysvsiESLhsKny71dEtR2Nd73XUJ9anV69Yn/jlS3a+YgUwYQK/MRGiJk3zU7HX0IiJiUGtWrXUfgNjcezeMfTc1lOlzdTEFB1rdcQS9yVoWZXmCevdd98pixkhIYCnJ7/xEEJ0KuVtCgbvHowTD06otFcqUwkBnQLg28YXZqXMeIpOpP79F5gzhx07OgKXL7P9iQkhRuvo3aPotV11x4zSJqXhUtsFS9yXwMmOpv3qnb+/spixbRswfDi/8RCiR8UuaDRo0AAPHjzQZSw6VZIFkPbf2o9BuweptJ31PouOtTpqKTqitpkzgeBgdvzFF8DXX/MbDyFqosXoXNV6XkZOBnpt74Wox1GKtu8++w6/fP4LypiW0XKUpFgSE4HGjdmxiQmwcSMVM4hBoTzsqvZz9/67F0P2qO4aFTUyCu1rttdSdERtP/wAbN3Kjvv00c62EYTokd4WBY2Li4ObmxscHBwwZMgQ1K1bFzY2hc+LayawxWdKMrwuKDoIk8MmK86nd5iOeV3nwURS7B1vibYFBwNeXuzY3Jzt+VObFpwihomGOn9cYkYiWq5riSepTwAA9jb22DFwB90F5FNmJtCiBRAXx87HjwdWruQ3JkI0RHm4eJacW4IpJ6Yozn/o+APmfj6X+sR82rgRGDWKHZcpw3JyzZr8xkSIhnS+hoaJSfGSlUQigVQqVTsQXdL0m7P75m6VKvShYYfQp1EfbYZG1HXqFODmpjxfuxYYM4a/eAgpIepIf9jbvLdo/0d7XHnOtqBrU70NznidoVEZfJJK2VoZWVns3MqKrZtRibZlJIaJ8vDH/XnjT3jsVd75/8vjL/Rq2OsDzyA6d/w4W4RZbv16YPRo/uIhpIR0vobGN998U+xADN3tpNuYcnwKjtw9omhb3Ws1FTP49uiRajFj0yblSA1CiFHJkeZg7T9rMTlsMqQcK5JbW1gj7OswKmbwbeJEZTGjbl3g9m3AjNYuIcQY3Uq8he+Pf4/Qe6GKtrW911Ixg28PH6oWM2gtOSJiGm3bamjUqfYEXw2G10EvlbaDww7iy0Zf6iAyUmzXr6vuo+3qCpw+TdsCEoNHdwYLysjJQLWl1ZCanapo+6zGZzjjdQalS5XWZYjkYzw9lXO1AeDvv1k+JsSAUR4u3MYrGzHq0CiVNhqZIQCxsYBTvimXbm5stAb1iYmB0/oIjWvXrqFKlSqoUqVKiQIzBPI7gX7HCm75GdwvmIoZfJNKgREjlOcDBgB79lDiJsTI3H11F33/7ItbSbdU2nvU74HNfTdTMYNvoaGqxYzLl9k6GoQQo5Gdl401/6yBf5h/gce29t9KxQy+SaVA/lHzgwcDO3dSn5iIWpEjNExMTBAYGIhZs2aptKekpCAlJcWgtnAtqtqTK83FukvrMDlsMnJluSqP9W7YG7sH76ahzXzLyQE6dgQuXlS2ZWYCFhb8xUSIFtGdQSDuVRxGHxqNswlnCzx2ecxltKhKfzTz7tAhoG9f5fmGDcqF6AgxcJSHlTf3vjv+HfJkeSqP9bPvhx0Dd1CfmG/Z2UD79qyYLEd9YmJENM3Fai9L/Ntvv6Fu3bpqv5EQBfwdAN9QX5ViRrnS5bC612oc9jhMiZtvMhnbjlVezChblk09ocRNiNF4lvYMrde1LlDM+KzGZ0j9XyoVM4Tg3Dlg+HDl+ahRVMwgxMjMODUDfsf8VIoZ5c3KY23vtdg/dD/1ifkmlbI8LC9mlCsH3LxJfWJCoMaioPkZQxX7efpzLItZpjgf3XI0lrovhaW5JY9RERU//QTs3q08j44GmjThLx5CiNYtOrcIaTlpAADzUuYI9wpHq6qtaHqJUDx+DPTvD2RksHNPT2DNGn5jIoRo1bO0Z1hxYYXifEyrMVjivgTlzcrzGBVRMXMmsG+f8jwmBnB05C8eQgREo4KGIQoMDISrqytcXV3xJusNqi6pqnhsbpe5mOEywyh2aDEahw8Dc+ey40aNWDGjYkV+YyJEi8LDwxEeHs53GHqXPxcvObcEQdFBisce+T9ClfLGv26TwZDJgH79gJcv2Tltk02MDOVhV7zOeo1qS6spHlvQdQGmdZhGfWIhOXAAmD+fHTs4AOfPs+2yCTESJc3Faq+hERgYiDlz5kAmk2n8pvqWfz5OQkoCagfVVjzWsmpLXBpzia/QSGGystj0Erl//2UJnBAjJNa524N2DcLeW3sVj53xOoNOtTvxFRopzE8/AXPmsGMPD2D7dn7jIURHxJqH45PjUfd35TRy52rOuPDtBb5CI4XJzGTTSwC28OetW+xGHyFGSG9raAhNRkYGnJ2dceTIkY9+rYyTofPmziptm/tu1lFkRGMBAcrjCROomEGIwKmThwHgxP0TKsWM1tVaUzFDaOLjgd9/V54vX85bKISQ4lEnF0tlUrhsclFp29R3k65CI5qaMUN5PHEiFTMIKYTBTzlZtGgRhg4dWqyvXfvPWsQnxyvOn3//nIY3C82TJ8BvvynP583jLxZCSLGok4czczMx+vBoxfn0DtMxryv9ngvOvHlASgo7HjUKqFyZ33gIIR+lTi5e/c9qPEl9ojh/MeUFbMvZ6io0oomEBGCZcr0//PILf7EQImAfLGhcvXoVISEhKm2xsbEAUKA9v2/y749cDCNHjsSRI0dga2uL69evK9ojIiLg4+ODvLw8+Pn5YeLEiSrPO3HiBBwdHfH27duPvkdUQhTGHx0PALC2sMbDSQ9RwbyCWnESPdi6FZAPNQoLAyrQvxEh+qCPPAwAjisdkZCSAABY3G0xprSfor2LINqRlQXs3MmO27QB1q/nNx5CREQfuTjiUQQmhrLnV7aojIeTHtKi+EK0ZYuyT3zyJFCeFmklpDAfXENDoxeUSCCVStV6ztmzZ1G+fHl88803Ksm7RYsW+P3331G7dm10794dkZGRCA0NxeXLlzF16lSsWrUKGRkZ+Pfff2FhYYH9+/cXuoiRRCLBkN1DsOvmLgDA2t5rMaYVLWwmOPfuAQ0asOPGjdkWrbQoFTFyQpm7res8DLBrRSA7rlmhJh5MegBTE4MfKGhcOA7o1QsIDWXne/cCAwbwGxMhOiaUPAzop088YOcA7LvFdszY0GcDRrWkbZgFJy5OOb2kWTPg3Q1lQoyZprm4yJ7k+4uBqhOIulxcXBAfH6/SlvJuqGunTmxetbu7O2JiYuDp6QlPT08AwNx3u2AEBwfjk08++eB7P09/DgBoYN0AXzX9Su0YiQ49ewb4+QF79ijbRoygYgYheqSPPAwAZqXMkCPNwazOs6iYITSbN7N1izIz2XmlSqy4QQjRG33k4hfpLwAADSs3xPCmw7V9CaQknj5lfeK9ynWmMGIEf/EQYgCK7E0GBgbqMYyCLl68CHt7e8W5o6MjoqOj0auQztWIYvyih48Ix+PUx7C2sEY5s3JajZWUQEoKUK1awfavv9Z/LIQQFdrOwwDwatorvMl6g5pWNbUWJ9GClSsBX1/VtjFjAHNzfuIhhChoOxef9T6Lx6mPUdmiMixKW2g1VlICyclA9eoF27+iG7GEfIhobo/Nnj1bcSzfe5sIwOjRqudVqrB5glWr8hMPITpW0r22Dd2v835VHFMuFoi4uILFjGnTaAE6YrTEnoepTyxQ3t6q53Z2rE9chTYwIMZJW7m4yDU09C0+Ph59+vRRzBdMSUmBq6srrly5AgCYOHEievToUWg1+mOENDeS5PPPP4Czs/L8zh2gYUP+4iGEB0LKT7rMw4CwrpXkY2EByBcS7NYNOH6c33gI0TOh5SbqE4tQTAzQrp3y/O5doH59/uIhhAea5ifNVv7UAysrKwBsVef4+HicOHECbdu25TkqolX5K9ETJ1IxgxCBoTwsAjExymIGABw+zF8shJBCUS4WgfxThSZPpmIGIWoQREHDw8MD7du3R1xcHGrWrIlNmzYBAIKCguDj4wM3NzeMHz8eNjY2Gr9HYGCgqIcXCo5MBty4oTxfupS/WAjhQXh4OO9rFeWnjzwMUC4WnMhI5fGKFbRmBhEVoeVhgPrEoiSVslHKcosX8xcLITwoaS4WzJQTXaLhdQLUqxdw9Cg7Xr684PxtQkRCTPlJTNdqEB48AOrVY8fm5kBWFu0uRURJTLlJTNdqMLp1Y2tlAMCqVcC4cfzGQwhPjG7KCTFi588rixkAbQtICCF86NZNedypExUzCCFE36KilMUMgPrEhGhANAUNGl4nIGvWKI9btADq1uUvFkJ4IsShzvpAuVgg7t9nIzTkaIgzESHKw4R3q1crj9u0AWrV4i8WQniityknJiYmkHzk7o2pqSmsrKxQrVo1dOvWDT///DPKlCmjcXDaQsPrBCI3F8jMZKs4377NhjrfugWULs13ZITwRkz5SUzXKlgcx/Lwzp3AqFGs7cABoG9ffuMihEdiyk1iulZBk/eJnZ3ZjiYNG7K15ahPTERM51NORo4ciXr16oHjOHAcB1tbW/Tv3x+dO3dG5cqVwXEcLC0tUadOHbx69QpLliyBu7s70tLS1A6KGKGZMwEzM6BiRVbMAAAvL0rchBCiL69fAyYmQPnyymIGAHTvzl9MhBAiNjNmKPvEd++yNuoTE6KxYhc0PD098ejRI/j4+ODKlSt49uwZ9uzZg9OnTyMhIQH+/v7IyMjAihUrkJCQgCVLluDcuXNYsmSJLuMnhuDECWDu3ILtnTvrPxZCCBGrjh0LttWpAwhgJCUhhIjCsWPA/PkF26lPTIjGij3lxM3NDVlZWYiKiir08czMTNSpUwfNmjXDyXeL27Ru3RqVKlXCiRMntBexBmh4Hc8mTwaCglTb2rYFIiJYhZoQERNTfhLTtQpOaipgZVWwffduYNAg/cdDiICIKTeJ6VoFaeJEtkV2fp99Bpw5QyM0iOjpfMrJpUuX4OTkVOTjZcuWRe/evfHPP/8o2tq3b49Lly6pHZQu0AJIPLh/H3B1VS1m3LvH9tuOjqZiBhE1WoyO6M3vv6sWMzw82BatUikVM4ioUR4menP3LttNKn8x4/59lofPnaNiBhE1vS0K6ubmhitXruDRo0coX758gcfT09NRq1Yt1KxZE7GxsQCAPn36ICkpCefPn9c4QG2gajQP/vmHLXSUX0AA8PPP/MRDiECJKT+J6VoFQSoFBgwADh1SbU9LY+toEEIAiCs3ielaBePCBTYyOb+ffgJEWEwj5EN0PkKjd+/eePPmDcaPH48LFy6ovFlaWhqmTp2K5ORkdH+3uNilS5cQERGBbvn3uSfi0a9fwTZfX/3HQQghYnXgQMFixnffUTGDEEL0qU+fgm3jx+s/DkKMVLFHaGRmZsLHxwfbtm0DAFhbW6N169Z49eoV7ty5g/T0dHTs2BGnTp1CTk4OKlSogFKlSuHcuXNo3bq1Ti/iY6garWdv3gDW1srz7t2BXbuAChX4i4kQgRJTfhLTtQrC4MHAnj3K8yNHgJ49gY9swU6I2IgpN4npWgXh1SvAxkZ5/sUXwJ9/ApaW/MVEiEDpfIRG2bJlsWXLFqxbtw5dunQBABw/fhyxsbGoXbs2Vq9ejVOnTqF06dJITEzEkCFDcPz4cd6LGYQH74peCnv2UDGDEEL0ieNUixlLlrCONBUzCCFEf7ZsUT3ftYuKGYRoWbFHaBQmKSkJlSpVQqlSpbQZk9ZRNVpP7t0DVq0CfvtN2fbgAVC3Ln8xESJwYspPYrpW3mRns62y8w9xdndnWwVSMYOQQokpN4npWnl19y7rE+dfGP/RI6BWLf5iIkTgNM1PGhU0Ll68iDt37iAxMRFNmjRBixYtYJN/OJXAUPLWgxcvADu7gu30fSfkg8SUn8R0rbz5/ntg6VLVtrAwVtQghBRKTLlJTNfKm2fPgGrVCrbT952QD9I0P5mq88WxsbEYO3YsYmJiCjzWvHlzHD16FFWrVlU7CGLAnjwBfvwRCAkp+NijR/qPhxBCxGjNGuDUKdVpJgArcFAxgxBCdC8hge3o9/40EwB4/Fj/8RAiEsUeofHy5Us0adIESUlJqF69Onr37o0OHTogMTEREREROHjwIOrXr4+///4b1atX13XcaqFqtI5cvQq0aFH4Y7m5gKla9TJCRElM+UlM16o3eXnAr78CP/xQ8LEdO4Bhw/QfEyEGRky5SUzXqleXLwOtWhX+GPWJCSkWnY/QmDFjBpKSkrBmzRqMGTNG5bHJkydj06ZNGDVqFFavXo25c+eqHYiuBQYGwtXVFa6uroo2a2trvHnzhr+gjEwlU1O8zssDNm+mxE3IR4SHhyM8PJzvMPSusFxMSuCnn4B58wp/bNAg/cZCiIGhPOzKdyjGISkJ+Oyzwh/bsoX6xIR8RElzcbFHaDg4OCArKwv3798vdBHQvLw81KtXDzVq1EBUVJTGAelCUdUeqlJrl0QiAbdgATBtGi0+R0gxiSkPiela9aaoXPvqler22YSQIokpN4npWvVmzx62Tfb7Fi9m0/6oT0xIseh829YnT56ga9euRe5oYmpqiq5du+LmzZtqB6Gp8PBwuLi4YNy4cThz5oze3pd8wPTplLgJERHKwzzKySnY1rQpFTMIESHKxTwq7G+fJUuAKVOoT0yIHhS7oFGvXj3s2bMHqamphT6ekpKCPXv2oEGDBloL7mNMTExQvnx5mJub49NPP9Xb+xJCCGEoD/Nox46CbdeuUTGDEBGiXMwTjgM2bVJtu3kT+O47fuIhRISKXdDo378/0tLSEBAQgNzcXJXH7t27h6lTpyI9PR1ffPGF2kGMHDkSVapUQdOmTVXaIyIi4ODggAYNGmD58uUFnufi4oLQ0FD4+/vj119/Vft9CSGEMJSHDVBkpOr5+51qQojBoVxsYJ48Ud3V79NPAXt7/uIhRISKXdCYNm0amjZtihUrVqBevXqNy+a7AAAgAElEQVQYOHAgvv32W9jb26NRo0bYsGEDmjZtih9//FHtILy9vXHs2LEC7ZMmTcLatWtx8uRJrFy5EklJSdiyZQsmT56Mp0+fQvJuGJe1tTUyMjLUfl9DtHnzZri4uPAdBiHEyFAeNkC3brHPFSsC+/cDI0bwGw8hpMQoFxsYeR4GAB8f4PRpwKTYf14RQrSg2MvuWlhY4MKFC5g5cybWr1+P/fv3Kx4rW7YsfH19ERAQADMzM7WDcHFxQXx8vEpbSkoKAKBTp04AAHd3d8TExMDT0xOenp4AgP379yMsLAx5eXkYN26c2u9LCCGEoTxsgOLi2OcBA4B+/fiNhRCiFZSLDYw8DwNAQABQowZ/sRAiUmrtI2Rubo5FixZh0aJFeP78ORISElC9enVUq1ZNURnWlosXL8I+35AtR0dHREdHo1evXoq2/v37o3///lp9X0IIIQzlYQF78wZITGTHely7ihCif5SLBezOHfa5bFmgWjV+YyFEpDTeGNnOzg52dnYqbXv37sV///0HPz+/EgembYGBgYpjQ9h7e8GCBdiwYQPevHmDHj16YOzYsSpTTQICArBx40a4uLggMDAQDg4OPEZLCCmuku61begMLRcL1okTymMqaBCiFsrDgYpjysMlJM/F9evTVBNC1KStXKxxQaMwy5cvx9mzZ7VS0HB2dsbUqVMV5zdv3kSPHj00fr38ydsQ1K9fH5GRkbCyssKaNWswfPhwPH78GAAQExODtm3bIjY2Fhs3boSbmxv+++8/niMmhBTH+53H2bNn8xfMR2g7DwOGl4sF6/Jl5XG3bvzFQYgBMqQ8DFCfWLAyM5UjNGh9O0LUpq1crNWCBgBwHKeV17GysgLAVnWuVasWTpw4gZ9++kkrr11c/v7A1aslfx0nJyAoSL3nDBo0KF8c/vjtt99w6dIlAGxrrrlz56JMmTKYPn06li1bhkuXLqFVq1YlD5YQQt4RQh4mRXj6lH2uWROoUIHfWAghOkW5WKDkeRgAWrfmLw5CRE7rBQ1N1tLw8PDAmTNn8OrVK9SsWRNz5syBt7c3goKC4OPjg9zcXPj5+cHGxkbjuAIDA9UeVnf1KnDmjMZvWSKHDh3C5s2bER0djaysLKSnpyM2NhYmJiZo0KABypQpo/jaFi1aIDo6mgoahBgQoQ151kceBjTLxaQQW7awzzVr8hsHIQZMaHkYEG6fmBTi7FnlMS0GSojGSpqLJZy2hlSADRs5e/YspFKptl5SKyQSSaEjR4pql+NrhEZGRgY+/fRTrFu3Dl26dIGlpSXq1q2LWbNmwcTEBGPHjsWbN29gYWEBAKhevToOHz6Mli1bljzYEvjY95MQUpCYfm/EdK06deEC0LYtOx4zBli7lt94CDFwYspNYrpWnStfHpBvkfvsGfDe2oKEEPVomp+0PkLDmKg7TURb0tLSkJ6ejqpVq0Imk2H+/Pl4+vSp4h9YJpPhp59+wtSpU7F582YA4L2YQQghRE8WLFAeu7vzFwchhIjV8+fKYgZAxQxCeCSa5XgDAwMFN6ywKHZ2dpg/fz48PT3RvHlz5OTkoGPHjpBIJJBIJGjXrh1Kly6N5s2b4+LFizh+/DjfIRNC1BQeHi7KhdkMKRcL1ps3yuMBA/iLgxADR3mYaOz2beWxCH+GCNGmkubiIqecBAcHq7UeBsdxWLBgAeLi4oxmyglRD30/CVGfmH5vxHStOuXoCNy6xYoZe/fyHQ0hBk9MuUlM16pTf/4JeHiw4xs3gMaN+Y2HECOg9Skn3t7eJQqIEEIIIVrGccCTJ+y4alV+YyGEELF6/Fh5TNNNCOFVkQWNWbNmafSCmuxyQgghhJBiSEgA0tLYccOG/MZCCCFideMG+2xtzT4IIbwpsqAhxjmFhBBCiKCdPq08dnbmLw5CCBEzeS52dgboZi4hvKJFQQkhhAe0GB3RSP4FQR0d+YuDECNAeZhoTJ6Lae0MQkpMZ4uCGhNaFFQ/6PtJiPrE9HsjpmvVmdmzlSvq5+UBpUrxGg4hxkBMuUlM16ozMpky986axfIyIaTENM1PohmhQQghhBi89HT22cKCihmEEMKHjAzlsaUlf3EQQgBQQYMQQggxHKmp7DN1ogkhhB/yPAwA5cvzFwchBAAVNAghhBDDcekS+2xjw28chBAiVpcvK48pFxPCOypoGCAvLy/MnDmT7zAIIYTo27177HP79vzGQQghYiXPwwDQoQN/cRBCAFBBQ/BcXV1hbW2NnJwcRZtEIoFEx1tEBQYGonTp0rC0tIS1tTX69++PkydP6vQ9CSGEfEB2NpCSwo5r1eI3FkIIEauXL9lnU1OgShV+YyGEUEFDyOLj43HhwgXY2tri0KFDGr2Gl5cXgoOD1X6eRCKBh4cH0tLS8Pz5c3z55ZcYPXo0ZDKZRnEQQggpoaQk5bGtLX9xEEKImMkLGp98ApjQn1KE8I1+CwUsJCQEbm5u8PT0LFCUSEtLw4ABA2BnZ4fp06fj1atXhb7Gh0ZyTJo0CbVq1UKVKlXg4+OD2NhYxWMcxym2zTEzM8OIESOQlJSEmzdvauHKCCGEqE3eiQaooEEIIXyR52LKw4QIgmgKGoGBgQgPD+c7DLWEhIRg6NChGDJkCMLCwpCYmAiAFRvWr1+Pfv364fLly0hISICvr2+Rr1NUUaNNmzaIjY3FnTt3YGVlhQkTJhT6dW/fvsWGDRtQrlw5ODo6lvzCCCEIDw9HYGAg32HonSHmYsGgggYhWkV5mGiEChqEaFVJc7GEk9+GN2ISiQSFXWZR7XL+x/xx9fnVEr+/k50TgnoEqfWcyMhIdOvWDS9fvoSlpSWcnJzg5eUFf39/eHl54cGDB4iIiAAAxMXFoV27dkhKSoLJe0PfvLy80KVLF4wYMeKD75eWloaqVasiPj4eNjY2CAwMxPz581G2bFlkZ2cjLy8P+/fvR69evYp8jY99PwkhBYnp90ZM16oT27YBX3/Njm/fBho14jceQoyEmHKTmK5VZ+rVAx48ADw8gO3b+Y6GEKOhaX4y1UEserVixQo8ePAATk5O+Oabb7T62lefX8WZR2e0+prFFRwcDHd3d1haWgIABg8ejODgYPj7+wMAmjdvrvjahg0bIjc3F7du3ULjxo3RrFkzPH78GACQmZmJ3bt3K5731VdfYcWKFQCAzZs3Y/fu3bhw4QLy8vKQlZWF69evo0uXLgCAoUOHIiQkBBzH4dKlSxgwYACCgoIwYMAAvX0fCCHCp8s8TPLJzFQely/PXxyEEEGiXKwn8lxMeZgQQTDogsaVK1cQFhYGe3t7ODg4aP31neyceHmdrKws7Nq1CzKZDFWrVgUAZGdnIyUlBdeuXQMAXL2qHDly584dlC5dWvE9kH8NAHh7e6NLly4F/mN7/PgxvvvuOxw+fBgtWrSAVCpF1apVVapi8mOJRILWrVujZ8+e2LdvHxU0CCEKus7DJJ/8BQ0LC/7iIIQIDuViPZLn4rJl+Y2DEAJAIAWNkSNH4siRI7C1tcX169cV7REREfDx8UFeXh78/PwwceJEledFRkaiS5cumDx5MkaOHIlNmzZpNS51p4loy4EDB2BqaorY2FiYmZkBYMWFIUOGICQkBBKJBFeuXMG2bdvQpUsXzJkzBz169Cgw3USusKE7iYmJ4DgOdnZ2SEtLw9y5c5GdnV3k82NjYxEaGorFixdr70IJIYIh1DxM8slf0KCONCFGiXKxAZDnYiosEyIIglgU1NvbG8eOHSvQPmnSJKxduxYnT57EypUrkZSUhC1btmDy5Ml4+vQpmjVrBmtra0gkEkilUh4i142QkBCMHDkSNWrUgK2tLWxtbVGlShX4+vpi27ZtkEqlGDNmDPbu3YuWLVuievXqWLZsWZGvV9iioC1btsT48ePx+eefo1OnTmjSpAlq1qyp8pydO3fC0tISFSpUwPjx4zFq1CgMHjxYJ9dMCOEX5WEDkJXFPkskgLk5v7EQQnSCcrHA5eYCeXnsmArLhAiCYBYFjY+PR58+fRTV6JSUFLi6uuLKlSsAAD8/P3Tv3l1lUcqcnBzMmTMHmZmZaNu2LYYOHVroa2u6KChRD30/CVGfkH5vdJmHAWFdq0GaMgVYsoR1ojMy+I6GEKMhtNzER5+YFFNqKmBlxY4XL2Z5mRCiFUa3KOjFixdhb2+vOHd0dER0dLRK8jYzM8PcuXP5CI8QQowe5WGBkY/QoGHOhIgK5WIBkedhgHIxIQIh2IKGtuXf29bV1RWurq68xUIIEa/w8HCEh4fzHQZvKBeXQFoa+/xu9ytCiGYoDwcqjikPq0mehwHKxYSUkLZyscFMOZk4cSJ69OihUo0uLppyoh/0/SREfUL6vdFlHgaEda0GqV8/4OBBoFkzIDaW72gIMRpCy0189IlJMV2+DLRqxY7372d5mRCiFZrmJ0EsCloYq3fz0yIiIhAfH48TJ06gbdu2PEdFCCHiQXlYYFJS2OcKFfiNgxCiV5SLBSQ1VXksX0uDEMIrQRQ0PDw80L59e8TFxaFmzZqKraaCgoLg4+MDNzc3jB8/HjY2Nhq/R2BgoKiHFxJChCU8PFxl2C/f9JGHAcrFGnvzBpB/36igQYhWCC0PA9QnFrxfflEeUy4mRCtKmosFM+VEl2jKiX7Q95MQ9Ynp90ZM16p1e/cCgwax4yFDgJ07+Y2HECMiptwkpmvVCUdH4NYtdpyUBFSuzG88hBgRo5tyQgghhJB38q+sP20af3EQQoiYZWezz/XqUTGDEIEQTUGDhtcRQoREiEOd9YFysYbevlUe29ryFwchRoTyMFGbPBd36cJvHIQYEZpyUgw05UQ/6PtJiPrE9HsjpmvVupUrAV9fdvzyJfDJJ/zGQ4gREVNuEtO16kTlysDr1ywfL1/OdzSEGBWacmKkXF1dYW1tjZycHEWbl5cXzM3NYWlpCVtbW3z11Ve4dOkSj1ESQgjRqfwjNMqU4S8OQggRM/mUE3NzfuMghChQQUPA4uPjceHCBdja2uLQoUOKdolEgunTpyMtLQ3x8fFwcHCAv78/j5ESQgjRKSpoEEII/+S5mPIwIYJBBQ0BCwkJgZubGzw9PREcHFzo15QtWxajR49GVFQU0tLS9BwhIYQQvZB3oiUSwNSU31gIIUSM8vIAqZQdU0GDEMEQTUHDEBdACgkJwdChQzFkyBCEhYUhMTFR8Zh8flFaWhpWr14NJycnWFpa8hUqIURNtBgdUUv+u4ISCb+xEGIkKA8TtdBIOUJ0ghYFLQaNFwX19weuXi15AE5OQFCQWk+JjIxEt27d8PLlS1haWsLJyQleXl7w9/eHl5cXdu7ciTJlyiArKwtmZmY4ffo0WrduXfJYS4AWmiJEfWL6vRHTtWqdnx9bgK5SJbYgHSFEa8SUm8R0rVqXlKRckHn5cuVCzYQQrdA0P9G41Q+5ehU4c4aXtw4ODoa7u7ti1MXgwYMRHBysWCtj6tSpmDNnDvLy8hAVFYWuXbvi5MmTcHZ25iVeQgghOiKTKVfTp4XoCCGEHydOKI8pFxMiGFTQ+BAnJ15eJysrC7t27YJMJkPVqlUBANnZ2UhJScG1a9cgyTfc2NTUFJ07d0a7du1w6NAhKmgQQoixyb+G0vPn/MVBCCFiNny48pimnBAiGFTQ+BA1p4loy4EDB2BqaorY2FiYmZkBYGtmDBkyBCEhIYpzAMjLy0NMTAwiIyMxZ84cXuIlhBCiQzExfEdACCEkPypoECIYolkU1JCEhIRg5MiRqFGjBmxtbWFra4sqVarA19cX27ZtQ15eHhYtWgRLS0tUrlwZs2bNwvz589G2bVu+QyeEEKJt+ReiI4QQwj8qaBAiGLQoqPFfvt7Q95MQ9Ynp90ZM16pVw4YBO3cqz+l7SIhWiSk3ielatS7/DlPHjwPduvEXCyFGSNP8RCM0CCGEEF159QqoWxewtwd27FB9bNcuwNkZ2LpVtX3WLKBBA8DFhZ3TCA1CCCmZmTNZXu3USbU9PR3o1w/o0wdISVG2JyUpc/fOnQULyTRCgxDBEM0aGoGBgXB1dYWrqyvfoRBCCMLDwxEeHs53GHonulyclQXEx7Pj9HTVxzw82A4mnp7A118r258+Be7dY88FgJwcvYRKiNhQHnblOxT9kefV9wvEO3YABw+y4y1blFuxZmaq5u738zDtckKI1pQ0F9OUE+O/fL2h7ych6hPT742YrlXh/n2gfn12HBwMfPON8rH8w5fzf188PdmojU8/Zc/v3p0Nby7sawkhJSam3CSma1Xx9dfAtm1AvXqssCH3yy9AQAA7njGDnQPA3btAw4bseMsWNoKjYkXl82JjgWbN9BM7ISJBU04IIYQQocl/N7C4d/Tkz5F/vVSq3ZgIIURs3s+rckX98fR+7n5/ZAdNOSFEMAx6yklkZKRi149///0XUVFRaj2/UqVKkOS/Q0ZKpFKlSnyHQAjRs5LmYaOXna08Lm4HWP4c+dfnL2iY0H0IQkhBlIs/4v28Wtyvlz8n/7k6r0MI0TmDLmh07NgRHTt2xMGDB9GmTRu1n//69WsdRCUgPXoAYWFAmzZATIyyfcEC4Icf2PGUKcDixew4Ohr47DN2fPQo0KgRG5on9/QpULWqfmInhBiEkuZho5e/E/yhERoymbJY8aERGqVKaTc+QohRoFz8EeqO0Hg/d1NBgxDBEsStnpEjR6JKlSpo2rSpSntERAQcHBzQoEEDLF++vMjnb9++HcOHDy/Wexn64k9qxS9Pvu8n7/xJOX8i/1jy1sICSKL6/gsQxc8vIcdPebj4NMrDgGoOlclUvy7/gnPv5+78X6uFgoaovv8CRPHzT8jXQLm4+LTSJ87NVR7nz7XUJ/4oip9fFL+SIAoa3t7eOHbsWIH2SZMmYe3atTh58iRWrlyJpKQkbNmyBZMnT8bTp08BAAkJCbCyskK5cuWK9V6i+scvanhd/nmA+RN5/vYyZXQyX1BU338Bovj5JeT4KQ8Xn1rxv59X5d5fMT//131oyolpyQdWiur7L0AUP/+EfA2Ui4tP633i/EUL6hN/FMXPL4pfSRBTTlxcXBAv3xrpnZR3e0F3erdftLu7O2JiYuDp6QlPT0/F123cuBEjR47UW6yCdvCgcuVmX19l8k1JAZYsYcetWxedsPO3r1jB9t7Oj7aoIsRoUR7Wkpcv2Yr4ANCqlWpeDQ0Fzp1jx/l3OwEKz8thYSx3JycrH6MpJ4QYNcrFWnLgANslCgAmTlTm1eRkZZ/Y2bn4fWL5blVyZmbaj5kQohFBFDQKc/HiRdjn+4Pa0dER0dHR6NWrl8rXBQYG6jkyAdu8mSVwABg9WpmMk5LYWhkA8P33qkm6qOMdO4AGDVRfnzrShIgK5WENPH2qzLfffQe0bat8bOtW4OFDdty/v+rzisrFU6YAtrbK81q1tBsvIUTwKBdrYONG4PBhduzjo8yrL18qc/S0acXrE2/dWrBPTJsKECIcnEA8fPiQa9KkieL8xIkT3LBhwxTnq1ev5gICAjR6bQD0QR/0QR+C/RAKXeZhjqNcTB/0QR/C/RAS6hPTB33Qh1g/NCHYERrOzs6YOnWq4vzmzZvo0aOHRq/FFbWCMSGEkCJpMw8DlIsJIUQT1CcmhJCiCWJR0MJYWVkBYKs6x8fH48SJE2ibf+guIYQQnaI8TAgh/KNcTAghRRNEQcPDwwPt27dHXFwcatasiU2bNgEAgoKC4OPjAzc3N4wfPx42NjYav0dxt7viy+PHj9GlSxc0btwYrq6u2L59OwAgLS0Nffv2Ra1atdCvXz+kp6crnrNs2TI0aNAAjo6OiIyM5Ct0FVKpFC1atECfPn0AGF78GRkZGDFiBBo2bAhHR0fExMQY1DWsX78e7du3R6tWreDv7w9A2P8GhW1Pp0m8t27dQsuWLfHpp5/ixx9/5DX+qVOnwsHBAS1btoS/vz+ysrIEG39+lIcZysX8x095WL8oD/Mb//soF1MeFkL8lIf1j3JxCeLXaKKKAXJycuLOnDnDxcfHc40aNeISExP5DknFs2fPuCtXrnAcx3GJiYlc3bp1udTUVG7hwoWcr68v9/btW27ChAnc4sWLOY7juBcvXnCNGjXiHj16xIWHh3MtWrTgM3yFJUuWcMOHD+f69OnDcRxncPF///33XEBAAJeVlcXl5uZyycnJBnMNr1694urUqcOlp6dzUqmU69mzJ3fs2DFBxx8REcFdvnxZZa6wJvH27NmT+/PPP7mkpCSuQ4cO3MWLF3mL//jx45xUKuWkUik3evRobsOGDYKNX9+Enoc5jnKxEOKnPKxflIf5jZ8PQs/FlIf5j5/ysP5RLtY8fkGM0NC1/Ntd1a5dW7HdlZDY2dnByckJAGBjY4PGjRvj4sWLuHDhAkaNGgVzc3OMHDlSEXdMTAx69OiBWrVqoXPnzuA4DmlpaXxeAp48eYKjR49i9OjRijmahhQ/AJw8eRIzZsxAmTJlYGpqCisrK4O5BgsLC3Ach5SUFGRlZSEzMxMVK1YUdPwuLi6oVKmSSps68cor1Xfu3MHQoUNRuXJlDBgwQG+/34XF361bN5iYmMDExATdu3fHmTNnBBu/PhlCHgYoFwshfsrDlIdLGj/l4aIZQi6mPMx//JSH9R8/5WLN4xdFQaOo7a6E6t69e7h58ybatGmjEru9vT0uXLgAgP0gODg4KJ7TqFEjxWN8mTx5MhYvXgwTE+WPlSHF/+TJE7x9+xbjxo1D27ZtsXDhQmRlZRnMNVhYWGD16tWoU6cO7Ozs0KFDB7Rt29Zg4pdTJ96YmBjcu3cP/2/vXoOiKuMwgD9nVQYCHRBxgIF2kauZwTqACKJZyjgslxFEwaSMvBEjDNqk4zRIjPVFHSULc1QgCQVKGG8jWyaMliY54SVQkUGUTDfJMcULIfv2wdlT26KCqcu6z2+GD/ue95x9zuL+Z/xzznuG/+uxlv3p+71p0yb5UtO6ujqLy/8kWVodBliLzYF12Pz/fgDW4f6U/0mztFrMOvzssQ6b/9+PAWtx7/JbRUPDkty8eRMzZ87E2rVr4eDg0KfVqCUzPhN7z549GD58ONRqtVFmS8kPAHfv3kVTUxMSExNRW1uLhoYGVFRUWMw5XL16Fenp6WhsbERrayuOHDmCPXv2WEx+g/+bty/7P015eXkYPHgwkpKSAPScqz/nt3asxebBOsw6/CSxDls21mHzYB3uH3UYYC3ubX6raGiEhITgzJkz8uuGhgaEhYWZMVHPurq6kJiYiNTUVMTHxwO4n/306dMA7i+SEhISAgAYO3YsGhsb5X3PnDkjbzOHw4cPY9euXfDy8kJKSgoOHDiA1NRUi8kPAD4+PvD390dsbCzs7OyQkpKC6upqizmHuro6hIWFwcfHB87OzkhKSsKhQ4csJr9BX/P6+PhAp9PJ442NjWb/fhcXF0Or1eLLL7+Uxywp/9NgKXUYYC02Z37WYdbhJ4V1uGeWUotZh1mHH9fzUocB1uLe5reKhoYlPO5KCIF33nkHL7/8srwaL3D/F15YWIg7d+6gsLBQ/qWGhoZCq9Xi4sWLqK2thUKhwODBg80VHx9//DHa2tpw/vx5lJWV4bXXXkNJSYnF5Dfw9fXF0aNHodfrsXfvXkyePNliziEyMhLHjh3DtWvX0NnZiX379iEqKspi8hs8Tt6AgACUlZWhvb0dVVVVZv1+V1dXY9WqVdi1axdsbW3lcUvJ/7RYQh0GWIvNnR9gHTb35w+wDps7/9NkCbWYddj8dYB12Px1GGAt7nX+Ry4b+pyora0VAQEBwtvbW+Tn55s7jolDhw4JSZJEYGCgCAoKEkFBQWLfvn3ixo0bIi4uTnh6eor4+Hhx8+ZNeZ9169YJb29vMXLkSHHw4EEzpjdWW1srr+hsafnPnj0rxo4dKwIDA8WSJUtER0eHRZ1DUVGRmDBhgggODhYffPCB6O7u7tf5k5OThZubm7CxsREeHh6isLDwsfI2NDQItVotVCqVWLZs2TPPP2jQIOHh4SG2bNkifHx8xIsvvih/j9PT0/tt/metv9dhIViL+0N+1uFni3XYvPnNob/XYtZh8+dnHX72WIsfP78kRD+5uYaIiIiIiIiIqJes4pYTIiIiIiIiInq+sKFBRERERERERBaHDQ0iIiIiIiIisjhsaBARERERERGRxWFDg4iIyIr9/vvvKC8vx6JFi6BWq+Ho6Ijw8HCkp6ejrq7O3PGeuu3bt+P8+fPy6+LiYigUCnzyySdmTEVERES9wYYGERGRlWpubsYrr7yClJQUfPvtt/D398fcuXNhb2+P0tJSjB8/HitXrsTz+kC0pUuX4o033sDNmzflMbVajdzcXISFhZkxGREREfXGQHMHICIiomfvt99+Q1RUFLq6urB9+3bMnDnTaHtbWxsSExORk5MDX19fk+3PA51OZzIWGBiIwMBAM6QhIiKivuIVGkRERFbm3r17iIqKwoULF1BRUdFjs8LT0xM7d+7EoEGDsHr1ajOkfHae1ytQiIiInndsaBAREVmZEydOoLGxEVOnTsXrr7/+wHlubm5Yvnw5YmNjcffuXXm8paUFKSkp8Pb2xtChQzFp0iSUl5eb7K9SqTBp0iT8+uuvmDVrFpRKJdzd3ZGUlISLFy+azO/o6MDixYsRGBiIIUOGICQkBHl5eeju7jaa9+qrr8LLywvff/89Ro0aBWdnZ7z99tvy9n379iEmJgY+Pj5wcHDA6NGjMW/ePLS3txtl27p1K4D7t5l4eXkB+GcNjfz8fKP3PHv2LGbOnAmVSgVHR0eMHz8e69evNzkHQ7YbN25g/vz58PPzg4uLCzQaDU6ePPnAz5qIiIj6jg0NIiIiK/Pjjz8CACIiIh45d8WKFcjJyYGtrS0A4MCBAwgKCkJFRQXc3NyQmpoKnU6HlJQUvPfee0b7SpKES5cuISIiAvv370d0dGKa50oAAAdeSURBVDT8/f2xY8cOBAcHo6OjQ557+fJlqNVqrFu3Drdv30ZaWhrs7e2Rm5uLCRMmoKury+i4165dQ1xcHHx9fREdHY0xY8YAAPLy8qDRaHD69GlERkZi+vTp0Ol02LJlC8aNGwe9Xg8AyM7Olm8tWbhwIbKzs02yGxw8eBCjR4/GV199BQcHB8TFxeHYsWPIysrC1KlTja7wkCQJt27dQmRkJMrLyxEZGYmwsDBUV1dj3LhxaGlpefQviIiIiHpHEBERkVWZPXu2kCRJ7N69u0/7/fXXX8LPz0/Y2dmJkydPyuOdnZ1Co9EIhUIh6urq5HGlUikkSRJz5swRXV1d8nhycrKQJEkUFRXJY3PmzBGSJIlNmzYZvefKlSuFJEli1apV8tjEiROFJEli/vz5RnOvX78u7O3thZ+fn9H76fV6MWbMGCFJkqipqZHH33rrLSFJkjhx4oQ8VlRUJCRJEvn5+UIIITo6OoSXl5ewt7cXe/bskeddvnxZxMbGCkmSREFBgUm2qKgocevWLXl82bJlQpIksWLFigd+vkRERNQ3vEKDiIjIyhhufRgxYoTJtsrKSuTm5hr9fPjhhzhx4gT27t2Lc+fOYdq0aRg9erS8j42NDbKzsyGEMHncqSRJyMnJwcCB/6xDHhMTAwC4cOECAODatWvYunUrPD09kZaWZrR/ZmYmbG1tTW4BAYAZM2YYvdbr9di8eTO2bdtm9H6SJCEuLg4AcPXq1Ud/QP+yf/9+tLa2IiMjAxqNRh53dXVFVlYWAPR468myZcvwwgsvPPCciYiI6P/jU06IiIisjL+/P06dOoWzZ8/ipZdeMtpWVVWF0tJSk31UKhUuX74MALh79y5yc3ONtnd3d0OhUKCpqclofMCAAVCpVEZjbm5uACA/LrWpqQlCCAwbNgx5eXkm7+3i4oK2tjbcuXMHdnZ28rhh3QsDJycnJCcnQ6/X48yZMzh16hSamppw6tQpfPfdd3L2vjh9+jQAYPz48SbbJk6cCAcHB7S0tECv10Oh+OfvRN7e3g89ZyIiIvr/2NAgIiKyMuHh4fj6669RX1+PadOmGW0rKSlBSUmJ/Do/P19eX6KtrQ3A/aZHVVWVyXElSUJra6vRmIODg9F6FADk//gb1rMwLBBaX1+P+vr6HjMbjj1y5Ej59bBhw0zm7d27F9nZ2WhubgYADB8+HBEREQgODoZWq+3zE00M2YYOHWqybeDAgQgNDUVNTQ3+/PNPODk5ydkcHR0fes5ERET0//GWEyIiIisTHh4OAPjpp58eOfffDQBXV1cAQGlpKfR6vclPd3c3dDpdn/MYjjtv3rwej2s4tqGZ8SD19fVISEhAV1cXiouLce7cOVy5cgU7duxAaGhon3MBgLu7O4D7C4P25OrVq3B1dZWbGURERPTssKFBRERkZdRqNXx9faHVavH5558/dK7higJJkuDn5wcAPT6i9cqVK1iyZEmP2x7FcNzKykqTR7Tq9Xrk5ORgzZo1Jtv+q6qqCl1dXSgoKMCbb75pdNtHQ0MDABgd479XjvQkICAAwP0rP/5Lp9OhqakJarX6kcchIiKiJ48NDSIiIiszaNAg1NTUwNvbGxkZGdi0aZPJrRD37t3D6tWrkZOTA0mSoFAoEBcXBw8PD2i1Whw5csRoflpaGtauXWu0xkVvubq6IiEhAX/88QcKCgqMmg6rVq3CypUrcenSJQwYMOChxzFcTXH8+HGj8dLSUvkWmX8//tXGxgYAcOvWrQceMyYmBkqlEkePHsXu3bvl8StXriAjIwOdnZ2YMmVKL8+UiIiIniQ2NIiIiKyQu7s7ampq4OXlhQULFsDJyQnR0dFYvHgxJk+eDGdnZ7z//vtwdHTExo0bMWvWLNjZ2WHDhg1QKBSIiIjAmDFjsHDhQowYMQLV1dWYPn26/DSRvlqzZg08PDyQlZUFpVKJd999FyEhIVi+fDlUKhU++ugjo/k9rYWRmpqKIUOGIDc3F1OmTEFmZiZCQ0Mxd+5cTJ8+HQDQ3t4uz1cqlQCApUuX9rgYKQDY2tpiw4YNsLGxQXx8PEaNGoXZs2dDpVKhsrIS6enp8tNOHpaNiIiInjw2NIiIiKyUh4cHfv75Z+zcuRMLFizA9evXsXnzZrS3tyMmJgbr1q1Dc3Mz5s6dKy9qqdFoUF9fjxkzZqCjowOVlZUIDw9HWVkZvvjiC6Pj9+aWDgOlUolffvkFmZmZcHFxwbZt2zBs2DCsX78eP/zwg9GVH5Ik9Xhse3t7HDhwAIsWLUJLSwt27twJT09PHD58GIWFhRgwYAC0Wq08PysrCwkJCWhoaMCnn36K27dv95h76tSpOH78OJKSktDZ2YlvvvkGGo0GGzduxGeffWZyzn05byIiInp8kuCfEYiIiIiIiIjIwvAKDSIiIiIiIiKyOGxoEBEREREREZHFYUODiIiIiIiIiCwOGxpEREREREREZHHY0CAiIiIiIiIii8OGBhERERERERFZHDY0iIiIiIiIiMji/A2eepjLtwqACQAAAABJRU5ErkJggg=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729631" y="5055567"/>
            <a:ext cx="20954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he-IL" sz="2400" spc="-100" dirty="0" smtClean="0">
                <a:solidFill>
                  <a:schemeClr val="tx2"/>
                </a:solidFill>
              </a:rPr>
              <a:t>נוף כשירות מורכב</a:t>
            </a:r>
            <a:endParaRPr lang="he-IL" sz="2400" dirty="0"/>
          </a:p>
        </p:txBody>
      </p:sp>
      <p:sp>
        <p:nvSpPr>
          <p:cNvPr id="15" name="Rectangle 14"/>
          <p:cNvSpPr/>
          <p:nvPr/>
        </p:nvSpPr>
        <p:spPr>
          <a:xfrm>
            <a:off x="1187624" y="2636912"/>
            <a:ext cx="20201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he-IL" sz="2400" spc="-100" dirty="0" smtClean="0">
                <a:solidFill>
                  <a:schemeClr val="tx2"/>
                </a:solidFill>
              </a:rPr>
              <a:t>נוף כשירות פשוט</a:t>
            </a:r>
            <a:endParaRPr lang="he-IL" sz="2400" dirty="0"/>
          </a:p>
        </p:txBody>
      </p:sp>
      <p:sp>
        <p:nvSpPr>
          <p:cNvPr id="11" name="AutoShape 10" descr="data:image/png;base64,iVBORw0KGgoAAAANSUhEUgAABDQAAAEcCAYAAAA4KeSGAAAABHNCSVQICAgIfAhkiAAAAAlwSFlzAAALEgAACxIB0t1+/AAAIABJREFUeJzs3XlcFPX/B/DXAgpI4gF44YUHooFH3jemeZdaWoqaR2ZpxTez0hIVNM9SM488UvHnnZmapGIeeN+pYN6iIt4iiFwCy/z+GHfZZXdhdoGdXfb1fDx4MMzMzrwH8b2z7/kcCkEQBBARERERERERWRE7uQMgIiIiIiIiIjIWCxpEREREREREZHVY0CAiIiIiIiIiq8OCBhERERERERFZHRY0iIiIiIiIiMjqsKBBRERERERERFaHBQ0iIiIiIiIisjosaBARERERERGR1SlSBY3ExEQ0a9YMJUuWxKVLl+QOh4jI5jAPExHJj7mYiGxFkSpolChRAjt37kTfvn0hCILc4RAR2RzmYSIi+TEXE5GtKFIFDQcHB7i7u8sdBhGRzWIeJiKSH3MxEdmKIlXQICIiIiIiIiLbYJEFjYULF6JJkyZwcnLCsGHDtLYlJydj0KBB8PDwgJ+fH8LCwvQeQ6FQSD5fREREfsItNJYYlyXGBFhmXJYYE2CZcVliTIDlxmUO5s7DgG3/vs2Bv9/Cxd9v4bLV3y9zsS7Glz+ML38YX/4URnwWWdDw9PTExIkTMXz4cJ1tgYGBiImJwdGjRzFy5EgEBATg1q1bOvsZ01/QUv/hLTEuS4wJsMy4LDEmwDLjssSYAMuNyxzMnYcB2/59mwN/v4WLv9/CZau/X+ZiXYwvfxhf/jC+/LGZgkafPn3Qq1cvuLm5aa1PTU3Fxo0bMWPGDHh7e+OLL75Ay5YtERoaqt6ne/fu2LNnDz7++GOsXr3azJETERUNzMNERPJjLiYiyp2D3AHkJmdFOSYmBqmpqfDz81Ov8/Pzw5UrV9Q/79y502zxEREVdczDRETyYy4mItJPIVjwXE4TJ05EbGwsVq1aBQA4duwYevbsiWfPnqn3WbRoEbZu3Yq9e/dKPm5ERIRWc5eQkJACi5mIqKBNnjxZvezv7w9/f3+znbuw8jDAXExE1kPOPAzwnpiICNCfi62qhYabmxsSEhKQmJgIV1dXAEB0dLTR01LlfCMKCQnhHN1EZJEUCgWCg4NlO39h5WGAuZiIrIPceRjgPTERkaFcbJFjaKjkHJW5atWqcHZ2RmRkpHpdVFQUfHx88n2u4OBgix9EhYhsR0REhOw30IB58zDAXExElsNS8jDAe2Iisl155WKL7HKiVCqRkZGBkJAQ3Lt3D8uXL4eDgwPs7e0xYsQI3LhxA8uXL8fu3bsxYcIEREZGonr16iafT6FQsBpNRBZJrvxk7jwMMBcTkWWSMzfxnpiISGQoP1lkC42pU6eiRIkSmDVrFtauXQtnZ2dMmzYNAPDLL7+gcuXKaNmyJZYtW4YNGzbk+yaaiIi0MQ8TEcmPuZiIKHcW2ULD3FiNJiJLZUv5yZaulYishy3lJlu6ViKyLlbVQkMO7C9IRJbEkvpumxNzMRFZCuZhIiL5WeUYGubGajQRWSpbyk+2dK1EZD1sKTfZ0rUSkXVhCw0iIiIiIiIiKjJY0CAiIiIiIiIiq8OCBhERERERERFZHRY0XuEASERkSTgYHRGRvJiHiYjkx0FBJeAASERkqWwpP9nStRKR9bCl3GRL10pE1oWDghIRERERERFRkcGCBhERERERERFZHRY0iIiIiIiIiMjqsKBBRERERERERFaHBQ0iIiIiIiIisjosaBARERERERGR1WFB4xXOuU1EliSvObeLKuZiIrIUzMNERPLLKxcrhCI02fSGDRuwdOlSdOzYEd9++y0cHR0lvY5zbhORpbK2/GRqHgas71qJyDZYY27iPTERFTWG8lORaaHx5MkTrF27Fvv27YNCoUBYWJjcIRER2RTmYSIi+TEXE5EtKTIFjVOnTqFjx46wt7dH165dcerUKblDIiKyKczDRETyYy4mIltSZAoaV69eRZUqVQAAVatWxZUrV2SOiIjItjAPExHJj7mYiGyJxRU0Fi5ciCZNmsDJyQnDhg3T2pacnIxBgwbBw8MDfn5+Wk3ofHx8EBMTAwC4c+cOfHx8zBo3EVFRwTxMRCQ/5mIiorxZXEHD09MTEydOxPDhw3W2BQYGIiYmBkePHsXIkSMREBCAW7duAQCaNWuGAwcOIDMzE3v27EHz5s3NHToRUZHAPExEJD/mYiKivDnIHUBOffr0AQCcOXMGsbGx6vWpqanYuHEj9uzZA29vb3h7eyMsLAyhoaEICQmBu7s7BgwYgE6dOsHf3x/du3c36rz+/gV5FUREgIOD+GVvr/29RAmgYUPg/feBSpVyvGjrVqBJE+BVc2E5yJWHAeZisnwKhf7vuW0z9juPZb5j1asH9O0LuLhkHwsPHgBHjgD9+kFO1nBPrPlvUJD7FuaxGQfjYBzS93VyEvOj6uu114By5YDKlcWvatXEfQpcVhZw+zaQlATUr5/rrhZX0FDJOSVLTEwMUlNT4efnp17n5+en1S9w4MCBGDhwoEnnO3jQtDiJiEyxejUwYQKwdi3w6p4VCAoCpk0D2rQBDhwQqx8yMnceBpiLicj8Jk4E9uwBfHwA3LgBdOoE3L0LODoC77wjd3i8JyYii+XgAPj5Aa1aiemyQwegWDETD3bpErB5s5iETp8WixmtWgFHj+Yeg4mnK3SKHKWjuLg4lC5dGq6urup1Xl5eOH/+vNHHjoiIQEREhNa69u1NCpOISC9BAJRKIDMz+0v1c1wc8OQJkJICDBgAREUBtc/9LhYzAODiReDKFcDXFwAQHBysPq6/vz/8zdSMoTDzMMBcTNZH9bky5/fcthn7nccy37HS08WHgHfvii3m/j2thENAAHDnjrjD3r3qgoZceRiw3HviHHWWAtu3MI/NOBgH4zBu37Q0IDlZ/EpJ0d0nMxM4d078WrQIqFgRGD0a+N//gJIlJZ5k2zZg5kxA34xMly+L+7zKg/pyscUWNHJWo93c3JCQkIDExER1Ao+Ojoa7u7vRx875RhQSEoIcuZyIqNAIgtizpG9f4OVL4MdZWVh2ZJK40d0dOHECqFlTvb9m8jZvnIWXhwHmYiKSV2Ym8PXXwPz5YmH5+JR/0Pb0aXHjF1+IG16RKw8DvCcmIsuQlSUWNh4+BGJjxWJwVJRYhzh2TMypDx6Ird4WLQKWLAF69crlgNeuASNGAIcPa69//XWxZcYbb4jLBgoaKhY3KKhKzmp01apV4ezsjMjISPW6qKioAhu5OTg4WKdCTURUGBQK4N13gbffFn++tv4McPWq+MP48UDNmoiIiJD1Bhowfx4GmIuJyHwcHIAZMwBVQ4esNWvFBScnYOpURBw8KHseBnhPTESWwc5ObHVRu7bYteTDD4EffxR7iDx5AqxcCTRoIO778CHQuzcwdqzYQlnHX3+JY8apihllyohdr69fF1sqL1sGfPop0LYtIg4dyjUXK4ScZV+ZKZVKZGRkICQkBPfu3cPy5cvh4OAAe3t7jBgxAjdu3MDy5cuxe/duTJgwAZGRkahevXq+zqlQKHSq30REhW3LFrGVRggmYRKmiitjYwFPT/U+cuQnOfIwwFxMRPL48ENgzRoBDxSVUEF4KA5s9Oef6u1y5SbeExORtcnKAtasEbucPH8urgsIAEJDNcbW2LRJXJmVJf4cGAhMnZpdXTbAYH4SLMzkyZMFhUKh9RUSEiIIgiAkJycLAwcOFNzc3ARfX18hLCysQM5pgb8GIrIBz54Jgp2dIOzFm4IACIKfn84+cuQnOfKwIDAXE5E8li8XBC/cFPMwIAjz5mltlys38Z6YiKzVzZuC8Prr2Wn1009fbdixQxDs7cWVJUoIwtatko9pKD9ZXAsNObAaTURy8X1dwOFLZVEGCcCwYWJ7PQ22lJ9s6VqJyHJcvAhM91uP9Xg1K8ipU0DTpurttpSbbOlaiahwxcWJk0apxiteH3wNA+Y2BRITxa59O3eKfVckMpSfLHYMDXNjf0EiksNb3nfEYgYgDn70iiWMoSEH5mIiMjdvb+B1xSUAQBYU4hyEYB4mIsoPNzdgxw6gfHnACanwC35XLGYAwIYNkosZeeVittAAq9FEJJ9tQ7eh9+o+AID4sCMo06O11nZbyk+2dK1EZFl2leyHbkl/4GGJGqiQfFNrmy3lJlu6ViIyj+PHgWNtvsXYrB8BABnffo9is6YZfRy20CAiskC17aPVyzft68gYCRGR7aqrEGeauqpgHiYiKkgti53BGGEOAOAkmmFi1pQCPT4LGkREMqrw8jYAIAkuuPLETd5giIhskSDAM/U6AOB8Sh1kZsocDxFRUSEIwNixsBOykKEohuFYiTk/2+PatYI7BQsaREQyKp1wGwBwC164cVMhbzBERLYoLg7FMtMAANFCdTx8KHM8RERFxc6dwKFDAID4gV/gsuJ1ZGYC335bcKdgQeMVDoBERHKwv3MLAHAb1XFTo9s2B6MjIjKT2NjsRVTG3bviMvMwEVE+KJXA+PHicqlSKPfz9xgyRPxx+3bgxAlph+GgoBJwACQikoUgAK6uQFISFuBz/Om/AAcOaO9iS/nJlq6ViCxIWBjw9tsAgBY4jq82tcD772dvtqXcZEvXSkSFbPVqYOhQcXnGDGD8eMTGAjVrAunpQPfuwN9/Sz8cBwUlIrI0z54BSUkAxBYa9+7JHA8RkS0y0EKDiIhMlJEBTJ4sLleqBAQGAgAqVwaGDxdX79wJnD2b/1OxoEFEJJfbt7MXXxU0+GCMiMjMXlWTlbDDQ1RgQYOIKL/++AO4c0dcnjgRKFFCvWn8eMDBQVyeNSv/p2JBg4hILhoFjVvwQkoK8Py5fOEQEdmkVy00njhUhBIOmg02iIjIWIIAzBGnaYWHB9QDZ7xSrRoQECAub9mSXfcwleSCRtKrZtFERFRAHjxQL95HJQBgtxMiInN7VcGIL+EJgHmYiChfDh3K7kvy2WeAs7POLl9+KX7PygIWLszf6SQXNMqXL4+BAwdi9+7dyMrKyt9ZiYgIePJEvRgHNwC8kSYiMrtXxeUkV7Gw/PixnMEQEVm5efPE705OwOjRendp1Aho315cXr5cPaScSSQXNJo3b45Nmzahe/fu8PT0xFdffYVz586ZfmYiIlv3qqChLFUGmSgGAGzqTERkbk+fAgAySnsAAB49kjMYIiIr9vChOHMUAAwaJHY5MUDVSuP5cyA01PRTSi5o7N+/H7dv38asWbNQrlw5/Pzzz2jcuDH8/Pwwe/Zs3LPyx4qcc5uIzO7VTbSiXHayV6XSvObcLqqYi4nIrARBnYvh5g4ASE4Wv5iHiYiMtHYtoFSKyx99lOuub78N1KghLi9caHhg/LxysUIwcbLpixcvYu3atfj9999x+/Zt2NnZwd/fH4MHD0a/fv1QQmMkU3NJTExEp06dcPnyZZw8eRL16tWT9DrOuU1EsujQAYiIAFq3RtlLRxAfD4waBSxenL2LteUnU/MwYH3XSkRFQEICUKYMAODkB3PQYtNXAIDoaMDLS9zFGnMT74mJyOwEAfD1BS5dAurUAS5fBhSKXF/y00/AN9+Iy4cOAW3bGt7XUH4yeZYTX19fzJw5E9HR0fjjjz9QpUoV7N+/H8OGDUOFChXw8ccf47bGCP7mUKJECezcuRN9+/ZlMiYiy6caQ8PDA+XLa6+yVszDRGRV4uLUi46V3NXL1t7thLmYiMzuzBmxmAEAw4blWcwAxAlQiom9rrF8uWmnNbmgcfnyZUycOBE+Pj7o27cv7ty5gyZNmmDmzJno0qULQkND0bhxY7M2WXNwcIC7u3veOxIRWQKNgka5cuKitd9EMw8TkVVRdTcBUKKKm3qZuZiIyEirVonf7eyAwYMlvcTDA+jdW1zevBmIjzf+tA7G7BwTE4ONGzdi/fr1iIyMBAB4enpi3LhxGDJkCHx8fNT7RkZGomnTphg/fjxOnDhhfGREREVZVlb2k0EPD5R7lcA5uj4RkRlpFDRca2QXAJiLiYiMkJYGbNggLnfpAlSqJPmlH38sFjPS0sQhOL74wrhTS26h0bZtW3h5eWH8+PG4ceMGBg0ahD179iAmJgYzZszQKmYAQP369VG3bl1cvXpV0vEXLlyIJk2awMnJCcOGDdPalpycjEGDBsHDwwN+fn4IU42cCmDevHno0KEDZs+erfUahYQmLkREsomPzx40SaOFhpw30czDRGRzNAoaZWpbRpcT5mIisjrbtoljEgFidxMjdOyYPWbR8uWGBwc1RHILjaNHj8Lf3x9DhgxB37594eLikudrBg4cCE9PT0nH9/T0xMSJExEeHo7U1FStbYGBgYiJicHRo0cRHh6OgIAAXLhwAV5eXhgzZgzGjBmjczz2FyQii6Y5WIa7O8o9Fxfj44H0dKB4cfOHxDxMRDZHo6Dh6OkOV1cgMVHeggZzMRFZHdW8q2XLAu+8Y9RL7ezECVGCgoCoKCAyEmjQQPrrJRc0bt++japVq+rdlpmZCQcH3UN9oxqyVII+ffoAAM6cOYPY2Fj1+tTUVGzcuBF79uyBt7c3vL29ERYWhtDQUISEhOgcp3v37rhw4QKuXr2KTz75BEOGDJEcAxGR2WgWNDw8UD4p+8enT41qqVdgmIeJyOaouv45OACurihfXixoyNlajrmYiKxKbCywZ4+4HBAAODoafYiBA8WCBgCsWVNIBY2qVasiKSkJM2bMQK1atbSawNWuXRuBgYEYPXo0HE24AE05q8gxMTFITU2Fn5+fep2fnx+uXLmi9/U7d+7M8xwRERGcX5uI5JWjoFEuOfvHx4+1Cxqac2/7+/vD39+/UEMzRx4GmIuJyAKoWmi4uQEKBTw8gOvXdWecMnceBnhPTERW4v/+L7ufyNChJh2ienWgXTtx6tb164FZswB7e9399OViyQWN6OhotG7dGo8ePdI6UGpqKkqUKIGxY8fip59+wvHjxw225JAiZz+/uLg4lC5dGq6urup1Xl5eOH/+vMnnyPlGpK+qTURUqDSaOcPDA+VSsn/M2dRZM+eagznyMMBcTEQWQJWLX80IopoYRDNFA+bPwwDviYnICghCdncTPz/gjTdMPtSgQWJB48EDYP9+4K23dPfRl4slDwq6adMmxMXFYcuWLZg0aZJ6vbOzMy5evIg///wTDx8+xHfffWfSBajkrEa7ubkhISEBiYmJ6nXR0dGcioqIrFvOFhrlsn+Ue3R95mEishk5ChoeHuKPOVtoyIG5mIgs3rFjYrM2QBwMNB+DEPfrlz2G3Nq10l8nuaCxdetWdO7cWd2vT5NCoUDv3r3Rrl07HDp0SPrZ9chZja5atSqcnZ3V08QCQFRUlM6sKvkVHBzMJndEZD6qu+XXXgOcnHQKGhEREbI8EQTky8MAczERmZmBgsbTp8CBA/LlYYD3xERkBVatEr87OIgDYeRD6dLA22+Ly1u2AMmvumPndU8suaARGxuLYsWK5bpPuXLlkJycnOs+hiiVSqSlpSEzMxNKpRIvX76EUqmEs7MzBgwYgKCgIFy/fh0LFizAiRMnMNTE/jmGBAcHm6U/JBERgOyCxqu751KlAFWKffxYbAZs7htpufMwwFxMRGZmoMtJZibQqJH58zAgfy5mHiYiSZKTgU2bxOUePaD1dM5EgwdnH3rbNnE5r3tiyQUNf39/hIWF4caNG3q33717F1u3bkX9+vUlB6xp6tSpKFGiBGbNmoW1a9fC2dkZ06ZNAwD88ssvqFy5Mlq2bIlly5Zhw4YNqF69uknnISKyCDkKGgpF9vuAXF1OmIeJyKZkZQHPnonLOVpoALrjaJgLczERWYU//wSSXk3TpzFhSH506ybO/ApI73aiECROTr1582Z88MEHaNasGWbMmIFmzZrBxcUFKSkpOHPmDIKCgnDkyBGsX78e/fv3N/UaZKFQKDhHNxGZV6NGwPnzYkU7LAwA0Lgx8O+/QPfuwN9/i7vZUn6ypWslIgsQH5995zx3LjBmDHbuFNMyIHYNb9nStnKTLV0rEeXTm28CBw6IleB797KbGufT6NHAr78CdnbiYStUENcbyk+SZznp168fEhMT8emnn6Jjx45QKBRwcnJCWloaBEGAQqHAl19+aXXFDBVV8zo2sSMis8jRQgPQbqFhq1PpMRcTkdloNsHQ00LjwIEIhIdHmDcmC8A8TER5un1bLGYA4vQkBVTMAMRuJ7/+Kjai27gRaNgw93tiyS00VE6cOIHdu3fjwoULuHbtGsqXLw9vb2+MHDkSb+RjmhY5sRpNRGYlCICTE5CeDnz9NfDjjwCAIUPEqbyrVAFiYsRdbSk/2dK1EpEFOH4caNVKXN65E+jWDbduATVqiKtWrACGD7et3GRL10pE+TBtGhAUJC5fuACYOOyEPoIA1K4N3LwpzgJ79qy4Pt8tNFRatGiBFi1a5DtQIiKb9eKFWMwADLbQEIR8zXxFRER5yaOFhiVM3UpEZHEEAVi3TlyuX79AixmAeP87aBAQEgIkJIi9A8uUMby/0QUNlaSkJGRlZend5urqauphiYiKPs2baI27548+KrBBoomIKC9xcdnLrwoaLi7A/v1iaq5SRaa4iIgsWWQkcPmyuBwQUCin+Phj4K23xEZ0eT3gM6qgMXPmTCxZsgSxsbF6m3uoxtJQKpVGBUxEZFM0H/tpFDR8fMQvIiIyA83ispsbAPHGuUMHmeIhIrIG69dnLxfS+JmenuKXFJILGosWLcL3338PBwcHVK9eHZUqVYKdne6srworbSPNAZCIyGwMFDQ0cVBQf7lDIaKiTlXQKFYMKFlSZzPzsL/coRCRpcnKAjZsEJfbtAGqVSv0U+aViyUPCtqsWTPcuXMH+/btg6+vb0HFZxE4ABIRmdWqVeJIc4A44pFqBDo9bCk/2dK1EpEFGDFCHPmzYkXg/n2Du9lSbrKlayUiExw+DLRrJy4vXgyMGmW2UxvKT7pNLAy4du0aevfuXeSKGUREZiehhQYRERUyVQuNV+NnEBFRHlSDgTo4AP36yRvLK5ILGr6+vrh27VphxkJEZBtUBQ1HR+C11+SNhYjIVqkGBWVBg4gob+npwObN4nLnzhaTOyUXNAYPHoyDBw8iKiqqMOMhIir6VAUNDw/OzUpEJBdVC41XA4ISEVEu9uwBnj0TlwcMkDcWDZIHBfXx8cGbb76J5s2bo1+/fqhZsyZKly6td9/AwMACC5CIqMhRFTQspLJNRGST2OWEiEg61ewmzs5A797yxqJBckGjg8YcVmvWrDG4n0KhYEGDiCg3mi00iIjI/JTK7CeNLGgQEeUuORnYvl1c7tXLorpMSy5orFy5UtJ+1jptKxGR2aieCrKgQUQkj4QEcfpBgAUNIqK87NwJpKSIy/37yxtLDpILGkOHDi3EMArG8ePHMXbsWDg6OqJRo0aYO3eu5Ndyzm0iMhsJLTTymnPbUuUnDwPMxURkJqrCMmCwoGGteRjgPTERFbBNm8Tvrq5A165mPXVeuVghmDDZdHR0NK5evYrbt29j1KhRuHfvHipVqiR764wHDx6gbNmycHR0RGBgID744AO0bt06z9dxzm0iMpu0NLHvIQD88AMwYUKuu1tbfjI1DwPWd61EZMWOHQNUuWnXrlxv0K0xN/GemIgKTFKS+BAuLQ348ENg9WpZwjCUnyTPcgIA169fR8+ePVGrVi306NEDn3/+OQBgxYoVaN68OSIjIwsmWhNVrFgRjo6OAICyZcviieopKBGRpdDMS0WwywnzMBFZBQktNKwZczERFZiwMLGYAQDvvy9vLHpILmg8ffoU7du3x65du9CqVSu0bdtWXSGpXLky/v33XzRt2hQXL14stGClio6Oxq5du9CzZ0+5QyEi0lbECxoqzMNEZNGKeEFDhbmYiPJN1d2kdGngrbfkjUUPyQWN8ePHIy4uDhEREThy5IjWrCfDhw/HoUOHYGdnh61bt5oUyMKFC9GkSRM4OTlh2LBhWtuSk5MxaNAgeHh4wM/PD2FhYept8+bNQ4cOHTB79mwAQGJiIoYOHYq1a9fCwUHyECFEROZhwQUN5mEishkWXNBgLiYii/HihdgtDwD69AGKF5c3Hj0kZ7cjR47gnXfeQdu2bfVub9WqFfz9/bFjxw5MnDjR6EA8PT0xceJEhIeHIzU1VWtbYGAgYmJicPToUYSHhyMgIAAXLlyAl5cXxowZgzFjxgAAMjMzERAQgKlTp6J27dpGx0BEVOgsuKDBPExENkNV0HB0BFxc5I0lB+ZiIrIYO3cCL1+Ky337yhuLAZJbaDx8+BBubm657lO+fHncuHHDpED69OmDXr166ZwjNTUVGzduxIwZM+Dt7Y0vvvgCLVu2RGhoqM4xNmzYgJMnTyI4OBgdOnTA77//blIsRESFxoILGszDRGQz4uLE7+7ugMyD2ufEXExEFuPPP8Xvrq5Ax47yxmKA5BYavr6+2Lx5M+bPn68eZEhTYmIi/vjjDzRs2DBfAeUcuTQmJgapqanw8/NTr/Pz88OVK1d0Xjt48GAMHjw4X+cnIipUqoKGvb3YF9ECMQ8TUZGnaqGRx8M6OTEXE5Gs0tKAv/8Wl3v2FFu0WSDJBY3+/fsjMDAQn332GcaNG6e17fz585g7dy5SUlLQN59NUXJO/RoXF4fSpUvD1dVVvc7Lywvnz583+RzWPK84EVk5VUHDzQ2wk9ZILjg4WL3s7+8Pf3//go9LgznyMMBcTEQyUhU0JI6fYe48DPCemIhk9s8/QHKyuPzuu/LG8oq+XCy5oPHZZ58hPDwcK1euxKpVq1D61ZNFHx8fXLt2TX3Q//3vf/kKMmc12s3NDQkJCUhMTFQn8OjoaLjnYwCnnG9EISEhJh+LiMgoqptoI7qbaCZvczBHHgaYi4lIRvkoaJgL74mJSFaq7iZOTkDXrvLG8oq+XCx5DA2FQoG//voLq1atgp+fn3qQoujoaNSpUwe//PIL/vnnH51qsrFyvr5q1apwdnZGZGSkel1UVBR8fHzydR7mMZDQAAAgAElEQVQiIlmoWmhY2PgZmpiHiajIM7KgIQfmYiKSTVoasH27uNy1q8UNnqzJqDmcFAoFhgwZgiFDhkAQBDx58gRubm6wt7fPdyBKpRIZGRnIzMyEUqnEy5cv4eDgAGdnZwwYMABBQUFYvnw5du/ejRMnTmDZsmX5Pqem4OBgszUhJCIbJrGgIUczYLnzMMBcTERmoFQC8fHici4FDbm6Y8idi5mHiQh//52dJz/4QNZQ8szFgoWYPHmyoFAotL5CQkIEQRCE5ORkYeDAgYKbm5vg6+srhIWFFei5LejXQERFXZkyggAIwujRknY3Z36SMw8LAnMxEZnJkydiHgYEYf78PHc3d27iPTERyS4gQMyRLi6CkJIidzSCIBjOT4pXG/PUp08fyd1J/lT1t7ESCoVCp58iEVGBy8gAihcXlydPBiT0ybal/GRL10pEMrpyBahbV1xetw4ICMh1d1vKTbZ0rURkwMuXQLlyQGIi8P77wKZNckcEwHB+ktzlZLuqD00uXFxc4OBgVC8Wi8HmdURU6OLispctsMuJJWAuJqJCpxo/A7DILidyYx4msnH79onFDMAiZjfJKxdLbqFx+/ZtvesfPnyIW7duYdq0aahYsSL+/vtvFFc9gbQSrEYTkVlERQH164vLmzaJVe882FJ+sqVrJSIZbdsG9OkjLp89C7zxRq6721JusqVrJSIDRowAVqwAHB3Fsd9KlpQ7IgAF0EKjevXqBte3aNECPXr0wOuvv44JEybgxx9/NDlQIqIiSzUgKGDRI+sTERVpEltoEBHZnMzM7NlNOne2mGJGbiRP25oXV1dXdO3aFbt37y6oQxIRFS2aBQ0LnraViKhI0+z+5+YmXxxERJbm8OHsoq8FdDeRosAKGoDY/eTBgwcFeUgioqJD86kgCxpERPJQ5WInJ6BECXljISKyJKrJPeztgXfekTcWiSR3OUlUDQySQ3p6Ol68eIG1a9ciPDwcHTp0KLDgzIkDIBFRodNsoZHHU0EORucvdyhEVFSpChru7kAuM/gxD/vLHQoRmVNWFrB1q7jcoQNQtqy88bxSYIOC2tnZGZy2VXWI4sWL49ChQ2jWrJnxkcqIAyARkVl89hmweDFQpgzw7Jmkl9hSfrKlayUiGb39NhAWBjRsCJw7l+futpSbbOlaiSiHkyeBFi3E5cWLgVGj5I0nh3wPCtquXTuDBy5ZsiRq1qyJYcOGob5qBH8iItKmaqHB7iZERPLRbKFBREQiVXcThQLo3VveWIwguaBhi03uiIgKFAsaRETyUw0KygFBiYhEggBs2SIut2oFVKwobzxGKNBBQYmIKBcsaBARyY8tNIiItEVFATdvistWMruJiuQWGsOGDTM4hkZeVq5cadLriIiKFBY0iIjklZkJxMeLyyxoEBGJVN1NAKBPH/niMIHkgsbq1atNPgkLGkRk87Kysps58yaaiEgemgMyMxcTEYn27BG/N2gAeHnJG4uRJBc0kpOT0atXL1y/fh1BQUHo0KEDKlSogLNnz2L37t3YsmULEhISsGXLFpQqVaowYyYisj7x8YBSKS6zhQYRkTxU3U0AFjSIiADg5Uvg7FlxuX17eWMxgeSCxjfffIOoqCicPXsWlSpVUq9v27Yt2rZtixEjRsDb2xsrVqxgiwwiopw0b6JZ0CAikoeqpRzAQUGJiADgzBkgPV1cbtlS3lhMIHlQ0F27dqFPnz5axQxNXl5e6NevH8LDwwssOGM9fvwYrVu3hr+/PwYOHIiUlBTJrw0ODuZMLkRUeFTjZwCSChoREREIDg4uvHgKSX7yMMBcTESFzIgWGtaahwHeExOREbZvF78rFBbZQiOvXKwQBEGQcqDatWvDxcUF58+f17tdqVSiTp06AIAbN24YH2kByMrKgp2dWKNZsGABXFxcMHz48Dxfp1AoIPHXQERkmq1bs0eNPnsWeOMNSS+ztvxkah4GrO9aicgKLV8OjBwpLsfEAFWq5PkSa8xNvCcmIsl8fYH//gOaNwdOnJA7GoMM5SfJLTR69OiByMhIrFu3Tmdbeno65s6di+joaHTq1Cl/keaDKnEDQHx8PBwdHWWLhYhIi5EtNKwV8zARWTTNFhpFuMsJczERSXL3rljMAIDu3eWNxUSSx9AYPXo0tm3bhsGDB2PVqlVo3LgxSpUqhaNHj+LQoUNITk5GzZo1MWvWrMKMN0/nz5/H4MGD4ezsjMOHD8saCxGRmo0UNADmYSKyYKqCRokS4lcRxlxMRHnavTt7uVs3+eLIB8ktNLy9vXHq1Cl07NgRERER+PHHHxEUFIRdu3YhJSUFH330EY4cOWLyDCcLFy5EkyZN4OTkhGHDhmltS05OxqBBg+Dh4QE/Pz+EhYWpt82bNw8dOnTA7NmzAQANGzZEVFQUhg8fLntxhYhITVXQeO01wMlJ3lgMYB4moiJPVdCw4BlOmIuJyGx27RK/u7sDjRvLG4uJJLfQAIBy5crhn3/+QWpqKqKionDnzh1UrVoVtWvXRtmyZfMViKenJyZOnIjw8HCkpqZqbQsMDERMTAyOHj2K8PBwBAQE4MKFC/Dy8sKYMWMwZswYAGLXl+LFiwMAypQpg8TExHzFRERUYFQFDQtuncE8TERFnmqWEwvubsJcTERmkZ4O7N0rLnfpAthJbutgUYwqaKg4OzujWbNm8PPzg7Ozc4EE0qdPHwDAmTNnEBsbq16fmpqKjRs3Ys+ePfD29oa3tzfCwsIQGhqKkJAQrWP8+++/GDduHOzt7VGxYkUsXLiwQGIjIso3KyhoMA8TUZFnBS00mIuJyCyOHQNevBCXrbS7CWBCQeOPP/7A/Pnzce3aNTx9+hRKpRJLly7Fy5cvERgYmO+Aco5cGhMTg9TUVPj5+anX+fn54cqVKzqvbdGiBQ4ePJjvGIiICpyqoGHBN9EqzMNEVGRZQUFDhbmYiAqVqruJQiG20LBSRhU0+vXrhy1btgAASpYsqV5/48YNzJkzBxs2bMCuXbtQunRpkwNSKBRaP8fFxaF06dJwdXVVr/Py8jI4fawUERERnF+biMxLdRNtQgsNzbm3/f394e/vXzAxGWCOPAwwFxORDEwsaJg7DwO8JyaiQqYqaDRtahVFXkB/LpZc0Fi0aBG2bNmCjz/+GN988w3Wrl2LKVOmAABCQkKQlJSEpUuXYtu2bRg6dKjJQeasRru5uSEhIQGJiYnqBB4dHQ33fPzSc74R5WymR0RUoAQhX11ONJO3OZgjDwPMxURkZhkZwPPn4nI+ChrmwntiIio09+4BUVHishV1N9GXiyWP/LF+/Xo0btwYS5YsQa1atbS2lShRAr/++ivq1auHHTt25CvInNXoqlWrwtnZGZGRkep1UVFR8PHxydd5iIjMJikJePlSXLbgMTRUmIeJqEh69ix72YIHBVVhLiaiQlMEpmtVkVzQuHjxItq0aaOTXDW1a9fO5GZrSqUSaWlpyMzMhFKpxMuXL6FUKuHs7IwBAwYgKCgI169fx4IFC3DixIl8tQLRJzg4mE3uiKhwqFpnAJILGhEREWZ/Iih3HgaYi4moEKm6mwCSWmjIkYcB+XMx8zCRDVB1N3FzA5o0kTeWPOSZiwWJfHx8hAYNGqh/njx5sqBQKLT2qV27tlCvXj2ph9SiOp7mV0hIiCAIgpCcnCwMHDhQcHNzE3x9fYWwsDCTzmGIEb8GIiLjnTghCGLHE0HYscOol5ozP8mZhwWBuZiICllERHYu3rtX8svMnZt4T0xEhSo9XRBcXcVcGBAgdzSSGcpPilcb8zRixAisXLkSu3fvRufOnREcHIwpU6YgKysLALB161a89957GDZsGFasWJG/MoyZKRQKnX6KREQFJiwMePttcfnECaB5c8kvtaX8ZEvXSkQy2LIF6NtXXD5/HmjQQNLLbCk32dK1Etmso0eBNm3E5TVrgEGD5I1HIkP5SXKXk+nTp6NcuXLo1q0bWrdujcOHDwMAZsyYgYYNG+K9995DmTJl8MMPPxRc1GbE5nVEVGispMuJJWAuJqJCYyVdTuTGPExUxJ04kb3crp18cUiUVy6W3EIDEMfRCAwM1JvkmjRpgsWLF6OJhffB0YfVaCIqVLNnA+PGicuJiYDGtNd5saX8ZEvXSkQymD4dmDBBXE5NBZycJL3MlnKTLV0rkU1KTgZee01cLl8eePAAyGWMTEtiKD9JnrYVAHx9fbF//36cP38eV65cQUxMDCpUqIA6deqguRFNqImIbIqqhUbx4tlvIkREZF5btmQvSyxmEBEVKZMmZS+PHm01xYzcSG6h0aVLFzRu3BjTp08v7JjMjtVoIipUQ4cCq1cDnp5AbKxRL7Wl/GRL10pEMtC8cTci19hSbrKlayWySXXrAleuiMvJyUCJEvLGY4R8j6Fx8uRJPNHsB05ERNKsXi1+v3dP3jiIiGyZl5fcERARySc2NruYMXy4VRUzciO5oFG7dm1ER0cXZiyy4gBIRGRJOBgdEVEBK1NG/N6tm6TdmYeJqEjZuzd7eeRI+eIwUoENCnrt2jV06tQJdevWxfvvvw8vLy+4Gxghun79+iYFKxc2ryOiQqVq5tyqlThVllEvtZ38ZEvXSkQyqFEDuHULCAgA1q2T/DJbyk22dK1ENmfwYGDtWsDVFYiLAxyMGk5TdvkeFNTHxwcAEBsbi3/++SfXEymVShNCJCIqgtLTs5ffeku+OIiIbF18vPhd1VKDiMhWCAKwf7+47O9vdcWM3Ei+kg8//FDSfooiMFIqEVGBefQoe7liRfniICKyZVlZwPPn4jILGkRka44fB+7fF5c7dZI3lgImuaARGhpaiGEQERVRqjcPAKhUSb44iIhs2YsX2TOblC4tbyxEROZ25kz2cq9e8sVRCAwOChoZGYlHmk8WiYjIeKrRpAG20CAikktCQvYyCxpEZGtOnxa/ly4NVKkibywFzGBBo2HDhli6dKnO+ufPnyMmJqZQgyIiKjKGDs1eZguNIitDmYEjMUeQlpkmdyhE+ZaWmYbEl4lyh1GwHj/OXnZ0lC8OIiJzy8oSBwMFgPbtswerLyIkT9uqMm/ePHjZyDzeHOW5YMQ8j0F0vOVM+ct/V5JNhQpyR0CFIPJRJIr/UBxtV7XFp2Gfyh0OUb6kZKSg1i+1UGpmKcQ8L0IPsK5dy17WHKyZiKioCwjIXu7YUb44ConRBQ3ANj4QHrpzCHZT7OA6wxXpynSERIRgy6Utkl57K/4WktKTCjlC8d9hyZkl2HRxU6Gfy1T3X9xHtZ+roeYvNXE74bZZzvk4+TEUIQr114uXL9TbXrx8AbspdlCEKNBlbRezxGNu6cp0ZCgz5A6DVOrWzV62MynlUiHJErJwMvYkVvy7Ao+STOti+eLlCzRY0kD98+oLqwsqPIuXJWQZ3Ba0PwiKEAWqzqtqxohMF5sYi21XtiFdafiDbmZWptZ7y8Okh2aM0Hy2XdmGey/uAQCq/VwNC04uwLPUZzJHlfvfm4oyK5dZ9jSnzG7XrgAiIiKVa3HXtPLj13u+tonPi1Zjk8ZnxTzGz8g1jwI4dvcYBv45EPdf3M91P3MqcnfXGzZsQLly5Yx+XdCkIKzeJt6Ipmakon1oewDAi/QXcPzBEcEHg9F3c18oQnJvohNxOwI1fqmBkjNKYtnZZcZfAIDf/v0NihAFhm4bCmWWEvdf3Met+Fs6+62JXINRf49C/y39ceXpFT1Hkp/PQh/1std8L3Wiy+s/iz7hN8LVr39j6RuIuB2BdZHr1AnzzP0zUIQoUP6n8lqvCzkYgtDzoThz/wwmR0xWr99zc49Osk3LTMO0Q9Pw9oa3EfM8Bi7TXeCz0EdSUo5NjMXi04ux+8ZuxKfGG319Kjef3cR3+77D5SeXdbY9T3uut1iR+DIRc4/PxbKzy+D4gyOqz6+O5PRkAGKBw9CN4KOkRyY1K94XvQ8/HfsJG6I2wGGKA1adWwVA/P1lKDPwNOVpgRdVFp5aiF9P/6qzPl2Znq/fd5aQZfSbbnJ6slahLFeXdf8dpYiIiEBwcLBJr5WbqXkYAIKDgxEREZHvGLKELK2bK0WIAqkZqQCA43ePY/rh6QjcFYgWK1pgxI4RqDCnAhQhCpy5fyaPI2u79OSSzrrh24fnO/7c3Hx206QcWlD+uvoXSs4oCfsp9mizsg0yszLV2zznekIRosC0w9MAAHcT78oVJl5mvsRnOz/D8bvH89y3yrwq6LOpD7wXeOvdrsxSotjUYlrrKs6RPiaO5t+j1IcjBSkhLQEpGSmS9s35txW4O1DnfdXc+v/RH/ZT7KEIURh8P3Ob7QaHqQ5o8VsL/Qf57Tf14u8P90k6rzXnYcD0XFxQeZis25PkJ/h85+eIeR6D4duH67ynKkIUcJ/tDkWIAnUW1tF67Zzjc9BjfQ+ZIictSTkeslc1/KDht39/g8NUByhCFDgaIxaBM5QZWHByAQ7dOYQnyU/QemVrrI9ar36/H7ptaCEGL8orFysEA3fydnZ2CA4OxqRJk7TWBwcHY8qUKcjKyrtSbm5KpRL9+vVDTEwMzpyRflOqUCiA4OyfK7tWRmxibK6vqeteF6c/Pg2X4i7ax8pR8BAmi7/eVita4XjscXSu2Rnhg8INHjfidgQ6rO5gcPuqXqswtOFQnXP19+2PDe9tyDXm/HqZ+RJTD01FowqN8F6997S2XYu7hnMPzqH/lv4AgKxJWVAKujeAmlS/G32mHpyKSRGTUNy+OM6OPAvfcr4Gi0nLei7DwPoD4TLdRe92TW96vYn9t/arf57QdgJ+ePMHpGWmoe6iurm2IsktXkEQYDdFuz6YOD4RJR1LIiUjBVMPTYV3WW8MazQszxg1rzN1QiqcHJwAiB+cXl/8OgAgY2IGHOzESYpSMlL0XnsZpzIo41wG0fHRqOxaGVGjohBxOwIXH1/E2JZjseTMEny15ysAwJNvnsC9hLv6tV/u/hLzT87HGxXfwLwu89CuWvbTrNSMVJSYXkLnfKdGnEK3dd0QlxqnXqecpISdIn910ywhC/ZT7NU/L+i2AJ83+xwAEJ8aj7KzywIA9gzag7dqvmXUsRPSEtB4WWN1lyjPkp64/eVt9e82p8tPLqPe4nrqny+NvoS6HnWhzFLC3i47xn3R+9BpTSdMbj8ZwR1Csg9gwtMKhUJhVU85TM3DQMFeq6F8MbvTbHy799tcX5vb//Wc9kbvxVtr9P/dCZMFvHj5As1/a46qpapi18Bd+Z7a/LOdn2Hx6cVGx1mQyswqg4S0BK11XWt1RdSjKPWTfU2ZEzO1/n+YQ86crJkzc8qZQzf13YT3X39fa5+QiBAEHwzWPY/Ef4M/Lv2Bfpv7qX/OmpRVINPcP015ioO3D6Jrra469yMqmvcV5z45h4YVGgIQf0dPU57Cw8VDa//xe8dj1tFZOseRGnPko0gsPr0Y37T6BgqFAjXK1NDafiL2BFquaAkA6FWnF7b135bnMTX/P/uV80PkqEg8T3uO4IPBqOJaBWP3jNXa/7/R/6GeR3auFgQBDwe8jYqb/haPFwx83eprjHxjJGq71c77/FaWh4H83ROb+1oFQUDQgSAsPbMUJR1L4ttW32LfrX2Y22UuqpayjlZe1m7X9V0IPhiMKf5T8O+Df/H9/u8L5LihvUIxpOGQAjkWmWj6dGDCBHF51Srtsd00rD6/GkO3a28r7VQa1UtXx/mH5wEA/2v+P8w/OV/ntTcDb+rk+sJgKD8VqYLG2rVr4eDggDlz5uC0aiRXCXIWNKQa1WQUFvdYrH0sPQWNtZFrMXjrYPU6l2IuuPTZJZ0kPf/EfHwZ/mWe5/2/3v8HBzsHBPwZoLV+RscZGN9mPBJfJuK3f39Tv8E3qtAI695dh7oedXWO9cvJX3At7hrmdJ4DR4fcB8nSvLYG5RtgYfeFaFO1DV5mvoTTNCed/df2WYtBWwcZPN6vPX5FPY96KONUBpVdKyPxZSJuJdxCKcdSeGPZG1r7CpOFXFvHdKnZBeE3DReKCsK8LvPwZYsvIQgCNv23CdVKVYNLcRf4lvNFxO0IdPw/3T5pwmQBP5/4GWPCxwAQPzAHtQvCp00M97PPeZ3J3yfjUdIj1PglO1HM6jQLPb174r3f3zOpdc5XLb/C3ONz1T+7FHNB0vdJiE2MRZV5+kc+vvLZFdRxr6PzoT43Vz+/Cm833See8anx+Cf6HzxNeYpRTUZBoVAgXZmOYnbFdG6YW/zWAifvndRap/qAZOhvIjowWixS6fmb16Tv9aUcSyFhfIKevfXvr/rbG1x/MEL8Q9Bvcz+cfXBWvV0IFr/vblQSHU49QXH74kZ9kLG2G2lT8zBQcNeqzFLCYarkWcn1yvnhbeGphfhi1xd40+tNrHxnJVwdXdXFNEMihogfJAVkX5MxRQhBEHT+VnL+DSZ9lwSX4i64+/wuzj44ix61e6CYveFCcs7jzzwyEwqFAuNaj5P8d5lXS8Wcnn7zFCUdS0IBhd7Ynqc9RymnUlrrPt7xMX77V3yinjAuASUdS2LkjpFwdXTFnM5z8ox1xuEZWjfkXWp2we5Bu/Xuq/kBWyU9KF0rVkPXLPXf09DrVUXfHw79gNUXVmPdu+vQzLOZevuNZzdQe4H4gfvGFzdQs2xNrde3XNESJ2JP4OM3PkY5l3KYdngaTo44qT7Gnpt7dLpXCpMFrUJcm6ptcHjYYfX21itb49jdYzqxJn+fjBLFdIvZmh68eIBKc7UHP17YbSE+a/YZAOi9Xzg6/Char2wNANg1cBdiE2PRrVY3eLp64knyE5T7SbeFwaGhh9AuNPduI6p/m7iUOLj/6I6lO4CRZ4EHrwGVvtbdLzfWloeB/N0Tq6419Hwo5p2Yh30f7tN66FFQlpxZglF/j8p1H7kKt+Zy/8V9xKfGo457HYNF17vP7+KHwz/g86afw6+8n8nnik+Nx/0X9/F6ude11i84uQCBuwNNPm5eitK/4fO05wg5GIK2VduiT90+evd5kvwE159dR8vKLaEUlIiOj0btsrULpIhtEs3zxsUBZXXvXdZHrcfAPwfm6zQJ4xJ03ssLWpEvaCiVSrz77rvYtm0bmjVrZpaCBiB+sMoSsnAz/ibqLsr9w1NOZ0eexRsVsz+4G3uTqE/4oHCDY0OkfJ8C52LO6p+vx12H90Lxw2aIfwjeq/seUjJS0NSzqc5r6/9aH1GPo/Idn6nyKo6YS6canbA3eq/k/RPHJ8J1pqvO+r71+mJzv816X1MQfwemKGZXDBlZuXcTeTj2ISrMkT6w5emPT6NJpSYAslst5PR5s8/xbatv0WBJA9QoUwMnR5zUepqb399HzjfSj/76CCvPrTTqNYD+Vjh5UQhA1qsGGiHtgeBXja9u/e8WHOwc1MWj3/v+jn6v99N/DCu6kc5PHgbyvtbIR5FYH7Ueo5qMQrXS1QAA/z3+D76/+qr36VSjE75t9S06r+1s2kVoULWQepz8WKfJfZuqbXAk5ojRx1QVSlStelIzUrXyssrTlKfw+FF8cr5n0B50rNER0w5Nw6SISTr7vlXjLfwT/Q8A4I2KbyBiSARKOpbMM5bdN3aj27puAIDpb07HuDbj8mxRlaHMQPEfiud5bE2nPz6NpsvF95Xg9sEY03IMNl7ciIYVGuJk7EkE7g7Ed22+w/SO0wEAZ++fRZPlTQweb+U7K3H56WV0qdkFHWvoH9xMX944OeIkShYvqS7Ixo+LR2mn0hi2fRhCz4dq7Tuo/iD0q9cPXWt1FYuQBvKQqtCbG0Ot2lTKOpfVGqNCM/8YavUJAH9f+xs9N/TUe8z4cfHIUGboLQZM7TAVEw9M1Dnurfhb2Bu9FyPDRuo95tQOUzHAdwAqlayE4vbFcePZDXi7eWvdpOdV+JlzbA6+/udrvfvktLr3agzZZvqTXWGyoC5mAMCGP4D+F4FrbkCdL7L3m+I/BRPbTzRwFJE15WEg//fEaRlpeh9UAdmtT/Mr8WUiSs3M+8NP1Kgo+JbzzXO/gpahzMDuG7thb2eP7rW7G/16QRAQHR+NaqWrqQsV0w5NQ9CBICx/ezk+avSR1j2Fm7MbHn79UKuocTTmKLZf3Y4fj/2oXnf/q/uoWFJ6dzdBELDl8hatFmLjWo/DzE4zAQBTDk7R6o6dH22rtkXE0AgM2DIAv//3u9a2tAlpeT44tSQ7r+9Ud5lp7tkcS3suRWZWptZ7U8niJTGk4RCcuX8Gj5IeoVLJSjh6N3usng9e/wC3Em7h1L1TAIDt/bfjnTrv6D2fMkuJhafEB8WNKzUuuAu5dw+oXFlcdnYGUnS7Hv5w6Aed94T80CxiFzSTChq9e/dG7969tdZv3boV27dvR2hoqMGTffjhh0YFt3DhQoSGhuLixYsYMGAAVq1apd6WnJyMTz75BOHh4ahQoQJmzJiBnj3FN/B58+bhr7/+QteuXVGxYkXY29tj4MCBaNq0qdkKGvmlepP/9fSvGL1zdKGe69+R/6JRxUbqn9dFrtNbJNC8sQSAi48vwu9X0yvCcnnx3QuUnJH/N938CBsQZvCGc0mPJSjlVApLzixBWEAYXiv+GiYdmISph6aaOUrpRjcdrW7uLsWSHkvg4+4D/9X+kl+z/8P96OD1qnn0g3M6rXWMNa71OHXzaak3yI+/foylZ5fik8afqJtjzz46G+P2jjPq3C7pQNKr/0rfvAX81Nrwvi+DXqK4ve4HRXPdSMudh4HsG2lHB0eEng9F4K5ALO6xGIPqi3nKZ6EPrsZdBSAWFJwdnNUf5AtLy8otcSvhlqQBIDf326x106jP/K7zkZmVqdVE3snBCakTUrX2c5vtpvUht1qparjz/I7kuLe8vwV/X/8bf17+U6t7iGbLg5wfPnt698SOATt0jvXHpT/wT/Q/OP/wvPrGrDAIkwV8v+97zDgyw+jXAeIYPllCFkoUKyGpEOrj7oPLn13Oc0wcYkAAACAASURBVN9/Bv9jsFtR11pdsWvgLr3bDHXdyIvqepafXa5TXFAVxPQV2fJj2wfb0HtTb531/er1w+ZL+ovvOeN9lvoMbrPd9O7z6OtHZh+H4/5X97Vai4StA3pcB85UAprmqNnk9QTZnAUNuXNxXvfE5VzK4dHXpg2irEnq/3VV61hz+m7fd5h5ZKb65yn+UxDULijPJ+wPXjxAo6WNkJyRrDU5QOyYWMQ8j0Grla3yPPeXLb7E3M5zse3KNrz7+7t693n89WP1vcnJ2JMo5VQKPu4+Ot1f8+rGLsWmvpvwwR8fAAC61eqGsIAw2CnskCVkaRXAc7YoXHVuFYb/pT2e1ImPTqB55eb5ikeZpcTnuz7HxosbkZCWgBXvrMDwRuJ5HiY9RCnHUsgSsgx2wZMiLTMNztN0HzQUlEXdF6FW2VroXLMzBEHAuYfn0HhZdhHj2bfPUMa5jNZrbsXfwoOkB2hVJe+/IS0tWwInTgAAvh7XCIdrFcOpe6fwXt33sLnfZmy/uh19Nmm3NClRrAQCmwdq/R/IaXyb8ZjRcYbBBxC5dfPMD5MKGqaeSKk0brCyrVu3ws7ODuHh4UhNTdVK3h999BGuX7+O3377DeHh4ZgwYQIuXLigM3Xs+PHjce7cOdjZ2eH48eMYOnQofv75Z8kx60veewfvRccaHbHn5h7YK+yRnJGMXhtzHxnWWOPbjMfJ2JM4cPtAgR5Xn1+6/oIAvwDcSriFxhUbo/lvzXH6vv43Oc0395lHZuK7fd8VSAzda3fHzus7C+RYuVE9QZCrtYMp8upWYytUiXRIgyFGt3oqDKr/C6b821R4ATyYIy6P6gEs0W38pHb7f7fVrQ40metGWu48DGTn4l51emH71e3q9W/VeAvb+2/P9Sl3bjp6dcS+W4YHAbw0+hJeK/4aqv6cv77awmQBV59ehc8iH4P7uBRzQXJGss76OZ3noFbZWmhXrR1KO5Uu1FxwYMgBeJX2QvX51XW25byRkvoU1ZIMrj8YayLXSNp3cffFRj9M+Lb1t5h9dDYAsSiy7YNteltpmPpvKEwWDI6NNO3NafiuzXdGtxYz1YmPTqDFCgODbL6i6u6a2/Xm9X/QHA6tBNrGAAeqA28O1d5mSQUNuXOxlId8jvaOSJ2QCoVCodUtSt8HMU2ZWZm5jq327NtnuPHsBj766yN1q+CxLcfip84/SYpdJSEtAZ+EfYLrcdexuvfqXLtpXI+7jstPL6ufnL94+UJvy1qVOm51cOVz3a6+O67uwDsb9T99N0Upx1J4/vK5we3nPjmHRkuzH1J6lPDAk5QnAMSWcE9SnmDR6UVGnbOeRz1cenIJFV+riDV91qhbwKVlpuG/x/+hUcVGksdFyzn+mcqpEaf0tgSXcrzJEZPxw6EfdLZ92uRTBPgGaHVD+/GtH/FGxTfQvlp7o8dw0nx4Ymm+avkV5nSeI23n2bOBceKDuP88AN/RADTS9Oser+O/J//pvEzVoj9dmQ6fhT64lXALJ0ecRJ9NfdQzm2h2gVS1PNLUuGJjnBmZPXbP2ftncenJJXSv3V2dI0wZY8/ogoapozorFApMnmxa06WJEyciNjZWnbxTU1Ph7u6OPXv2oHVr8dFmly5d0KJFC4SEhBg8TrNmzXDqlPSnSIaSt+aAjCpfhX+FeSfmST62KU5/fBqh50Ox6PQio5+IFxTVm3tBJeh/R/4L33K+uPP8jvqNz1TJ3yfjy91fYl3UOr2jtmvemKRmpKLnhp5aA4EC4tPL935/L+dLMa/LPGy5vMWkpuQqMzvOxPh9441+3dCGQ7WaPff26Y1tV/IeLE2TMFnA3ed3JX8wa1etHQ7dOSR5vT4zOs7QKni1r9YeB+8clBawFXBzdtMa6NQYva4A2zaKy8saA5+8bXjf85+cR4MKDXTWm7ups1x5GCic1nLKSUoooDD4ATCoXRCmdhBbRY3bO079QdUUqtzTbV037L6hf7wGa6C6DlO6WRV1UztMxdiWY3WKa0nfJWFd1Dp8EvYJ/Kv7Y1STUeqnmpqaezZHu2rttJqQ57Sq1yo8THpYYA8S8iNjYkauH0DNaUyLMfm6/zq3BGj4ENheB+g9QHvbsIbDsOKdFXiY9FBvc345upxY2j2xPmv6rMGXu7/Ueo98Pv45bj67iQYVGqg/sFx+chlPUp6oZxDMaXL7yRjXepxW97tKcyrhQdIDAEDct3H47/F/aObZTN1tQRAEJGck47Xir+kcr/aC2rjx7Ib655/e+gljW41FZlYmtl/Zjnoe9fDu7+/qjEHWt15fAGKrtNzkHIg/8lGk1vTdxmjm2axQW75pKu1UWmdAZxX/6v7Y3n87XB0NF3OMldt7iNQn+L029sJfV/8yOYagdkGo41YHn4R9gsqulRH5aaTBri+axTlLpip6hxwMwZvV30SXWtpDDcw+OhvrotbhwqhI9boB7wEb82hs/33b7zHtzWkGt2cJWRgTPgbtqrbTmRyi85rOelvMbu+/HRVeq4Dmv+m2zDGlG5LRBQ05BAUF4d69e+rkffXqVdStWxcJCQlwdRX/g3399de4e/cuNmnOp5tPquS9Z9AerX7Xhir2Upsizeo0S6uJ+keNPsKVp1e0+lfpk3MwuodJD3Hs7jHcfX5XZ9DQsyPPounyppLmZzdGxJAIZGRl6DSznd91PppWaiqp2Zym3PoEGyu3Y2nOAqNp1/Vd6L4+uw+kvtYQOf+905XpiE2Mxd7ovfgk7BPJ8WVNyiqQDwHG9h/+tMmn+LVH9rSm6cp09SB8WUIWjsYc1RlEzVCsUluLONg54P5X9+Hh4oFnqc9w+clltKzSUm9VPr8iP41E/SX1ddbfDLyJmr/U1PMK6VK+T8Hv//2uM7qzIeveXSdp8KTgA8DkV7WdD/sAa3K53zk87DDaVG2js97cN9Jy5WGgcAoaqv/XWy9v1dt8N+fgj5pjCxnjbe+38deA7JuuTRc3qWd9sjb/a/4/jG46Gmfvn9UZfFrT1g+26jRVBcSnty+VLwszRMk+eP0DbPpP+t9pzm4KOe0YsAM9avcwOcer3t+tpTVeYbYcrOteF5efSp/WWjlJqfe9ZWbHmTj38Bw2/bcJP731k8ExOm7OB2rEA7d7tMFXgz2w9cpWvftN7TAVQe20nzbKUdCQ+54YEAsJe6P34oM/PsDYlmMx57jEJ8MQuys9SHqQ5wMiQ+MK5DUei+Z2zfu3X07+gv/t/p/kOE11bPgxtKzSEsfuHlMPaivFN62+URc0VS3Bpx+ejgn7J+jdv3PNzvjt7d9w5/kdtF3V1qRYVd2E9LWQ+av/X+heu3uhzUSlOUOfppzjCOpz6M4hg0Ww/2fvzuNqyv8/gL9upSlEmyUpKgoja4who+wURmMZZJR9bGMdY0t8zWb5WoexzEgGY5/fMMhWqC/CUAwqkoioiJbb/vn9cefe7lq37nLu8n4+Hj2ce86957zPcc/7nvM5n0UVEYER6Osm28+WvO9c4dJCTPtrGnKKcpCSnYLYtFjkL86HmYkZCkoKkF2Qjf9c/g92/r0ToT1Csaj7IpibmiPySSR6hvfE75/9jr/T/0Z0arTczpar48yYM+i/r7/otX1Ne4QNCUMftz74YJWggMDxPfC8vO9/8EIrX6+ips/KKGNlOPv4rKhfLnHj2o7Dnrg9MvPndJmD//b7r8z8iijKxepv3KIC6bZpWVlZsLa2FiVuAHBxccGdO3dU2k5UVJTM+No/DfwJvV17Y3/Afow+NhoLuyluKy9da0OeV/NfoX6t+pjScQouPrmIotIijGwteFqjaPg3Ienj0LB2QwS0DAC/mC9ToNHBoQP2B+xXeOFc1XbXQiOPjMSrPNk2kjM6z4AJz0RilIyAlgEY7D5YdDP45us3SMhKEPUav7i75NBPZSFliE2LRWJWIuafm4/CkkK51eoufnERPcN7ViluYVt7aQOaD5DoOA8Q/J9PPyXotGZOlzkynzE3NYerjSta2ivf7OHc2HNq68XYp6mP0u/t7NhZojADgERSMuGZoHuT7shemA3rH60BAJ0adQKPx1N4Ac9fwkfkk0iJgiBxh4cfhou1i6gdp62lLbo5K/+jXlWeDTzx5us3CL0UiuGthsPb2VvuKBBVZcozhWUNS4xrN07pAo3RnqMrLNBIn5eO13mv4bGqLfDvCBdvK0kb7wvfK1wmXmPOx8cHPj4+SsVZHdrKw4D8XKwp0r2RKyqwVmYIR3kODZfsAG1k65EaK9DYPWQ3Zp6eKdFGW502Xt8od1g2cfe+vIcP638o0/HxvI/n4due3yIjP0PhiEnKmtxxMnbc2qHSOuJfxWNj/41K3+BU1tleU+um1c45PV16ij6bOCOxWgVn8iz9ZKncatjiqvMUuCxE8KCkor6gFHkx9wXSc9Mr7AMpbmqcRAezbDlDSVkJ1l9dLzO08uWgywqrJy/0FlyvhX0aBgszC/kFGkxQmAEATTOLcWzkMYXNaZdFLpMp0AC0m4cBbq+JxfPjiA9HiIYx7u7cXW5fK/JU1veKkF9zP7nzpZtUiOa/vI1SJtm0/a/Ev/Bh/Q+x49aOKvfBU5GykDKM+2Oc3CZsih7sCTt9Ly0TjGAkXfi5us9qLO6+GFbmVqJChEXei+DX3A+uNq4yzV0md5gMp7pOcKrrhMhxkdXqEyN9nqAPKDMTM4kaeNoYdaNVvVZgy5nMyFPbbm7DzkE7Ra8ZY9h9Zzcm/DlBqfX2ce2DO+l3RM1sqqLfb/1EhUlCCZmyTUw87DxgbmqOXYN3yV1PDdMasPrACjsG7cCOQZK/Vb4uvqJjLbz/AxT3mSisJdbipxZIzEqsMH7xwgxA0Im4/wF/+LuX52mXt+XLB1Ty/O1S0CV80qTiUaMqY8IzQf9m/RE7MRadd3WWWCavMAMA1l9bX+UCDUB+Lta7Ghrz5s1DWloafv/9d7Vttzol7/JK8RJnJOK76O8Q6BmosOd1oOKOsz5r+RmOjFBc1U26OQFbzuQOy/bPtH/gbucOU56pWqsMC09OYbW9jo06oql1U8E2X/+DRlaNYGNpA8YY5p6di4TMBPwW8BtsLeUPb6gooQrnSx9n6eMjfiwV9UEglJWfhV1/78LA5gPh2cATJWUl2HlrJ8xNzTGhg+IEKq/KnJ2lHdb1XSe6AX678C0YY6J2Ya1+aiXx5MmnqQ9OjjqJmjVq4n7GfYlRGeSZ0XkGNg/YjNNJp5FTlIPhrQQdDfJ4PKyOWQ37mvZ4+u4pVl5aie96foeZH82UW+1SnqP3j+Lv9L+x2HuxqNOkgpICXEi+AH4JX1TlUkjed93O0g6ZX2cq3IYyT/SSZiZh5JGRcKrjhOMjj1f4PbWvaY+MBYp/tMS3d3zkcey4tQPf9fpO7sUQIHjK6u/uj9d5r1G/VvkoAO8K3okKfCoi/eM8oNkAnH50WmI5AGDyZGCn4Af7furfGPbnGIVPJA98dgCft5a9AdbFGhqayMOAemponB5zGm42bgiLC0NAiwCJ3sIvJF/AuqvrsKT7kkoL3yoawliaosIR8e9lT5eeMk3fqostZ9hxa4dEzbG9Q/di+63tiH8VX2HhmDrM7DwTmwZsEr2u830d5BTlAJB8wqPKk/2ZnWfi0xafSgyHLV1bILhdMHbf2S3v4yLzu87Hi5wX2H93f6XbFF7gSudvcar0z7TKdxWWfFL+FFZRx9zSLMwsUFBSoHA5W87gvtkdSW+SML3TdFx+ehl3X9/FEI8haFi7Idb3Ww/LGpZKx7zdfzv8mvvBsY4jANm28IeHH8awVsMUru/Pz//EII9BFVY3/6HXD6KCiPTcdNSvVV+iwEJ83eLN8S4+uSgzRLr0+Sev35fvWkzHos/F+hNgDLlFuQo7Dpdep67W0ODimrigpAD9fuundLNUeaZ0nAJzU3N82/PbCkdMUbV2kDKFfYqkz0tHg9qCjmz7/9YfEY8jlNqesAmjUBkrw6+3fwW/mI+ZH81U8ElJ4vstXYtQ+nvLljN8dugzHHtwDO527hI3w+GfhmOU5yiNdM5YHdL9k1wOuoyjD45WWoAOCK4Dm1o3xfIey+HX3E9072D1vZVE4X7+4nz02dun0trwgGDwAOG1s7zv2q+Df0Vw++BK11NVRaVF8NzmicSsRInvmVBpWSneF77HjzE/wqepj9xaD5WJDAN8UgTTracBNdq0w+0pt0XrFw5t727njofTH6q1cKsqNV3jp8ZXaShivWhyoqi9YEREBLy9BVWx+/bti65du1a7jw95qvNDFZMaA+/dgpgmdZgkUzJX6TYVJOlnc56hcZ3GFX72ytMr8D/gjyvBV9CmQRsUlRaJqhgJqbOJh6L1akPv8N4SHYlVVuCjKcIxuqODoyVuhJ5mP4V9TXuZ3pTXX12PuWfnil5LJ6z6a+pXWKos3eyIa9IXtJV1SiSvQ6W0uWloZNUIxaXFKCgpkLmIqeh7KhxeURFhlcYVPisQ0kNyWMtHbx7B1cYV/GI+XuS8qPQJfGXni5uNGx7NeiSqXudh5wHXTa4S7xGdJwsWAGvXiobKest/C/8D/nKrHa7uvRoLui2QjUdH+tDQdB4Gqleg8YHpB3g44yHuvrqLNg3aVFioWVXT/pqGbTfLaz7FT41HQUmBxNOHigpS7766i7VX12JGpxmITo2WyAnK2j1kN4L/T/KCii1neJHzAo7/FdxwBrULwu4h5Tf24t9h6aaP8ohXgVbEs74nWtZriTV91sC5rmQfPUlZSQg8HoghHkMkauSJxzGq9SgcuHcAipjyTEVPXb2dvXEl+AoYY1gauRTvC99jQ78NMDUxxfDDw3Hk/hF82uJTHB95HPar7Svs46YspAxLI5fiuyvfScw/P/a8zDDSmQsyYVfTDolZiRh2aJjcocpV6SRYXr9cQOUFG09nP8U/r/+RW1tO3jUDYwz8Ej5q1pDs56OotAg9wnrg2nNBj/dtGrRB/Kt4SJP3Oy++v2cDz6KPWx+FhX6VXX/0aNIDkeMiK/yNEz6oaWnfEven35dYxi/mo7isGEfvH8WYNmPkVpF+kPFANDwvABR2OgFzv387MVq5Eli2TGF80vsA6FYfGrpyTSx+7MI/DUfHRh3lNi2QNqr1KOz/rPICRkB2tJGqUqYJ8LyP52Gwx2DYWNiImrV2atQJsZMkazQJR/Wo6NzPW5wnc95Vx/2M+/gx5kdM6jBJblPU88nnseLSChwcdhCNrBQ3kdNF1cmdT756Inp4Ki0jLwPrr61H/2b9RbUM+MV8HL5/GB52Hjjz6Aya2zVHd+fuMv3LnRp9CgOaD8D159fldn6szD2ZNtx8cROH7x9Wuo8vs1KgWKxcbfiuftg8MgwNazcUzcstysWppFPo7dpb4UNnVUn/Xw/xGIJn75/h75d/i+Yt6b4Eq3oqX+io0wUapaWlKC4uxooVK5CWloadO3fCzMwMpqammDhxIh49eoSdO3fizJkzWLJkCeLj49G0aVO1bV/YkWl1qhBKD1ukrBmnZsjtfVi6JFZZ4jUVpEsUK+tVWlmKniBrUlx6HNptbyd6rUr7Lm0Sf0IUOS5SpvlIVn4WZkfMRudGnTHrzCyZz2u74EgZF5IviG4A3n3zrsKOo+Q9Iau0F3kFP3LyLmg1ySfMR6JTU+kRN+Q9gRGPvYZJDRQtKxK8ENbQaNAASC8f9vNBxgN8ff5rTOk4BYMOlPcUunXgVkzqOAlmJmaiasArVqzQyoU013kYEORi3yBfRCISkLNqVxtXHBl+RKIae+rsVDjVVa1pgyLSNXYKlhTA3NRc4gJZ2XNVvABCKGlmElxtXGHCMxEUyMjpI4a/hC/RZ1P2wmzUtRCcW4f/OYyErAQs7LZQ4ndDeDPXql4rxE8V3LDKq/oMlF+AV3aRWbKspMptrIXtwsULouX1LbJ36F4EtgnEq9xXOJV0CgEtA0T7qIx2P7dD3Ks4iSGad/jvwMQOE8Hj8ZBdkA2bHyVHXmDLGTLyMlB/bX2JeeIKSwph8W15AcSR4UdEHaGde3xOos8tRYa3Go6SshKs6bNG1CO8PG/5b2G7WvaiUnxYWPGnaoDsUOzKyC/Oh+8eX3xg+gHGtR2HiScmSiyXrkUiJP79EO/MT3pUH+naOz9G/yjRSXZAywAcHXG0SjFXl/Bm+PDwwxj2gAcM+7f2YWQk8O+1HmMMUSlRMs1bhSMxaDsPA9znYmWvictYGb69/C3qfFAHX3Upb9IlXjNnWqdp+KzlZ/Bp6iN6KFLVXHLrxS3YWNrgpxs/iZo6VyZyXCQ+afIJTHgmeJHzAvPPzseCrgvg2cATeUV5uJ52HW0btJV5Mn4/4z5+v/c7JnWYpPB3RVGu5uqBm7658vSKTH9uFfln2j9oVa9V5W9UgnStMeHvhPRv44T2EzCg2QCZji+59jLnZYV9PAm9+scP9Q//VT6Do1v9WadnYXPsZtFr4YNN8Qfx1hbWeLvwraJViFSWi3WiQCM0NBQrV66UmRcSEoL8/HxMnjwZZ86cgYODA3744Qf4+clvb1ddXJS8A8CciDnYcG0DwoaEwcbSBi3sW8DdTj1taqWdfXwW666uw5wuc2SqLinT0ZPwyZW2Sd8E6OKNviLKtk/cf3e/RH8Mgz0G4/8+/78KPsENxhhinsWgQa0GSvUzMO/sPNHFx+NZj+Fq41rh+yf8OQG/3v5VZv5Kn5VY1mNZ9YKuhncF73Al9Qp6uvQUPWlZenEpvr0i6PlZfPx3oZ23dmLyycmCz4sX9nz+OXDwIODuDiTIts+UN6yZ9P5qKz9xnYcBwb6WlJZI3LSx5Qz8Yj4y8zNFF5iKOoPTBMYYwu6EoZtzN1F+ru72lemIWF5tu9yiXPCL+TLfu4rkFObAsoalRFXjq8+uouuvXdHPrR9OjzktkZ8SsxLhsUV26FGg+jmpjJXh9svbaF2/tURP5o/fPIZTXSf8EP2DYCi+HstVqpHG2L/DnJrXwhv+G/DAkxk6MrcoF2nv0xCdGo2AlgGi5cLCkG1+2zDVa6rMusX/z25OuilqwlRcWizR/4Mip8ecRv9m/St9n7ztAYIhhVvWK+/Hae3/1mLBuQU4OOygqF+D6srKz4L9GnuJeYpqkYw5NkbUbEf6e5uVnwXXTa5wtXHF+bHnJa4VYtNiJXq3v/jFRfi6VL0PAJXt3g2MHy+YTk4GpIY5lT7uwie3ouVavE7kOhdzdU2sjF1/78KKSyvgZuOGVvVaISolSqZ52MPpD+UOo6wJK6JW4ObLm1jXd53Grt8NkaIC9CPDj6Cbczece3wOm2M3Y13fdejepHodoSoinbs97DwkahRXp/Cea+IPX64EX4G3+DGbNg34qWrD96qTsFBburBcXiF5TmEOllxcgjGeY/BRY9lRUQAdr6HBNV1O3pog3iNzdHA0Pnb6GFtit6BJ3SYKO3visiBB+KUf4jEEf3xetWFM9QFjDJeeXsLG6xuR9j4Nl4MvK9XxrD7Iys+Cual5hW1khQpLCjH62Gg4WjliXd91sPreCs51nZEwI0Enmt9UVhurqLQIJjwTybaqAwcCp08DXl7AjRtyPyfvh700pFS0LWPKT8J9zS7IxopLK7DYe7Hcm/jAY4HYd3cfxrUdh7BPw7Qep/ev3oh5FoNpnabhp4HKXyiI11x6Pue5qI8CceLfB2Ev+try9bmv5TY9ufDFBfR0qVoHzfqksKRQ4dBx4v8fVydcRZfG5dWSb7+8jTOPzqCTYyfEv4rHnC5zZJ70VfXmSjofaLr5of9+f/yVJHiSV9kwiklZSXCzdatyrVTxfYqbGoc2DWSfbmvcuHFAeLhgOisLsJWsDeO5zRP3Xt+TmCdeaGSMeVhfCGNd+7+1+KjxRyp3bki0Y/7Z+RIPU1/MfVFpp8zqoqhAJbhdMH4dIvtgTa+8fSuZ3zIzATvtP5CuzPab2zH1L8FDhBomNRDcPliiE3BFTc2pQKMCqjQ50VfCzumkL1Id1jkgPTddYt6WAVswvfN0rcUm7U76HVx9dhXj2o1TS9tEQrSmWzfgf/8DevYELlyQ+xZ5P6xzP56LQeaDtF7VmWv6kovf8t8iOjUavV17w7JG5UN4V8XJxJMYdGAQHK0c8Xzuc7WuW1lO653w/H35tvcF7MNoT8XDtxqygfsGijr8la4tIU9ltXAqc/npZfT/rT8a1m6I+9Pva7xwW9jxnLeTt0SNBHV6lfsKnXZ2QkDLAKzvt56bAmrxbRYXA2aSBTev816jwdoGkBbZI5LyMCEa4rffD6eSTlW5HwVVKSrQEI7epdfEc92//bfporT3aWi8vvL+SfZ8ugdftP1CfU1OTExMKv0RMjMzQ926ddGoUSP06dMH//nPf2BhoftPmvWtNFqTpMd8HtpiKI6NPMZhRIToMU9P4N494NNPgePH5b4lPTcdDuskn0qYmZiheFkxAOPKT8a0rxV5lfsK9jXtOav2mpGXgTX/WyOqrSFeY8jYvOW/xehjo/FhvQ+xtu/aSt8vXuNhftf5WNOn4s5WiZaIX78qyDFH7x/FsMOSo3wJa8gYU24ypn0l3NPW8LHiolOj0X23bFMWRU3u9Ir4sfzrL0FNYR3lscWj0iFqAamOplWtoTFx4kRcvnwZjx49AgA0aNAA3bp1w5s3b3Dv3j1kZmbC1tYWrq6uePnyJdLS0uDt7Y2//voLVlaVVzfnEiVvSWnv0/Aw8yHuZ9zH5I6TFVbFJYRUokkTIDUV+OILYI/8cbgBQS0k8SFmm1o3xZOvngAwrvxkTPtKDFN6bjo+2vURLM0scXvKbbXX4CHVpESBhrx+UYTNcIwpNxnTvhLjJRxJSWhsm7EIHxrOYURqkJsLiN9z6/h5fOzBMXx2qPKOV8X731CUn5R+5DJ27Fg8ffoUU6ZMwe3bt/Hy5UscOXIEFy9eRGpqKmbPno28vDxs2bIFqampWLduHf73v/9h3bqKL5RLvQAAIABJREFUO5skusexjiN6ufbCzI9mUmEGIdVVWioozACAWrUqfGu7hu0kXqdkp2goKEKIJjWs3RBPZz/FwxkPqTBDFzkobqMvb4S5C8nymwoSQvRbX7e+uPjFRViYWWBT/036X5gBAGfPlk+PHMldHEqSNySxPEsjl1b6HqVraPTu3Rt8Ph8xMTFyl+fn56Np06Zo06YNzp8/DwDw8vKCjY0Nzp07p1TAXKHSaEKI2m3aBHz171B21taCjpoqID1EqLCKnTHlJ2PaV0KIFglraPTrB5w5o/htUm3r2zZoiztT7xhVbjKmfSXEoPz0EzBjhmA6Kgro0aPCt+uCe6/v4bNDn8Hb2RubB2zG+qvr5RZgFCwpwAdmH6heQ+PWrVto166dwuU1a9aEv78/bt68KZrXtWtX3Lp1S9lNcCo0NBRRUVFch0EIMQQlJeWFGQBgUnmqrWtRV+J1VFQUQkND1RyY7qNcTAhRq3Sxjs4jIqr0Uet0a8rDhBD98Phx+fTH2hshTRWt67dGwowE/DL4F9SsURNLPlmCQ8MOwcZCMLS6Q20HxE6MxdXoqxXm4irV0Lh9+zaePn2K2rVryyzPzc2Fs7MznJycEBcXBwAYNGgQMjMzcfXq1WrsovZQaTQhRK2++Qb48cfy1wcPAiNGVPox8aeDVEODEELUIC0NaPxvb/qenkB8vMK39v+tPyIelxd6/Db0N4xpM8aocpMx7SshBqO0FKhbF8jLAz78UNAhvR4TdhYr3WmsyjU0/P398fbtW0ybNg2xsbESK8vJycGCBQuQnZ2Nfv0EHazcunULly9fRp8+fVTZH0II0T/ihRkA0LLioR4JIYRoSGFh+fT8+RW+Vbodvd6PeEAIMQ5LlwoKMwDAxYXbWNRAWIih7Ag4ShdoTJ48GWPGjMFvv/2GLl26oF69eujfvz86deoER0dHbN++Hd7e3vj222+Rl5eHzp07g8/nY/DgwdXbE0IIMRQlJUq9bV/APgDAqNajNBkNIYQYj4KC8mmLigso6teqj7OB5R3rKdtpHSGEcCYjA/jhh/LXsbHcxcIRM2XfWLNmTezduxc9evTAgQMHEBcXh7Nnz8LMzAweHh6YMWMGxo8fjxo1aiAtLQ0jRozAlClT4OXlpcn4CSFE9ylZoDHaczR6uvREg1oNNBwQIYQYidzc8ukPKh+5rbdrb5wfex71atVDg9qUiwkhOq5+fcnXZkrf3hsMpfvQkCczMxM2NjYwNTVVZ0xaR+0FCSFqJV1FLicHkNP3kHKrMp78ZEz7SgjREjMzQftyAJgwAdi1q8qrMKbcZEz7Sojeu3oV6NpVct7YsUC4AQxDK4ei/FStIpwbN24gISEBGRkZaN26Ndq3bw97e3uVgySEEINUzcIMQgghKhIWZgBAdjZ3cRBCiLpNmCD52sYGWL2am1g4VKUCjbi4OEydOhXXr1+XWda2bVucOnUKDg4OaguOEEIIIYSQatm9W/L1jBncxEEIIZqQlFQ+fe8e0KqVbC1hI6B0k5PXr1+jdevWyMzMhKOjI/z9/dGtWzdkZGTg8uXL+L//+z80a9YMkZGRcHR01HTcakXV6wghaiX9Y6JCfjGm/GRM+0oI0QLpXJySAjRpUo3VGE9uMqZ9JUSvvXkD2NmVvzaC81blYVsXL16MzMxM/Pzzz3j27Bm2bduGwMBAzJkzB8ePH8cvv/yCR48eYdu2bWoNvCpSUlJQr149+Pr6wtfXF5mZmUp/NjQ0FFFRURLzbG1twePx6E9Nf7a2tmr+HydEBxUVSb6u5g9MVFQUQkNDVY9Hy1TJw4D8XEwIIWpRxcIMfc3DgPqviQkhOsbbeEZhqiwXK11Do2XLluDz+Xj8+LHcTkBLSkrg5uaGxo0bIyYmptoBqyIlJQULFizA4cOHq/Q5RaU9VEqtXnQ8iVF4/x6oW7f8tYrfeX07b6qbhwH921dCiA7Lzha0JxdXzfyij7lJ3dfEhBAdI14DbeVKYNky7mLREpVraDx//hy9evVSOKKJmZkZevXqhX/++af6UapBTEwMevXqhR07dnAaByHESIkP0bp2LXdxcIjyMCGEc/v3cx0B5ygXE2KgysokX7dsyU0cOkLpAg03NzccOXIE79+/l7v83bt3OHLkCJo3b6624KqqUaNGePz4MU6cOIGIiAjcuXOHs1gIIUaquLh8umZN7uLgCOVhQohOmD6d6wg4RbmYEAMmXcHAyJv1K12gMXToUOTk5GDp0qUoFr9gB/Do0SMsWLAAubm5GDhwYLUC2bJlC7y8vGBhYYHg4GCJZXl5eQgMDES9evXg6emJkydPipatX78evr6+WL16NczNzWFpaYmaNWvi888/x7lz56oVCyGEVJt4Hxrm5tzFUQ2UhwkhhHuUiwkhVSLdvM7IKN2HBp/PR5cuXXD37l00btwYnTp1gq2tLa5cuYKkpCQwxuDp6YkbN27AvBoX8cePH4eJiQkiIiLA5/OxW2yorQkTJiApKQm7du1CREQElixZgri4OLi4uEisIycnB1ZWVmCMYfLkyZg4cSI++uijSrdtSH1ohIWF4ZdffsGVK1e4DkWGPh5PQqrs8WOgWTPB9J49wBdfqLQ6bZ43XOZhgHIEIUSN5A1dqCd9aOjiNTEhREfcuQO0by85r5ojOOkblfvQsLS0RGxsLObPn4+cnBzRyCaJiYmwtLTE119/jZiYmGoVZgCCGiBDhgyBnfjwMxAUpPz+++/4/vvv4e7ujpkzZ+Ljjz9GWFiYzDouXboELy8v+Pj4wMHBQemLaEIIURvxGmx6VkOD8jAhhHCPcjEhRKEtW2TnGXkNDbOqvPmDDz7A6tWrsXr1aqSnpyM1NRWOjo5o1KgRePJKwqtButQlNTUVfD4fnp6eonmenp54+PChzGf9/f3h7++vljgIIaRakpLKp2vU4C4OFVAeJoQYFDMz4MgRrqOoMsrFhBAZ8gbgsLLSfhw6pEoFGuIaNmyIhg0bSsw7evQo0tLSMGvWrGoHJF0wkpWVBWtra9SpU0c0z8XFRaXOjaKiovR+fO0ffvgBu3btwtu3b9G/f39MnToV3bt3Fy1funQpfv31V3Tv3h2hoaFoaeS93xKiNYMHl0+rqYaG+NjbPj4+8PHxUct6FdFGHgYMIxcTQvRARgZgba3SKrSdhwG6JiaEyHHtmuw8NVUs0AfycnG1CzTk2bx5M65cuaJSgYZ0abSdnR2ys7Px/v17UQJPTk6Gvb19tbch/UO0YsWKaq+LK82aNUN0dDTq1q2Ln3/+GaNHj8azZ88AANevX8dHH32EuLg4/Prrr+jduzfS0tI4jpgQI5CYKPk6JUUtqxVP3tqgjTwMGEYuJoToARULMwDt52GArokJIZXYtQsQe6BtDOTlYrUWaACyybeqpEujnZ2dYWlpifj4eHh7ewMA7t69i65du6q0HXWYPVvQL4uq2rUDNmyo2meGDRsmFsdsrF+/Hrdu3QIAmJiYYNWqVbCwsMDChQuxadMm3Lp1Cx07dlQ9WEKIYtKFuS9ecBOHivQpDxNCiKGiXEwIkdGli6CWhqUlMGEC19HoBLUXaFS3L43S0lIUFxejpKQEpaWlKCwshJmZGSwtLTFq1CgsXboUO3fuxJkzZ3Dt2jXs2LFDrXGHhoZWuQrhnTvApUtqDUNpf/75J8LCwnDt2jXw+Xzk5uYiLi4OJiYmaN68OSwsLETvbd++Pa5du0YFGoRoWl6e5Gux87CquKgGzHUeBqqXiwkhRKG2bav9Ua6aY3CdiykPE6JjGAOuXAEaNChvcuLqym1MWlRZLlZ62FZl+Pj44MqVKygtLa3yZ0NDQ7Fy5UqZeSEhIcjPz8fkyZNx5swZODg44IcffoCfn5+6wq72sK1c1dDIy8uDq6srduzYAV9fX1hZWcHFxQUhISEwMTHB1KlT8fbtW1haWgIAHB0dceLECXTo0EH1YFVAQ4ERg9e5M3DjRvnrP/8EBg1SaZXaPG+4zMMA5QhCiBoJH7DNnAls2qTiqrSbm3TxmpgQwqFz54C+fSXn1awp+yDNwCm8Z9eVAg0uVbdAgyvp6elwc3NDZGQk3N3dsXXrVoSGhmLbtm0wNTXF5MmTMXv2bCxYsABhYWHYsGGDTvShoavHkxC1ka6hlp8vqBKo0iqN57wxpn0lhGjQ8+eAk5Ng2sQEUPG61JhykzHtKyF6Q/qBGQB06AD8292AsVCUn0w4iEUnhYaG6k0vzw0bNsT333+PsWPHom3btigqKoK3tzd4PB54PB66dOmCGjVqoG3btrhx4wbOnj3LdciEGCcVCjOioqI46YSOa/qUiwkhOurJk/LpsrJqr4byMCFEJ0gXZgDAmDHaj4MjleVihTU09uzZU6X+MBhj+OGHH5CYmEg1NIhcdDyJwZPOmWr4vhvTeWNM+0oI0aDz54E+fcpfq6HDemPJTca0r4ToDXn35NnZQN262o+FQ4ryk8JOQYODgzUaECGEGDR3d64jIIQQ48Tncx0BIYRoVq1aXEegMxQWaISEhFRrhdUd5YQQQgzKuHFcR0AIIcapoIDrCAghRLPM1D5Yqd5Sa6eg+oqanGgHHU9i8MQLdAsLAXNzNazSeM4bY9pXQogG7d8v2b6cmpwozZj2lRC9Ia/CgBGep9QpaCWoAyRCiEqKiyVfq1iYQZ3REUJINU2cWD7t4VHt1VAeJoRwrqSE6wg4V+1OQY0J1dDQDjqexKC9fQvY2pa/VtN33ZjOG2PaV0KIBqm5g2Zjyk3GtK+E6IXMTKBePdn5RnieUg0NQgjRpIcPuY6AEEKItEmTuI6AEEKqLztbdl6XLtqPQ4dRgQYhhKjDq1dcR0AIIQQAxo8vnx47lrs4CCFEVW/fys47dkz7cegwKtAghBB1oF71CSFEN3h7l087O3MXByGEqEpeDQ0HB+3HocOoQMMABQUFYdmyZVyHQYhx2bCB6wgIIYQAQGlp+bSpKXdxEEKIqqRraIjXQCMAqEBD7/n4+MDW1hZFRUWieTweDzx5w/uoUWhoKGrUqAErKyvY2tpi6NChOH/+vEa3SYhOoz40CCFEN1CBBiHEUIjX0EhMBH75hbtYdBQVaOixlJQUxMbGon79+vjzzz+rtY6goCDs2bOnyp/j8XgYNWoUcnJykJ6ejsGDB2PixIkoKyurVhyE6D0TSqeEEKITxK9FKDcTQvRZfn75tJ0dd3HoMMryeiw8PBy9e/fG2LFjZQolcnJyEBAQgIYNG2LhwoXIysqSu46KanJ89dVXcHZ2RoMGDTBlyhTExcWJljHGRMPmmJubY9y4ccjMzMQ///yjhj0jRA85OnIdASGEEIBqaBBCDEdhYfn0Bx9wF4cOM6gCjQcPHiA4OBg9e/bEH3/8UaXPhoaGIioqSjOBaUh4eDhGjhyJESNGICIiAhkZGQAEhQ07d+7Ep59+ir///hupqamYMWOGwvUoKtTo3Lkz4uLikJCQgLp162L69Oly31dQUIBdu3ahVq1aaNWqleo7Rog+Ki5W6+qioqIQGhqq1nVqgyp5GNDPXEwI0TFqKtDQ1zwMGN81MSEGiwo0Ks3FPCZ8zG4AAgIC8Msvv8DGxqZKn+PxeJB3GBTNF5p9ZjbupN+pcpzS2jVshw39q9ahYHR0NPr06YPXr1/DysoK7dq1Q1BQEGbPno2goCAkJyfj8uXLAIDExER06dIFmZmZMJGqehkUFARfX1+MGzeuwu3l5OTAwcEBKSkpsLe3R2hoKL7//nvUrFkThYWFKCkpwfHjx+Hn56dwHZUdT0L0mqsr8OSJYHrUKGD/frWsVt/Om+rmYUD/9pUQoqP8/IBTpwTT2dlA3boqrU4fc5O6r4kJIRxZsgT47jtB8znxwlojpCg/mXEQi0Y8e/YMOTk5GDZsGNq2bYslS5bATsPtjO6k38Glp5c0ug1F9uzZg759+8LKygoAMHz4cOzZswezZ88GALRt21b0Xnd3dxQXF+PBgwf48MMP0aZNGzx79gwAkJ+fj8OHD4s+N2bMGGzZsgUAEBYWhsOHDyM2NhYlJSXg8/m4e/cufH19AQAjR45EeHg4GGO4desWAgICsGHDBgQEBGjtOBCiM0aMAH78UTBtpOcAF3mYEEJkCAszAKNsckK5mBADIqyhYaS1M5RhMAUaN2/eRGpqKmJjY/HHH39gx44dWLRokUa32a5hO07Ww+fzcejQIZSVlcHh33GICwsL8e7dO8THxwMA7twprzmSkJCAGjVqoGXLlgAgeg8ABAcHw9fXF1988YXENp49e4a5c+fixIkTaN++PUpLS+Hg4CBRKiac5vF48PLywoABA3Ds2DEq0CDGqUOH8mkjbXrFRR4mhBAJ0k8wjbBTUMrFhBgQKtColE5k+S1btsDLywsWFhYIDg6WWJaXl4fAwEDUq1cPnp6eOHnypGjZ+vXr4evri9WrV8PDwwPdu3dH3bp1MXjwYFy5ckXjcW/ovwFRQVEq/1W1uckff/wBMzMzPHjwAHFxcYiLi8ODBw/g7e2N8PBw8Hg83L59G/v27cOLFy+wcuVK9O/fX6a5iZC8qjsZGRlgjKFhw4bIycnB4sWLUSjehkvq83fu3MHp06cxaNCgKu0L0SN5eUC/fsDkyZI9yBMB8WOi4WGTNUFf8zAhhEjIy5N8rWc1NCgXE0IkUIFGpXSihoajoyOWLVuGiIgI8Pl8iWWzZs1CamoqYmJiEBERgdGjRyMuLg4uLi6YM2cO5syZAwAoKytDUlISSktLce3aNXz88cdc7IpWhIeHY/z48WjcuLHE/BkzZmDWrFno06cPJk+ejKNHj2LevHn44osv8PXXXytcn7xOQTt06IBp06ahZ8+esLCwwNy5c+Hk5CTxmYMHD4o6mvL09MSECRMwfPhwNe0l0TmjRwNnzwqmvb0BqVo9Rk+8YFAPnwhSHiaEGATp/KtnBRqUiwkhEv7tJoAKNBTTqU5Bly1bhufPn2P37t0ABE0r7O3tcfbsWXTr1g0A0K9fP3Tp0gUrVqyQ+XxERAQ2btwIa2trrF27Fo0aNVJqu9XtFJRUDR1PPSde8NWvH3DmDHex6KJ9+4DAQMF0QgLg7q6W1Wr7vOEqDwOUI4gWPXgAmJkBzZtzHQlRt7w8oHbt8telpSoXMnORm3TtmpgQwhFnZ0Ghhqsr8Pgx19FwSi86BZUOMDU1FXw+H56enqJ5np6eePjwodzP9+vXD/369dNojIQQABERXEege8Tzlx42ORGiPEwMXlJSeT83qamAWO1DlTAmuHk206lLK+Pz5o3kaz2sMQdQLiaE/KtxY0GBRnIy15HoLJ361ZVu+pCVlQVra2vUqVNHNM/FxUWiw8vqiIqKovG1CSHqpcEmJ+Jjb/v4+MDHx0et6xenrTwMUC4mHNmxo3z6wAGggiaZSmNMMFTozZtAdLTaamiRatBQgbs28zBA18SEkH8J+wUaPJjbOHSEvFysUwUa0qXRdnZ2yM7Oxvv370UJPDk5Gfb29iptR/qHSF5VPUIIqRINdgoqnrw1TVt5GKBcTDgifn6qq2r9kyfA6dOC6eBgICZGPeslVaeh5hLazMMAXRMTQiDIZ8LRKS0suI1FR8jLxTpVD0+6NNrZ2RmWlpYSw4zevXsXLVq00HZohBBSMT3vFFSI8jAxeOLnp7pufouLy6czM9WzTl2hb/0pGMgoXJSLCSGIjCyfPnGCuzh0nE5cdZeWlqKgoAAlJSUoLS1FYWEhSktLYWlpiVGjRmHp0qVISkrC5s2bce3aNQQFBak9htDQUKpyRwipPjXX0IiKitLqE0FdyMMA5WKiBZqooSFO3woAKrJ5M2BvDxw6xHUknNB2HgZ0IxdTHiZER2zdWj4tNeqRMak0FzMdsHz5csbj8ST+VqxYwRhjLC8vj40ZM4bZ2dmx1q1bs5MnT6p9+4oOg44cHoNBx1PPCS7Ty/+IpF27yo9NaqraVqut84brPMwY5QiiJd98U36ufvutetb58GH5Ops3V886dYE+5vxt29QetzZzE9e5mPIwITpEPJdNm8Z1NJxTlJ90athWrtCwrdpBx1PPSdc6oP9LSTt3ApMnC6afPRP0Sq0GxnTeGNO+Eg4tWACsXSuYnjoV2LZN9XUmJADCqv/u7oLXhkDTtVk0YetWYPr08tdqiNuYcpMx7SshOk88Bz9/Djg6cheLDlCUn3SiyYkuoOp1hBCVqLkPDS6qOusCysVE406dKp/++Wf1r59uBrmlxuNPeZgQojMaNuQ6As5Ulouphgaohoa20PHUc1RDo2I//wx8+aVg+sULwMFBLas1pvPGmPaVcMjDA0hMLH+tju9cYqJgvQDQvLnk+vWZPtbQ2LwZmDWr/DXV0KgSY9pXQnSePuZgDaIaGgbKx8cHtra2KCoqEs0LCgrCBx98ACsrK9SvXx9jxozBrVu3OIySECNgIKOcEGLw1DysMtExdNFPCCFGha669VhKSgpiY2NRv359/Pnnn6L5PB4PCxcuRE5ODlJSUtCyZUvMnj2bw0iNSEkJkJzMdRSEC2oe5YToobIyICmJbqh0HZ2fho3OP0KIoRkyhOsIdBoVaOix8PBw9O7dG2PHjsWePXvkvqdmzZqYOHEiYmJikJOTo+UIjdCnnwJubsBvv3EdCdE28YtoumEyTtOmCTqE/PFHriMhFaHz07BRgQYhxFBYWwv+dXbmNg4dRwUa/9LHDpDCw8MxcuRIjBgxAhEREcjIyBAtE7YvysnJwbZt29CuXTtYWVlxFarx+Osvwb9jx3IbB9E+6hRULfQxF4ts3y74d9EibuMgFQsM5DoCoknUKajK9DoPE2JISkoE/5qZcRsHx6hTUCVUu1PQ2bOBO3dUD6BdO2DDhip9JDo6Gn369MHr169hZWWFdu3aISgoCLNnz0ZQUBAOHjwICwsL8Pl8mJub4+LFi/Dy8lI9VhUYRUdThtx5D3UKWrGNGwU5AQCysgBbW7Ws1ijOm3/p/b4a8vlvSLZsAWbOLH+t7k5BmzUTND0yBPr4nf7vf4F588pfU6egVWJM+0qIzrOwAAoLga+/ptqfUJyfjLu4R1V37gCXLnGy6T179qBv376iWhfDhw/Hnj17RH1lLFiwACtXrkRJSQliYmLQq1cvnD9/Hp06deIkXkIM3uvX5dPUKSghuovOT8NGN+OEEENRWCj4l5pKVogKNFTRrh0n6+Hz+Th06BDKysrg8O/QkIWFhXj37h3i4+PBE/vSm5mZoUePHujSpQv+/PNPKtAgRFO++658WlhFkBCie4QXiJpCF57cql+f6wgIIUR1V6+WT//8M/DDD9zFouOoQEMVVWwmoi5//PEHzMzMEBcXB3NzcwCCPjNGjBiB8PBw0WsAKCkpwfXr1xEdHY2VK1dyEi8hRqe0lOsICCGKiA1zTgxQo0bl08uXcxcHIYSoIjGxfPrdO+7i0ANU71IPhYeHY/z48WjcuDHq16+P+vXro0GDBpgxYwb27duHkpISrF69GlZWVrCzs0NISAi+//57fPTRR1yHTgghhHBL001OqMkDt8SPf69e3MVBCCGqKCvjOgK9QTU09NDp06flzh8+fDiGDx8OANi7d682QyKEEEL0g6kp1xEQTVLziFOEEMIJqu2rNMr0hBDutWoFuLsLeqcHgD/+EPQtM3Uqt3FVF7WhJ0Q71q4V5I7WrZX/jKbPz+fPNbt+UjHxp5qUiwkh+ooKNJRGNTT+FRoaCh8fH/j4+HAdCiHGJzFRkLizsgSvv/sOiIsD3r7lNq7qqlVL5VVERUUhKipK9Vj0DOViUiWZmYIhUj/4QPnP2NioPw7xWh+1a6t//UR5aqyhQXnYh+tQCDFe4v0BdenCXRw6oLJczGMGNNh0TEwMli5dCgB48eIF/Pz88F/hE98KKBrTlsbiVi+jOJ7iT4MMbV/F943HU2/bPjMzQYHGkiXAqlWApydw755gmb4cx6+/BtasEUyXlqqtqrO+nTfVzcOA/u2rDEM+/3XVwoXA6tWCAo2CAuU+c/QoMGxY+Wt1/F8lJwNuboLppk2BJ09UX6cu0Mfv9KlTgJ+fYPraNUAN/YfpY25S9zUxIUTLrl8vL8g4fhz49FNu49EBivKTQdXQ6NatGyIjIwEAwcHBGDp0KMcREWKg1H2xI70+4euAAPVuR5PoqSwAysOEI1VpWqDpmzVq5sAt6kMDAOViQvSe+INDCwvu4tADBpnpi4qKEBsbi+7du6u0HhsbG/B4PPpT05+NJqr5EsMivBEQXpDq040BPdGSoK48TEiFdPG808WYjAn1oSGBcjEheooKZ5VmUDU0hM6fP4/evXurvJ43b96Uv/jpJ2DGDMH069dAvXoqr58Q8i9FNwD6ejGqr3GrkbryMCEVqk7hpyYKHKgQQ3fQTYAEysWE6CkqnFWazmT6LVu2wMvLCxYWFggODpZYlpeXh8DAQNSrVw+enp44efKkaNn69evh6+uL1atXi+YdPnxYNHyp2tDFCiGaI31TQucbJ3Q+DxOiiC4VaNCFJ7cM4CaAcjEhhApnlaczNTQcHR2xbNkyREREgM/nSyybNWsWUlNTERMTg4iICIwePRpxcXFwcXHBnDlzMGfOHNF7i4uLcfPmTezevVtzwerpDyQhOk/63NKnc80ACmH0Kg8TAhjEeUfUzABuAigXE0IMoXBWW3SmQEPYWdHNmzfxXGwMdz6fj99//x1nz56Fu7s73N3dcfLkSYSFhWHFihUy67lw4QJ69eql/gDpookYutOngfv3ASsrYPJkbmPR9/NNT394dD4PE8VKS4ENGwTTH30EeHtzG4+2XLwo+JfrGhrCIacNwY4dQE4O0KoV15FUjwHcBFAuJoQYQuGstuhMgYaQ9FAsqamp4PP58PT0FM3z9PTEw4cP5X6+f//+6N+/v0Zj1NcfSEIqdOAAsHcv0LgxdwUa+lxDw4DoRR4mksrKgPkPPX4uAAAYm0lEQVTzBdNLlhhPgUZOjuBfri/2hHEA+p+3/vMf4Plz4IsvuI6kegyo+Q/lYkKMmAEUzmqLzhVo8KT+w7KysmBtbY06deqI5rm4uODOnTvV3kZUVBSioqIq3G6F7O2rvW1iRPQ1+Tx/rlzsmti/FSsEf0KHDgn+9I2aj01oaKho2sfHBz4+PmpdvzRt5GFADblYl3G5H99+K/gzJjk51T/m6v6/Sk7W3/wvLjxc8rU+7lObNmpblbbzMKAn18SEEM3TQr7RF3JzMdMxS5YsYUFBQaLXDx8+ZDwej7179040b+7cuWzkyJFq2+by5cvVti510sW4dDEmxnQzLl2MiTHdjEsXY2JMd+PSNC7yMGPGe7y1hY6vZtHx1SxjPL6Ui+Wj+FRD8amG4lONJuLTuQY50qXCzs7OsLS0RHx8vGje3bt30aJFC22HRgghRoHyMCGEcI9yMSGEVE5nCjRKS0tRUFCAkpISlJaWorCwEKWlpbC0tMSoUaOwdOlSJCUlYfPmzbh27RqCgoK4DpkQQgwK5WFCCOEe5WJCCFGeaah4QxQOrVy5En379kVMTAzi4+Px7bffwtTUFD169EDv3r1x6dIlLFq0CImJifj555/RuXNntW6/adOmal2fuuhiXLoYE6CbceliTIBuxqWLMQG6G5cmcJ2HAeM63lyg46tZdHw1y1iOL+XiylF8qqH4VEPxqUbd8fEY0/fxEQkhhBBCCCGEEGJsdKbJCSGEEEIIIYQQQoiyjLpAIy8vD4GBgahXrx48PT1x8uRJtW+jqKgIEyZMQNOmTVGvXj2MHTsWMTExouXXr1+Hl5cXbG1t4e/vj4yMDInPr1q1Ck2aNEGTJk3wrdQwfK9fv4a/vz9sbW3h5eWF2NjYKseXlJQECwsLjB07VmdiOnXqFDp37oy6deuiWbNmiI6O5jSu169fY/bs2XBzc0OnTp3w/fffi5ZpK6YtW7bAy8sLFhYWCA4OllimyRhOnDiB1q1bw97eHoGBgcjPz1cqrmvXrqFPnz6ws7NDq1atsHTpUmRlZWklroqOldDKlSthYmKCixcvau1YEfm0kYcNjY+PDywtLWFlZQUrKyu0bNlStIzr/K2PdDW/GgpFxzclJQUmJiai77GVlZXMMaTjqz26kIs1lduqg6u8oI4YNX1uKUPX738qik8Xjh8ABAYGwsHBATY2NvD19cX27dtFy7g+fhXFx8nxU/u4KXpk/PjxrHv37iwhIYFt2rSJWVlZseTkZLVuIy8vj4WGhrKnT5+ywsJCtmvXLta4cWNWUlLCcnJymLW1NVu2bBl7+vQpCwgIYD179hR9Njw8nDk5ObFz586xs2fPMmdnZxYeHi5a3rNnTzZ06FD29OlTFhISwmxtbVlOTk6V4uvTpw/r3r07Gzt2LGOMcR7TjRs3mKOjI9u+fTvj8/nsxYsXLC0tjdO4Fi9ezIYMGcJev37N7t+/z5o0acLOnz+v1ZiOHTvG/vjjD/bll19KDOGmyRiSk5NZ7dq12aZNm1hCQgL75JNP2Pjx45WK6/Tp0+zIkSMsJyeHPX/+nH366ads4cKFWolLUUxCjx49Yp6enszR0ZFduHBBa8eKyKeNPGxofHx82C+//CIzn+v8ra90Nb8aCkXH98mTJ4zH47GysjK5n6Pjq126kIs1lduqg4u8oK4YNXluKUvX738qik8Xjh9jjN27d4/x+XxWVlbGrl27xurWrcvu3bunE8evovi4OH5GW6CRn5/PatasyaKjo0Xz+vbty0JCQjS+7WbNmrHTp0+z3bt3Mzc3N9H8Fy9eMB6PJ/oB6dGjB1u1apVo+Xfffcc++eQTxpjgx5rH47Hnz5+Llru7u7Nff/1V6TgOHDjARowYwUJDQ1lgYCBjjLHdu3ezZs2acRbTokWL2KJFi2TmcxlXx44d2aFDh0Svp0yZwubPn8/J/9/SpUslfrQ0eVyWL1/OevfuLVr2v//9j1laWrL8/PxK45IWHR3NGjRoIHqtjbgUxdS/f3926tQp1rRpU4kCDW0dK1KOyzysz3x8fNiuXbtk5nOdv/WdruZXQyF9fIUXvSUlJXLfT8dXe3QlF2sit6lKm3lBXTFq8txSha7c/1QU35kzZ3Tu+JWUlLDr168zOzs79ujRI537DkrHx8XxM9omJ6mpqeDz+fD09BTN8/T0xMOHDzW63bS0NKSlpcHNzQ0JCQlo06aNaJmDgwNsbW2RkJAAAEhMTJSIr3Xr1qL4EhMTYW1tDUdHx2rF//79eyxfvhzr168HE+sXNiEhQWKb2owJEFQRLSwsRLt27eDl5YXt27ejqKiI07j8/Pywd+9evHz5EvHx8Th79iz8/Pw4+f9jUn34auK4CD8rve4PP/wQBQUFePr0aaVxSbt69SqaN28ueq2NuOTFdPjwYVhYWGDAgAEyy7R1rEg5rvKwIVi0aBGcnJwwa9YsxMXFAeA+f+s7Xc2vhkLR70STJk3QqVMnbNiwAdnZ2aL5dHy1R5dysbpzm6q0kRdUjVUb55aqMerK/U9l8bm6uorm6cLxmzZtGmrXrg1vb28cOHBAdPx05TsoLz4hbR4/oy3QyMrKgrW1NerUqSOa5+LiItPOX52KioowZswYTJo0Cc2bN0dWVpbMsDWurq6iGLKysuDi4iKx7M2bN6JlFX22MsuWLcPEiRPRqFEj8Hg88Hg8pdaryZiysrLwzz//4OzZs9i9ezfCwsKwfft2HDp0CG/evOEsrqVLl6KoqAiNGzdGu3btMGnSJPj4+HASk/D/SUjdMYifA2/evJH4bJ06dWBvby83Rum4xMXFxWHVqlVYt26daJ424pKOKScnB0uWLMHGjRvlxqmtY0XKcZGHDcGPP/6IJ0+e4NatW2jUqBEGDBiA0tJSTvO3IdDV/GoopI9vvXr1cPPmTaSmpmLbtm04ffq0RFtqOr7aoyu5WBO5TVWazgvqyLOaPrdUjVGX7n+UiU+Xjt/WrVvx5s0b7NmzByNGjMD9+/d16jsoLz4ujp/RFmjY2dkhOzsb79+/F81LTk6Gvb29RrZXVlaGwMBAWFlZ4b///S8AwN7eHk+ePJF4X3JyMuzs7EQxii9PTk6Gra2taFlKSorEZx8/fqxU/Hfu3MGFCxcwe/ZsAIKSXWHprvQ2tRUTAFhZWQEAgoKC0L59e7Ru3RpTpkzBgQMHOI3L398fLVu2xKtXr/DgwQOcOXMGa9eu5SQm6VJ4dccg/dnk5GTRsvfv3yMzM1O0vKK4hJKSkjBw4EBs3boVnTt3Vhi3JuKSjik0NBRjx46Fs7Oz3Pdo61iRctrOw4aic+fOqFWrFurXr49vvvkG9vb2OHnyJGe/KYZCV/OroZA+vrVq1UKHDh1gYmICLy8vfP/99wgPD0dpaSkAOr7apCu5WBO5TVWazgvqyLOaPrdUiVGX7n+UjU+Xjh8AWFpaYtSoUfD19cXRo0d17jsoHR8Xx89oCzScnZ1haWmJ+Ph40by7d++iRYsWat8WYwwTJkxAZmYmjhw5AlNTUwCAh4cH7t69K3rfixcv8ObNG3h4eIiWS8cn7PHZ3d0d2dnZeP78eZXjv3TpElJSUuDs7AwHBwesW7cOR48eRceOHdGiRQtOYgIAc3NzuLi4wMSk/GspTNJcHav8/HxcuHABc+fOhb29PTw8PBAcHIzjx49zEpN0KbwmY5Be971792BhYYEmTZpUGhcAPH36FH379kVISAhGjx4tE7em45KO6eLFi9i0aRMcHBzg4OCAZ8+eYcSIEVizZo1WjxUpp808bMh4PB4YY5zlSUOhq/nVUFRUkw8of7gi/rtPx1c7dDUXqyO3qSMGcbqYZ7V5blWFrt3/KBufvPdxcfyk5eXlwcHBQWeOn6L4pGnl+FXSz4dBmzBhAuvRowdLTEwU9ej85MkTtW9n6tSprEuXLiw3N1difk5ODrOxsWGhoaEsJSWFDR06lPXq1Uu0fO/evaIRNc6ePcuaNGnC9u7dK1req1cvFhAQwFJSUlhISAizs7OT2YY8+fn57NWrV+zVq1csPT2dzZ8/nw0bNoxlZmZyFpPQjz/+yFq3bs3i4uLY/fv3WceOHdnBgwc5jatfv35s3rx5LCsriz169Ij16NGDrVmzRqsxlZSUMD6fz7755hs2duxYVlBQIOopWlMxPHnyhFlZWbEtW7awhw8fsu7du7MJEyYoFdfz58+Zq6srW7Nmjdz90WRc8mIqLi5mWVlZEt97JycnduTIEZaXl6eVY0Xk01YeNhTZ2dnszJkzjM/ns4yMDLZmzRrWqFEjVlpayt6/f89p/tZXuppfDYWinHz9+nX28OFDVlpaym7fvs369evHFixYIPocHV/t4joXazK3VQcXeUEdMWr63KoKXbv/UTY+XTh+r1+/ZgcOHGA5OTnszZs3LCwsjNWtW5fl5ubqxG99RfFxcfyMukAjLy+PjRkzhtnZ2bHWrVuzkydPqn0bKSkpjMfjMUtLS1a7dm3R3/79+xljjF27do117NiRWVtbMz8/P5aRkSHx+f/85z/MycmJOTk5SfQIy5jgy+Tn58esra2Zl5cXu379erViDA0NFQ3bynVMZWVlbOHChczR0ZF5eXmxrVu3sqKiIk7jio+PZ+PHj2fOzs6sTZs27Ouvv2bv3r3TakzLly9nPB5P4m/FihUaj+HEiRPsww8/ZHZ2dmzMmDEyPcTLiys0NJStWLGC8Xg8ie+8lZWVVuKq6FiJkx7lRNPHisinjTxsSDIyMlinTp2YlZUVa9KkCZs5cya7ceOGaLku/KboG13Nr4ZC0fE9cOAAc3FxYbVq1WIff/wxW7NmDcvKypL4LB1f7eE6F2syt1UHV3lBHTFq+txShq7f/yiKb9++fTpx/DIyMliPHj2YtbU1c3JyYl9++SW7cuWKaDnXx6+i+Lg4fjzGKhmegBBCCCGEEEIIIUTHGG0fGoQQQgghhBBCCNFfVKBBCCGEEEIIIYQQvUMFGoQQQgghhBBCCNE7VKBBCCGEEEIIIYQQvUMFGoQQQghR6PXr1zh48CBmzpyJ9u3bw9raGl27dsWXX36J2NhYrsPTuAMHDuDJkyei12FhYTAxMcGmTZs4jIoQQgghABVoEEIIIUSBR48eoU2bNhg1ahTOnTsHDw8PTJw4EbVq1cK+ffvg7e2NVatWwVAHTFu4cCHGjBmDnJwc0bz27dsjNDQUXbp04TAyQgghhACAGdcBEEIIIUT3vHjxAn379kVxcTEOHDiAkSNHSix/9uwZPvvsM4SEhKB58+Yyyw3Bq1evZOa1bdsWbdu25SAaQgghhEijGhqEEEIIkVBSUoK+ffvi6dOnOHTokNzCCicnJ/zf//0fatSogbVr13IQpfYYag0UQgghRN9RgQYhhBBCJMTFxeH+/fvo378/evXqpfB9Dg4OWLx4MQYNGoSCggLR/OTkZIwaNQpubm6wtbWFr68vDh48KPP5pk2bwtfXF8+fP8fo0aPRpEkTNGrUCMOHD0dqaqrM+3NzczF37ly0bdsWderUQadOnbBy5UqUlpZKvM/HxwcuLi6Ijo7Ghx9+CDs7OwQHB4uWnz59Gv7+/mjWrBlq164NT09PTJo0CZmZmRKxhYeHAxA0M3FxcQFQ3ofGxo0bJbaZkJCAkSNHomnTprC2toa3tzc2b94ssw/C2N6/f4/JkyfD3d0d9erVg5+fH+Lj4xUea0IIIYTIogINQgghhEi4du0aAKBbt26Vvnf58uUICQmBhYUFAODixYto164dDh06BAcHB4wdOxavXr3CqFGjMH/+fInP8ng8pKWloVu3bjh//jwGDhwIDw8PHD16FF5eXsjNzRW99+XLl2jfvj02bNiA/Px8jB8/HrVq1UJoaCg++eQTFBcXS6z3zZs3GDx4MJo3b46BAweiQ4cOAICVK1fCz88PDx48QPfu3TFs2DC8evUKv/zyCz7++GOUlZUBAObMmSNqWjJ16lTMmTNHJnahy5cvw9PTE4cPH0bt2rUxePBg3Lx5E1999RX69+8vUcODx+MhLy8P3bt3x8GDB9G9e3d06dIFZ86cwccff4zk5OTK/4MIIYQQIsAIIYQQQsQEBgYyHo/HTpw4UaXPFRUVMXd3d2Zpacni4+NF8wsLC5mfnx8zMTFhsbGxovlNmjRhPB6PBQUFseLiYtH8zz//nPF4PLZ7927RvKCgIMbj8djOnTsltrlq1SrG4/HYmjVrRPN69OjBeDwemzx5ssR7s7OzWa1atZi7u7vE9srKyliHDh0Yj8djkZGRovnjxo1jPB6PxcXFiebt3r2b8Xg8tnHjRsYYY7m5uczFxYXVqlWLnTx5UvS+ly9fskGDBjEej8e2bt0qE1vfvn1ZXl6eaP4333zDeDweW758ucLjSwghhBBJVEODEEIIIRKETR9cXV1llh07dgyhoaESfytWrEBcXBz++usvJCUlYejQofD09BR9xtzcHHPmzAFjTGa4Ux6Ph5CQEJiZlfdT7u/vDwB4+vQpAODNmzcIDw+Hk5MTxo8fL/H5WbNmwcLCQqYJCACMGDFC4nVZWRl27dqF/fv3S2yPx+Nh8ODBAICMjIzKD5CY8+fPIyUlBdOnT4efn59ofsOGDfHVV18BgNymJ9988w1q1qypcJ8JIYQQUjka5YQQQgghEjw8PHD37l0kJCSgVatWEsuOHz+Offv2yXymadOmePnyJQCgoKAAoaGhEstLS0thYmKCxMREifmmpqZo2rSpxDwHBwcAEA2XmpiYCMYY7O3tsXLlSplt16tXD8+ePQOfz4elpaVovrDfCyEbGxt8/vnnKCsrw8OHD3H37l0kJibi7t27uHDhgij2qnjw4AEAwNvbW2ZZjx49ULt2bSQnJ6OsrAwmJuXPkdzc3CrcZ0IIIYRUjgo0CCGEECKha9euOHLkCG7fvo2hQ4dKLNu7dy/27t0rer1x40ZR/xLPnj0DICj0OH78uMx6eTweUlJSJObVrl1boj8KAKIbf2F/FsIOQm/fvo3bt2/LjVm47pYtW4pe29vby7zvr7/+wpw5c/Do0SMAQP369dGtWzd4eXkhIiKiyiOaCGOztbWVWWZmZobOnTsjMjIS7969g42NjSg2a2vrCveZEEIIIZWjJieEEEIIkdC1a1cAwI0bNyp9r3gBQMOGDQEA+/btQ1lZmcxfaWkpXr16VeV4hOudNGmS3PUK1y0szFDk9u3bCAgIQHFxMcLCwpCUlIT09HQcPXoUnTt3rnJcANCoUSMAgo5B5cnIyEDDhg1FhRmEEEIIUR8q0CCEEEKIhPbt26N58+aIiIjAzz//XOF7hTUKeDwe3N3dAUDuEK3p6emYN2+e3GWVEa732LFjMkO0lpWVISQkBOvWrZNZJu348eMoLi7G1q1b8cUXX0g0+/jnn38AQGId0jVH5GnRogUAQc0Paa9evUJiYiLat29f6XoIIYQQUnVUoEEIIYQQCTVq1EBkZCTc3Nwwffp07Ny5U6YpRElJCdauXYuQkBDweDyYmJhg8ODBaNy4MSIiInD16lWJ948fPx7r16+X6ONCWQ0bNkRAQACysrKwdetWiUKHNWvWYNWqVUhLS4OpqWmF6xHWprhz547E/H379omayIgP/2pubg4AyMvLU7hOf39/NGnSBNevX8eJEydE89PT0zF9+nQUFhaiT58+Su4pIYQQQqqCCjQIIYQQIqNRo0aIjIyEi4sLpkyZAhsbGwwcOBBz5879//bu0DXVKIzj+M8J4hiI4GzK+7JqEzS4OkFQEOR1YWxNcBuoTcFkMQqDTUSQgWWYBJsabBqnYTbZX2AwDMG0m64wrvdyjS98P/nhcE79nec8R1dXV/L5fCqXy/J6vWq327q5udHp6alarZZOTk50eXmpcDis+/t7XVxcaDgcyrKs/W8ix2o0GgoEAiqVSjIMQ4+Pj4pEIqpWqzJNU/V6/Uf9oVkYd3d38ng8qtVqisfjKhaLikajyuVysixLkrRer/f1hmFIkiqVysFhpJLkdrvVarXkcrmUTqcVCoV0e3sr0zTV7/f18PCw/+3kX3sDAADHI9AAAAAHBQIBvb+/azAYKJ/Pa7PZqNPpaL1eK5VK6enpSavVSrlcbj/UMplMaj6f6/r6Wl9fX+r3+4rFYur1eup2uz/W/58nHb8ZhqGPjw8Vi0X5/X69vb3p/Pxcz8/Pmk6nPzo/HA7HwbXPzs40mUxUKBT0+fmpwWCgYDCo2Wym19dXOZ1OjUajfX2pVFImk9FyudTLy4u22+3BfScSCS0WC2WzWe12O43HYyWTSbXbbTWbzT/OfMy5AQDA3zm+uSYAAAAAAAA2Q4cGAAAAAACwHQINAAAAAABgOwQaAAAAAADAdgg0AAAAAACA7RBoAAAAAAAA2yHQAAAAAAAAtkOgAQAAAAAAbOcX7+gs7M4iGgUAAAAASUVORK5CYII=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AutoShape 13" descr="data:image/png;base64,iVBORw0KGgoAAAANSUhEUgAABDQAAAEcCAYAAAA4KeSGAAAABHNCSVQICAgIfAhkiAAAAAlwSFlzAAALEgAACxIB0t1+/AAAIABJREFUeJzsnXdYU9cbx78h7D1lqIiKCirixFFU6qp1a4e11p91j1pHtdMBrjparbNVcdVaq23Val3VqoijrjpQUFBBUQQFlL2T8/vjlITIhiQ34b6f57lP7j1J7n1PCN+c+573fY+EMcZAEARBEARBEARBEAShRxgIbQBBEARBEARBEARBEERlIYcGQRAEQRAEQRAEQRB6Bzk0CIIgCIIgCIIgCILQO8ihQRAEQRAEQRAEQRCE3kEODYIgCIIgCIIgCIIg9A5yaBAEQRAEQRAEQRAEoXeQQ4MgCIIgCIIgCIIgCL2DHBoEQRAEQRAEQRAEQegdNcqhkZaWBj8/P1hZWSEiIkJocwiCIEQH6TBBEITwkBYTBCEWapRDw9zcHEeOHMHbb78NxpjQ5hAEQYgO0mGCIAjhIS0mCEIs1CiHhqGhIRwdHYU2gyAIQrSQDhMEQQgPaTFBEGKhRjk0CIIgCIIgCIIgCIIQBzrp0Fi3bh3atm0LU1NTjBo1SuW5zMxMfPDBB3BycoKPjw8OHTpU4jkkEkmlrxsSElIVc4lyoM9V/dBnqhnoc1VCOlyzoc9ZO9DnrB1q8udMWlwzoM9T/dBnql70+fPUSYdG7dq1MXfuXIwePbrYc1OnTkVsbCzOnz+P8ePH4/3330dMTEyx11UlX1Cf/5C6DH2u6oc+U81An6sS0uGaDX3O2oE+Z+1Qkz9n0uKaAX2e6oc+U/Wiz5+nTjo0Bg8ejIEDB8LBwUGlPTs7G7t378aSJUvQuHFjfPzxx+jYsSO2b9+ueE2fPn1w/PhxjBs3Dj/++KOWLScIgqgZkA4TBEEID2kxQRBE2RgKbUBZvOpRjo2NRXZ2Nnx8fBRtPj4+uHv3ruL4yJEjWrOPIAiipkM6TBAEITykxQRBECWj0w6NV3P+kpOTYWtrC2tra0Vb/fr1cePGjUqdNyQkRCWsZv78+SXuE+qDPlf1Q5+pZtDFzzUwMFCxHxAQgICAAK1dW1M6DJSuxbr4N6iJ0OesHehz1g6a/pyF1GGAxsQ1Afo81Q99pupFHz7PkrRYpx0ar3qjHRwckJKSgrS0NIWAR0dHV3pZqld/iObPn09rdBMEoZNIJBIEBQUJdn1N6TBAWkwQhH4gtA4DNCYmCIIoTYt1soZGIa96o93d3WFmZoawsDBF261bt+Dl5VXtawUFBel1MRSCIGoWISEhgg+gAe3qMEBaTBCE7qArOgzQmJggCPFSnhZLmA66YWUyGfLz8zF//nzExcUhODgYhoaGkEqlGDt2LO7fv4/g4GAcO3YMs2fPRlhYGDw8PKp8PYlEQt5ogiB0EqH0Sds6DJAWEwShmwipTTQmJgiC4JSmTzoZobFw4UKYm5tj2bJl2LlzJ8zMzLB48WIAwJo1a1CnTh107NgRmzZtwi+//FLtQTRBEAShCukwQRCE8JAWEwRBlI1ORmhoG/JGEwShq4hJn8TUV4Ig9AcxaZOY+koQhH6hVxEaQkD5ggRB6BK6lLutTUiLCYLQFUiHCYIghEcva2hoG/JGEwShq4hJn8TUV4Ig9AcxaZOY+koQhH5BERoEQRAEQRAEQRAEQdQYyKFBEARBEARBEARBEITeQQ4NgiAIgiAIgiAIgiD0DnJo/AcVQCIIQpegYnQEQRDCQjpMEAQhPFQUtAJQASSCIHQVMemTmPpKEIT+ICZtElNfCYLQL6goKEEQBEEQBEEQBEEQNQZyaBAEQRAEQRAEQRAEoXeQQ4MgCIIgCIIgCIIgCL2DHBoEQRAEQRAEQRAEQegd5NAgCIIgCIIgCIIgCELvIIcGQRAEQRAEQRAEQRB6Bzk0/oPW3CYIQpcob83tmgppMUEQugLpMEEQhPCUp8USVoMWm/7ll1+wceNGdO/eHZ999hlMTEwq9D5ac5sgCF1F3/SpqjoM6F9fCYIQB/qoTTQmJgiiplGaPtWYCI3ExETs3LkTJ0+ehEQiwaFDh4Q2iSAIQlSQDhMEQQgPaTFBEGKixjg0Ll++jO7du0MqlaJ37964fPmy0CYRBEGICtJhgiAI4SEtJghCTNQYh0ZkZCTq1q0LAHB3d8fdu3cFtoggCEJckA4TBEEID2kxQRBiQuccGuvWrUPbtm1hamqKUaNGqTyXmZmJDz74AE5OTvDx8VEJofPy8kJsbCwA4NGjR/Dy8tKq3QRBEDUF0mGCIAjhIS0mCIIoH51zaNSuXRtz587F6NGjiz03depUxMbG4vz58xg/fjzef/99xMTEAAD8/Pxw+vRpFBQU4Pjx42jfvr22TScIgqgRkA4TBEEID2kxQRBE+RgKbcCrDB48GABw9epVPHnyRNGenZ2N3bt34/jx42jcuDEaN26MQ4cOYfv27Zg/fz4cHR0xbNgw9OjRAwEBAejTp0+lrhsQoNyXSFQfS2or67nqtGnqvGVdSyIBpFLA0FD5WHS/pLbyni+pzdQUMDPjW9F9MzPAwoK/hiBESX4+kJXFt+xswMAA8PAQzByhdBhQanFRfSpLuyr6KNR7q3KOQk0u3Ap1tLTj8l5jbMw1t1B3S9LiwkdDQ9XfDYIQFXl5QEYGkJnJH93d+QBFIIQeE2tbJzV5zqposDrGw0ZG5etu4aOBzk0zE4QAyOV8PFyoxVJpuWNinb2FfHVJltjYWGRnZ8PHx0fR5uPjo5IXOHz4cAwfPrxK1ztzpmp2EurDzAywsuKbtbVy38oKsLEBHB1VNwcH/lirlqDjDZ1CzuRIy01DSk4KUnNSkZqbipScFOQW5KJAXoB8eT4K5AV8X8b3ZUwGA4kBpBIppAZSlX1jqTHMjcxhbmQOCyML5b6xBWxNbWFlbAUJ3f1w8vOBpCQgMRF4/pw/Ft1/+RJISwPS01W3tDT+3qJ07gyEhgrTjyJoW4cB0mKhMTAoPtC2sQHs7ABbW74V3S967OICuLkBlViplwAgk8uQJ8tDgbwAEolEob9SCddj0thKIJMBycmqGlxUi5OTue4WdVpkZir3CwpUz3fmDNClizB9KQKNicWBuXlxXS1JewsfHR255trbi9sRzRhDel46krKSkJSVhPTcdGTmZyIzL1P18b/9XFku5EwOmVwGGZMpHuVMrtBfQwNDSCX/Pf53bCw1hqWRJSyMLWBpbAkLo/8e/zt2MHOAk4UTbExsSLdzc4GEBCA+nmvvy5dASkrpj+npSh3OzlY9V0AAcPp0mZfTWYfGq1+E5ORk2NrawtraWtFWv3593Lhxo9LnDgkJQUhIiEpb1678sfA3o+hvx6ttZT1XnTZNnbe8a8nlfAwgk/Hf8lcfi+5rcmny7Gy+PX9e+ffa2gJ16gB16/LHwv0mTQAvLy72+kpuQS5iU2PxMOUhYlNjEZ8Rj6fpTxGfEY+krCQV50VabppWbZNKpLA3s4e9mT0czB1gb2aP2la1Uce6TrHN0thSq7aplYICIDqab48eKbfHj4Fnz5QOC3WRlaVyGBQUpNgPCAhAQNGQMg2iSR0GStfiojpVmnZV5LE67xXyHEU1uageF93kcmgEuVx5f1dVHByA2rX55uam3K9dm2tzw4aApR7LQVGy87MVmvw0/SmeZTxDSk4KUnJTFNqckvPffm4q0nPTkSfLQ748H/myfOTJ8sBQ9g+rkYERLIwtYGFkoXgsHEQ7mjvCxdIFzhbOcLF0Udl3MHeAgaSGTPkyxnU2JgZ4+JA/xsYqHReFjy9eqHegUuQfQSgdBoQZE6tD+6r6KOS1AaUGlzYWftXvpS4KAzWfPq3c+4yNudYW3erX51rbsCHfNzPTjM2aRM7keJ75HLGpsSpb4fg3KSsJiZmJSMpKQr48v/wTaglDA0M4mjvCydwJThZOcDJ3gqO5I+pY10FDu4ZoaN8QDewawNbUVmhTqwZjXHOjooB79/jY+OlT5RYfzyf41MUrA5KStFjCXnX76ghz5sxBXFwctm3bBoBXbPb29kZKSopCwGfOnIm4uDjs3r27WteSSCTFvN9EyZQk8mWJftG2nBxlRP2rW0ZG8YnrotvLl3ycUtVBvJMTd2x4e/PHwv169XTDqy2Ty/Aw5SHuJN3B3aS7uJt0F5HJkYh5GYOn6U/LHfDqA3amdmjs0Bhejl5o4tAETRybwMvRC40dGsPQQEd8q/n5wP37QHg4EBGh3CIjeShyVZBI+DSKvX3x0KPCzdKShxmZmfEpGhcX4I03/nu7cPqkTR0GSIsrA2NlOz2KHuflcf3NyeF6W5nHrCwgNZVPoBSdTMnJqZ79Li5A48ZAo0Z88/EBWrYEXF11Q5MLYYwhNjUWUclRuP/iPu6/vI97yfcQ/TIaT9Of4mWOGh2ZakYqkaKWRS24WLqgvl19NLRrCE97T3jae6KJQxO4Wbnp3ixidjbX3/BwrruRkXzQHBNTPS8bwKe1nZy4DltYKHW36P6rbV27Am5ugmsTjYl1D7m8ZEfHq/u5uWXrb9H99PTSJ7FTU6vnq6tbF2jWDGjeXPno7a0bEc4yuQzRL6MRkRiBiMQI3Em6o3jMys8q/wQVRCqRwtLYEiaGJirRyIXRcAYSA8iZXBG9XCAvgEwuU0Q258pykSer4liwBOzN7NHAroFCm1s4t4Cvsy887T0hNZCq7TpVRi7nDot//1Vq8b17/DE9verntbLielw0/KgsXXZ1BXr2BFC6PunIXURxXv2RdXd3h5mZGcLCwuDv7w8AuHXrFjp16qSW6wUFBWnd466PGBjwzchI+9eWy7mgJyWpbgkJwJMnyu3xYz5RU5TCiNOzZ1XbnZwAPz++tW8PtGun+WgOxhhiUmJwJe4Krjzl27X4a8jIy6jwOexM7eBm5QYnCyfYmtrC1tQWNiY2sDG1ga2JLX8s0mZmaAZDA0MYSY1gaGCo2IwMjBQCXhhuVzQEL0+Wh6z8LGTlZyEzP1O5n5eJlJwUJGcn40X2C8VjUlYS4tLikJydXMzmlzkvcSnuEi7FXVJpN5GawMfZB61dW6OVSyu0dm2Nli4tYSw1rvZnXS5PnvDY2tBQ4Px5LtgVmXqRSvl0s7s7F1onJ77VqlV8396ev76SlDRrpm20rcMAaXFFkUiUudpCkJOj6uR4+ZJPysTF8e3pU+V+SVF3CQl8ezWzqlYt7tho2RJo1YpH+7u5aadPebI83Em8g+sJ13Ej4YZiS81NrfS5zI3MFRqs0GhTG1gZW8HE0ARGBkYwlhrDSGqk2Dc0MARjTCUEukBeoNDhjLwMlfDpjLwMJGYmIiEjAbmy3GI2yJgM8RnxiM+Ix/WE68WetzO1g4+zD3xq8a2lS0u0dGkJE0Mt5QxlZAAXLwJXrgA3b/ItKqriMxd2doCzc8n6++qxg0OVBi4hISEI2bSp0u9TNzQm1j0MDHhkhLEWhioA/7conOAr1N3EROWkeKHuPn3KhzavBHri8WO+HTumbJNIeCRzhw7KrVkzzf6uyJkcUclRuPTkkmJMGP48vEQNKwlzI3PUtqoNJwse9VAYCVG472DmABtTG5WItsJHY6lxtZ24BfICZOZlKvQ4Iy8DmXmZSMtNQ3J2MhIzE5GYxaNGErMSFcfPM58Xi6J+kf0CL7Jf4OrTq8X62LxWc/g6+6J97fbwd/dHY4fGmndAx8cDly8rtytX+I1XeRgYKHNOXV2VYUKF+87OSueFjU2VvmDljYl1LkJDJpMhPz8f8+fPR1xcHIKDg2FoaAipVIqxY8fi/v37CA4OxrFjxzB79myEhYXBo5rF88gbXfPIyeEZAZGRwN27yu3OHf5DUBaNGwPduwO9egGvv87/96qDnMkR/jwcIQ9DcObRGZx5dAZJWWWHYtmb2cPL0Que9p7wsPWAh40H6tvVh7uNO9ys3GBqaFo9ozRMdn424tLj8CTtCeLS+GN0SjQikyIRmRyJhIyEMt9vamiKDnU6oLN7Z3Sp1wUd6nSofsoKYzwsLjRU6cT4ryJ8qdSrBzRtqtwaNeJtbm5au5MUQp+E0GGAtLimkpfHnRdxcTxL4N495RYVxcsalIWXF9CtG9fjgAAe8KQOkrKScC72HEIfheJs7FncTLhZbtiyidQEnvaeaGDXAHVt6sLN0g1uVsrN2dIZdqZ2MJJqz+vPGENqbiqeZTxDQkYCEjIS8CxTuR+fEY/ol9GIeRlTbv+MpcZo5dIKHet2RIfaHeDv7o/a1rXVY2hCAnDunHK7cYNPYZeGgQGPlW/SRBk3X3Qrkm6haYTSJhoTE1WBMZ4NGx0NPHjAt7t3lYFPr5btKoqFBfDaa1xzu3fnjuUqzMkokMlluJFwA2cenUHIwxCcjT2LlJyyB+Kulq7wdvJGU6emaGTfCPVs6sHdxh31bOvBztRO9yLLKkhKTgqiX0Yj+mU0Hrx4gOiU/x5fRuNR6iPIWenOXEdzR/i7+8O/rj/83f3Rxq1N9aObo6OBkyf5dv4894SVhbu7MrSycWPlvoeH1ma6S9MnnXNoBAUFYcGCBcXa5s2bh6ysLIwfPx7Hjh2Dq6srli5dir59+1b7miTe4qEw7evuXT6WKnRC3r9f8uulUh650bMn39q3r9h97JO0Jzhy7wiO3T+G0EehJUYsADzProVzC7R1a4vWLq3R1KkpvJ284WiuphG7jpKak4qo5ChEJEbgesJ1xYxoaTVApBIp/Gr7oU+jPujbqC9aurSs2A/avXtcqEND+RYXV/LrzM2Bjh2BNm2UzgsvLx4WJzBC6JMQOgyQFouVpCQgLIxrcuEWEVH6va6vLx9sd+vGIzgqel+bmpOKv6P/xt8xf+Pso7MITwwv9bWFkWMtXVrC19kXzZyawdPeE7Wta+ttXYoCeQEepz7G/Rf3EZEYgVvPbyHsWRjCE8PLDOv2dvRGz4Y90bNBTwR4BFTcuZyUBJw4ARw/zsMjHzwo/bW1a/M/rK8v0KIFz0Hy9NSZCrNCaRONiQl1k5/Ph0bh4Vx3r1zhgVKlTcTb2nKtHTwY6NePH5dHak4qjj84jkP3DuHIvSOlTuKZGZqhrVtbtHFrg2ZOzfgY2NEbdmZ21eihfpKVn4Xw5+G4+ewm3xL4Y2njYhsTG/Rq2Atver6J3p694WrlWv5FMjN5iM6xY3xsXNqknkTCQ3X8/Hjoert2fFysA4VY9MahIQQk3kRyMhf1S5f4fe+5cyWXTLC3BwYNAt59lwt8oUOSMYbLcZdxIPIAjtw7gpvPbpZ4HRdLF3St1xX+7v5o59YOvi6+Oh9toS3kTI7ol9G4EncF5x7zWdPbz2+X+FpXS1f0adQHA5oMwBsN31CGSDPGw5b37eNbeCk3LNbWgL8/z4/u0oU7MoTIo6oAYtInMfWVKJucHJ62e/o0cOoUcOECz0V/FamU//t26wYMGMCdzoVLHzLGEJ4YjsNRh3H0/lGcf3weBfLiKWWGBoZo69YWnep2QiuXVmjl0gpNHJvoTm0fDVOovVefXsXFJxdx8clFXIu/VmI0h6GBITrW6YieDXqit2dvtHVrq3QuMwbcvg3s3w8cPsx/VEv6fzYyAtq25Rrs78+dyU5OGu5l9RCTNomprwRHLueRGxcv8on606f55P2rGBnxqI233gIGDlT9t03ISMCe23twMOogQh+Flqi1da3rIsAjAK/VfQ3t67RH81rNRaOzVUEmlyE8MRznYs/hXOw5nI09iydpJUdRtHZtjSFeQ/BOs3fQ2KGx8om0NODQIWDvXuDo0eIriAD85qZrV67Ffn5A69Y6MaFXEuTQKAOJRILAwEDKFyQUZGbyCaXCyaXbJdxX29sDXd65BdO2v+BS5m7EpBT3dDqZO6FHgx7oWq8rAjwCtJMDV4NIzkrG+cfnEfooFMfuHytxRtXaxBqjHXpg4h1LND78DyRR94qfyMGBOy66dOGi3aJF9WIotUBhvuD8+fNFM7gkLSZKIycH+Ocf7tw4dYpH1pVU7qZ2HYbO716DScu9uJDyO+69KK4Hpoam6FinIzrX64wu7jylzcJYByrj6RA5BTm4Fn8NJ6NP4kT0Cfzz5J8Sb1Dq2dTDFIvX8f5NBtdj5yApKQrD0pIvRV3owGjXTidm+ioC6XCA0OYQAvHwIdfakyf5ffCrC7kZGACvBWSifp/9eGK/EyGPTxRLmbAwskDPhj3Rx7MPujfojvq29WkMXE1iU2NxOuY0jj04hr/u/1ViYer2dj6Ym9QM3a4kwexUaPEZWjMzrsk9enAPVcuWypkAHaU8LSaHBsgbTZRPfDx3bOzbBxwNeYF8r5+B1lsAl+KRGG3d2qJvo77o06gP2rq11dvwZF3kYcpDHLl3BIfvHcaluyfR53YuRt4AXn8IGLz6L9ymDTBkCNC/Pw+d03GxLg0x6ZOY+kpUj4wMHklX6OD4NzIB8P2R67JDcSdGI/tGeLPRm+jj2Qdd6nWBmZF+3FDrCum56Tjz6AxORJ/AiQcnkPHgDobdAt6/Bfg+K+ENPj5A375A79581k9blRM1hJi0SUx9JSpGfj4QEsIn+ff9IUOi5UmgxU7Aex9grLr6kIeNB/o36Y9+jfuha72u2isyLEIK5AW4HHcZR+4dwYG7f8D8ejhGXweG3QasX4loZDY2kAwYwMNrevXSG6fyq+jdKicEoUu4ugJNul+EueVqGLTbD7xajflJe+DWMCDiHTj5u6HFWKBVLcCAHNFqxcOmHibn+WLy8ctgvxtCkqn6dwhzBnb4Ar83BdxbmGN8G3e85eUJMz11ZhAEUTKWlkCPXgXIq38Eka234EbUYcjYK0U3HncA7rwF6b1BaO7viZ71ge4ewq0Mo89YmVihn0cv9LuRBewPB07eKfaaf+pw7d3vDdh6G2Kkrwve92kKJz13ZhCE2DEyAlp2SsRV080w89oApMaqviDLAbj9HnBzBGRSP7hNkqB1O8CEtFajGBoYopNVU3QK/xeLNkmAV6LJE82BP7yAvU2Bf5swDG9rj4/aNUUjPXVmlAVFaIC80UTpyJkcR+4dwfLzy3E2VnXNVw9bD7zvPRqmUcNxYHsD/Puv6ntr1QI+/BCYPJkvjEFUg4ICnpe9YgUvdFIUJyfkvfcOTvi7YWX2SZx6eFrlaTtTO4xpPQYf+30Mdxt3LRqtHsSkT2LqK1F17iXfw9YbW/HjjR8RnxGv8lxTp6Z4u+Fo5F9/F3u31UVUlOp7XV2BkSOB0aN5cXaiAty/DwQHA9u2FV8T3csLaW/3x75WpghOOYkLjy+oPG1kYIRBXoMwqe0kBHgE6G24uZi0SUx9JconIjEC3174Fj/f+hl5MmXqgonUBAOaDEBrwxEIP/AG9v5qrFKewcQEGDYMmDaNZzQQaubRI2D1aq7NGRnKdqkUrE8fPBjUBetrPcTPd35FYpaqbr/p+Samtp+KXg176V0UOdXQKAMSb+JV8mR52HVrF7658A0iEiMU7UYGRni76dsY23osAjwCVITg+nVg82bg559Vq0VLpcDQocCnn5KoV5qMDGDrVmDVKtVqzMbGPJVk5Ege0lykoOe95HvYfH0ztl3fpiLiUokUQ7yHYEaHGehYt6M2e1EtxKRPYuorUTnyZHn4PeJ3bPp3E848OqPynKWxJd5r/h7GtBqD9rXbK26aGePFRLdsAX79lddGKkrnzsAnn/BiohTE9QqM8Vyeb7/lFfGLYmcH/O9/XH9btuQV8f/jwYsH2Bm2EzvCdiD6pWpVwSYOTTCp7SSMajUK1ibaW3JVHYhJm8TUV6JkGGM4F3sOyy8sx6GoQyrP+dTyweR2kzGs+TDYmNoo2tPSgF27gPXri9ed698fmDuXl88hqsn161yX9+xRXQqsQQNg7Fiuy25uiuY8WR7+jPwTG/7dgL+j/1Y5VSP7RpjiNwWjW42u+OpVAkMOjTKgAkhEIWm5adj07yasurgKcenKJT6tTawxse1ETGs/DW5WbmWcAcjK4nmGwcG8sGhRevbkjo0ePVTGgMSrxMcDa9cCP/wApBRZr9zeHvjoI745O5d5ijxZHg7cPYB1V9Yh9FGoynP+7v6Y12UeejToobMzhlSMLkBocwgdIDUnFT9c/QFrL6/F0/SnKs91qtsJY1qNwbvN3i13MJaeDvz2G3duXFANIoCXF/D558D77+t9qYfqk5/PB8orVvD1c4vSuTMwYQLPwTYte3Wuwhuizdc3Y8/tPcgtkqZpZWyFcW3GYVr7aTofNUc6HCC0OYQWkcllOBB5AMvPL8elOGU0rAQSDPIahBkdZsDf3b/McRNjwJkzwLp1wB9/qN5zv/kmd2x01J85Jd2AMb5KwfLlvEprUbp1A2bNAt54o1zPfERiBNZdXocfb/6oslS3g5kDZnWahY/afQQrE91c3YSKglYA8kYT8enxWH1pNX64+oPKms9uVm6Y3n46xrcZr+KJriilOVJbtwYWL+b6o6P308Jw5w4X7J9/5gPrQho25FOpI0cCFpVfjeBa/DWsurgKu2/vVlmKsGOdjgjsGoheDXvprGNDTPokpr4SZfM88zlW/rOymCY7mjtipO9IjGk1Bt5O3lU699273LGxebOqv7RuXWDmTD7JVQWZ0W9SU7kXfvVq4EmRZQHNzIBRo4ApUwDvqn3eyVnJ2H5jOzb8uwH3X9xXtEslUrzd9G186f8lfF18q9sDjSImbRJTXwmOTC7DL7d/wcLQhYhKVubpmUhN8GHLD/FJx09UlwKtINHRwNKlPFut6KpUPXoA8+ZxHylRDufOAV9+yR8LkUqBd97hjow2bSp9ypScFGy7vg3rrqxTiaRzMHPAzI4zMcVvis46NihCowxIvMXL49THWBC6ADtu7lDJDfR29MannT7F+z7vq6VC88OHPGsiOJhHcBQSEMDFvn37al9Cv3n4EAgKAn76iS+IXkinTlywBwxQyzKr8enxWHVpFdZfXo/MfGX8efva7RHYNRC9PXvrnGNDTPokpr4SJROfHo/lF5Zj49WNyC5QJmQ3r9Ucn3T4BMN8hsHUsOzogIqSng5s3AjoSfuJAAAgAElEQVSsXMmDwgpxcACmTgWmTwes9SszovKkpADffcd/oNKUjiM4O3MnxqRJ/ANRA3Imx+Gow1h5cSVCHoaoPDfYazDmdZ2Hli66mZcpJm0SU1/FjpzJsTdiLwJDAnEnSVno187UDpPbTcbHfh/D2bLsaNiK8OgRsGwZdyQXXUE0IIA7NgICaHKvGDduAF99xdfMLcTCgnvcp08HPDyqfQmZXIZ9d/Zh/pn5CE8MV7Tbm9nj006f4mO/j3VuSXNyaJQBibf4SMtNw7Lzy7Dyn5XIKchRtPu7++OzTp+hb+O+GimUk5zMw/BWrOCD6UKGDAG+/hpo0kTtl9Rtnj3joSobNigjMiQSYPBgPlXaqZNGLpuUlYQV/6zAusvrkJGnLKbUzq0dArsGok+jPjrj2BCTPompr4QqzzKeYfmF5fj+yvcqmtypbid85f+VRv8nc3O5L3X5cuBekRVfHR2BOXOAiRN5gbsaRUoKd2KsWqVa9Mnbm2vv8OHlppVUh2vx17Dyn5XYfXu3yuo0g7wGIbBroM45NsSkTWLqq5gJeRiCWcdn4d94ZUV7ZwtnfP7a5xjXZpxGaio8eQJ88w2waROQo5R5dO3K/aqtWqn9kvrHvXs8L2fPHmWbqSl3MH/xhdoczEWRM7nCsXH7ubIAioulC+Z0noNxbcbBWKob+Zjk0CgDEm/xUCAvwOZrmxEYEojnmc8V7f0b98cX/l+gU13N3EC/SlISd2CsX6/0VkulvPJ+YCBQu7ZWzBCO1FSei/Pdd6qV+gYNAhYtApo104oZyVnJWHlxJdZeWov0PKWHqY1rGwQFBKFvo76COzbEpE9i6ivBSclJwfLzy7H60mqVnN5u9bthbpe56Fqvq9b+B2UyYN8+YMkSni5YiIcHsHAhr7Gh98VDs7J4SMq336o6Mtq25VOlfftqtZP3X9zH4rOL8dPNn1QcGwObDERg10C0ctWNOxwxaZOY+ipG7ibdxed/f46DkQcVbY7mjvj8tc8xud1kmBuZa9yG+HguQT/8AMXKKBIJXxlw8WK+GpXoePIEWLCAF8IvzFGXSnlExty5WrkxkDM59t/Zj8CQQJWIjfq29bHw9YUY5jNM8FVRqu3QyMjIgKWlflRArSwk3jUfxhgO3zuMT098irtJdxXtfrX9sKLXCvi7+wti18OH3IHx00+85g/AU5anTeNF6mxtBTFLc+Tk8BCVJUuAFy+U7d26cQ+PQLk3L7Jf4LuL32HNpTUq+fpd63XFyjdWorVra0HsAsSlT2Lqq9jJzs/G2strsfTcUrzMealoD/AIwIKABehcT7jkasaA33/n0b73lSUf4OvLpat3bz0Mj2YM+OUX/sNStEZGmzY83a9vX0E79eDFAyw+uxg7bu5QcWwMaDIAgV0DBdVgQFzaJKa+ionnmc8x/8x8bLy6UfE/Zm5kjk87fYqZHWcKUjPh+XPl5F5hjQ0LC669M2bw8XCNJyWFe3HWruXhgoUMG8YdHJ6eWjepsKbKvNPzEJOiXGGwlUsrfNPzG3Rv0F3rNhVSbYeGhYUFBg0ahBEjRqBXr14w0PtpCiUk3jWb6/HXMevELJyKOaVo87D1wNLuS/Fus3cFn4EHgLAwLuCHDyvb7OyA+fN5CrOhoXC2qQXGgP37eSjzw4fK9nbt+K9Zjx6CmVaUl9kvserSKqy+uBqpuXz2UgIJ/uf7P3zd/etyV7jRBGLSJzH1VazI5DLsDNuJOafn4Ema8sa6Q50OWNxtMbrV7yagdark5/Oc76Agnh1XiN7VPrp4kd8dXLyobPP15WEn/frplHcm+mU0Fp9djB9v/Kji2OjfuD8CuwaijVvlC+CpAzFpk5j6Kgay87Ox+tJqfH32a0UkqgQSjGo1CgsCFqC2tfAhwZGRfAXAP/9Utrm787obQ4fqlESpj4ICXpl6zhyej15Iv348UtlX+ELJebI8bLm2BQtCFyAhI0HR3r9xf6zotQKNHBpp3aZqOzS6deuG0NBQyOVyODs7Y9iwYRgxYgRa1YCEJxLvmsmTtCeYc2oOdtzcAQb+97UxscGcLnMwxW+K2grLqZPQUD6BVnTc6eMDrFnDB9F6SXg4r7B3SulQgrc3F+zBg3Xylyo5KxkLQxdi/ZX1KJDzaQMLIwvM7TIX0ztMV0uh2IoiJn0SU1/FyF/3/8Jnf3+GsGdhiramTk2xpPsS9G/cXyecyyWRmclLTSxbplr76O23ed2N+vWFs61MHj/mOde7dinbnJ25E3nkSLUUWtYU0S+j8fXZr/HjzR8VGgwAb3m/haU9lsLTXruzlmLSJjH1tSbDGMMvt3/Blye/RGxqrKK9Z4Oe+LbXt2jh3EJA60rm77/5gna3binbOnXi2cl+fsLZpXYuXOCzlWHK30L4+3NP+WuvCWdXKWTkZWDlPyux/PxyRUF9IwMjzOg4A7M7z4a1ifaqZ5eqT6wSPH78mC1fvpy1aNGCSSQSJpFIWPPmzdmyZcvYkydPKnMqnQIACwwMZKdPnxbaFEIN5BbksiVnlzDzxeYMQWAIAjNcYMimHp3KEjMThTavXORyxvbtY6xBA8Z4aAPf3n2XsdhYoa2rBGlpjM2cyZhUquyEvT1j69czlp8vtHUVIiopig3aPUjxPUIQWKM1jdiRqCMav/bp06dZYGAgq6RM6zWkxTWTa0+vsZ47eqr8H7mtcGNbrm1hBbICoc2rMImJjM2YwZixsVLSjI0Z++ILLnc6Q0YGY/PmMWZmpjTUxISxL7/UMUPLJ/pFNBt7cCwzXGCo+O4YLTBi049NZ8lZyRq/PukwoY+EPw9nXbd1VdHcZuubsaP3jjK5XC60eWVSUMDYxo2MOTkp5UsiYWzcOK7Bes3Ll4xNmKA6uK9Xj7HffuODfx0nPj2ejT4wmkmCJIrvlcu3Lmzb9W1MJpdp9NrlaXGVFfrWrVvs888/Z/Xr12cSiYRJpVLWvXt3tn37dpaZmVllg6tDamoqa9euHbO0tGTh4eEVfp+YfqhqOqeiTzGvdV4qIj5kzxAWlRQltGmVJjubsUWLGDM3V+qepSVjq1dzwddZ5HLGfv6ZMTc3peEGBox99BFjyZofgGqCEw9OMO913irfq/67+rP7yfc1fm1906eq6jBj+tdXomzi0uLY//b/T2XwY/W1FVt0ZhHLyM0Q2rwqExPD2Pvvq45JnZ0Z27KFMZlmx3RlI5MxtmOHqvYCjL3zDmPR0QIaVn2iX0SzD/Z9oKLBtktt2dpLa1m+TPMOcn3UJhoTi4/MvEz2xd9fqDgAnb9xZpuubtLK/4k6SUlh7LPPVB3I9vbc2SGozlaFwnFxrVqqTuYFCxjLyhLaukpzJe4K67i5o4oetw9uz67EXdH4tdXu0CjK3r17mYeHhyJqw8rKio0dO5bFxMSo4/QVJj8/nyUmJrIPP/yQ3b59u8LvI/HWf55lPCs22Gm6vik7HXNaaNOqTWwsY0OHqo5P/fwYu3lTaMtKICKCsYAAVWM7dWLsxg2hLas2eQV5bOWFlcx6ibXiO2ay0ITNPjlbozdn+qZPVdVhxvSvr0TJZOdns69Dv2YWiy1UouSmHJnCnmU8E9o8tfHPP4y1b19cm69ofkxXnPPnGWvXTtWY1q0ZCw0VwBjNcTXuarGZZ98ffNm5R+c0el191CYaE4uLg3cPsnrf1VP8XxjMN2AfH/mYpWSnCG1atYiKYuyNN1SlrV07gXS2Kty7x1iPHqod6NGDt+sxcrmc/XTzJ+a2wk3xnZMESdi4g+M0Gg1fmj5VubLnnTt3MHfuXHh5eeHtt9/Go0eP0LZtWyxduhRvvPEGtm/fjjZt2iAkJKSql6g0hoaGcHR01Nr1COGRMzmC/w2G1zov7AzbCYBXbV7WYxluTLiBAI8AYQ1UA3XrArt3AydOAA0a8LbLl3lx+q++Ui55JSg5OXxZKV9foPB/vlYtYNs24OxZnShuVF2MpDxfMHJKJD5s+SEAIFeWi8VnF8N7vTf2RuylvGOQDosZxhj+uPsHmn3fDF+d+kqRazvIaxAiJkdg7ZtrUcuilsBWqo8OHXgq9M6dyhX1Ll/mud4ff6xab0NjJCYCo0bxvOsrV3ibiwvX3itXgM7CrRajCdq4tcHpkadx4L0DaGDHfxBvPrsJ/23+GPnHSDzLeFbOGcQDabE4eJz6GIN2D8KA3QPwKPURAKCdWztcHnsZa95cAxtTG4EtrB6NGgFHjwJ79/LxMMClzc+Pl6FISRHWvlLJz+c1MXx8eHEQgI+Lf/4ZOH5ckNVL1IlEIsEHLT5A5JRIfOH/BYwMjMDAEHwtGE3WNcG269u0OyaujFfk0aNHbNmyZczX11cRjVGnTh32xRdfsDt37qi89ubNm8zY2Ji1b9++ij6YqkPeaHEQlhDGOm3ppDJTM/CXgexRyiOhTdMYmZk8BK9oWQpPT8ZOnhTQqJAQxho3Vk0vmTKF5wrWYP55/A9ru6mtyvev365+7OHLh2q9jr7qE0VoiIuI5xHF6mQ0W9+M/f3gb6FN0woZGbxEhZGRUgrr1mXszz81dEGZjMde29mphjDPns1YerqGLqpbZOdns/kh85npIlPFd856iTVbfXG12sPr9VmbaExcMymQFbC1l9Yyy68tFd9/myU27PvL3+tVbaLKUJLOurkxdvCg0Ja9wpUrjPn6qkZlTJjA2IsXQlumMSKTIlnvnb1VxgDdf+yu9tTs0vSpwqrl7+/PDAwMmEQiYRYWFmzEiBHsxIkTZRaX8fX1Zba2thU6/9q1a1mbNm2YiYkJ+/DDD1Wey8jIYMOHD2eOjo6sefPm7M8iI4SVK1eygIAAtmzZMkXbhx9+SPmCNZiM3Az22YnPVHIE666sy/bf2S+0aVrj2jXG2rRR1cpRoxhLStKiESkpjI0fXzzE+epVLRohLDK5jAX/G8zsl9krvovmi83Zt+e/VduAWpv6JKQOM0ZarI9k5mUW02O7pXZaq22ga9y5w1iXLqqyOHQoYwkJarxIWBhjHTqoXqRvX72vk1FVol9EswG/DFAZSLf4oQULfai+dBttaxONiYmyuPXsFuuwuYPKd3743uEsIV2dQqO73L1bPIvjgw90wF+QkcHYJ5/wib1Cw7y8GDt7VmDDtINcLmf7IvappKGYLTJjy88t1/iYuMKqJZFI2Ouvv862b9/OMjIqli++fPly9vPPP1fotfv27WN//PEHmzRpUjHxHj16NOvcuTOLjIxka9asYVZWViy6jB9u8kbXXI5EHWEeqzwU/yjS+VI286+ZLD1XHDNSRcnPZ2zlStWioU5OjO3apYViyfv3M+bqqrywmRlj336rN6uXqJvnGc/ZyP0jVQYXrTa0Ytfjr1f73NrUJyF1mDHSYn3j2L1jrP6q+io525MOTWJJmdr0rOoehcETNjZKibSzY2zr1mpqc1YWn540NFQNA9m/Xy8q5Guaw1GHWcPVDVV0eMS+ESw+Pb7a59a2NtGYmCiJ7PxsNufUHGa0wEjxHfdY5cGO3TsmtGlaRy7nmlpUZ11d+SqBgvDXX4x5eCiNMTLiq03l5AhkkHCkZKewiYcmFhsTX42r/oRntR0ajx6VHsafr8abmDlz5qiId1ZWFjM3N2fnzikLPvXq1YvNmzevxPe/+eabzM3NjXXs2JFt3769Qtck8dZ9XmS9YCP2jShWUfdGvP4Xm6wuMTGM9e6t6ql+803GHj/WwMWePmXsrbeKFzd68EADF9M/TkafZI3WNFIphDjn1ByWk1/1HzQh9EkIHWaMtFhfiE+PZ+/9/p6KHvsF+7FrT68JbZpOERfH2JAhqnLZrVsVa8GdPs3zCwtPJJUyNmsWnxEkFGTnZ7OFZxYys0VmKmko3/3zXbVmCIXSJhoTE4WceXiGNVnbRMWBPPOvmXq9YpQ6iItjrE8fVZ0dMoSx+Or7MStGUhJj//ufqgEdOjBWyQmdmkjow9Bi39npx6aztJyqLx9emj4ZVrTWhru7OzIyMrBkyRJ4enpi1KhRiucaNWqEqVOnYvLkyTAxMaluTQ+V49jYWGRnZ8PHx0fR5uPjg7t375b4/iNHjpR7jZCQEK0WKyWqx4G7BzDp8CTEZ8QDAKxNrLGk+xJMaDMBUgOpwNYJj4cHcOQILxw6bRqvEXf0KK9D9MMPwHvvqeEijAFbtwKzZikrMNnZAStXAiNHAhKJGi6i/3Sr3w1hk8KwMHQhlp1bhgJ5ARaFLsK+O/uwdcBWtK/TvkrnDQoKUuwHBAQgICBAPQaXgjZ0GCAt1jcK5AXYcHUD5pyag9TcVACAlbEVvu7+NSa1nUR6/ApubryQ3f79wEcfAfHxwKlTXJuDgoBPPgGMjMo5SUoK8NlnQHCwsq1NG37cqpUmzddLTA1NMafLHHzQ4gPM+GsG/rj7B9Jy0zDjrxnYcn0L1vdZjy71ulTp3NrWYYDGxASQkpOCT098is3XNivaWrm0QnD/YLRxayOgZbqBmxtw6BCwfTswcybw8iWwbx9w5gywfj3w7rsaHKLu3w9MmMAH3gBgaQksWcKrlUrp97Bzvc64MfEGFp9djGXnliFfno9VF1fht/DfsLr3agzxHgJJFf44JWpxRT0iDx48YC4uLkwikbD58+cr2rOysljTpk2ZRCJhbm5uZUZyVIRXvdHnz59ndnZ2Kq9Zt24d6969e7WuUxSQN1oneZ7xvNgsYJ+f+7DHqZoIPagZJCczNnKkqqP4/fermVd47x5jr7+u4aTwmse1p9dYyw0tVTzTs47PYpl5mZU6jxD6JIQOM0ZarMtciL2g8n1GENhbe94iPa4gKSmMTZyoKqMtW5ZTcujPP1VT+8zNGVuxQrSpfVXh6L2jzHONp8r39v2977O4tLhKnUcobaIxsbg5FX2K1VlZR2P1CGoaCQmMvfuuqs6+8w4fG6uV1FReuO7VOkaxsWq+UM0h/Hk467y1s4oWv7nzTfbgReUivEvTpwov27pnzx4kJydj7969mDdvnqLdzMwMt2/fxr59+5CQkIAvv/yy0p6WorBXvNEODg5ISUlBWlqaoi06OpqWoqrBMMaw5/YeNP2+KXbf3g0AsDW1xbaB23Bo2CHUsa4jsIW6i70991Lv2wcU/ovs2sVnBI8ereTJ5HJg7VqgRQvg9GneVrs2cOAADwdxdlan6TWOVq6tcHnsZSx6fRGMpcaQMzm+vfAtfDf44nTMaaHNKxPSYaKQF9kvMPbgWHTa2gk3Em4AABrYNcChYYfw+7u/kx5XEBsbHjEXGgp4efG2Gzf40oOzZgGZmUVenJrKl2Lt35+HdQBAjx7A7ds8rMOwwsG1oqe3Z2/cnnQbi15fBDNDMwDArlu70GRdE6z8ZyXyZfkCW1g2pMXiJLcgF5+e+BTdd3THk7QnAICeDXri9uTb+PS1T2FoQBpQEs7OwJ49wG+/KcfAv/3Gh7GnTqnpIqGhgK8vXxobAGxt+VKsf/6pXFeWKEZTp6YI+TAEWwdshYOZAwDg6P2j8PnBB99f+b6Y1lWWCjs09u/fj169emHw4MHFnpNIJBg0aBC6dOmC0NDQahn0auiJu7s7zMzMEBYWpmi7desWvApHBGoiKCiIQu50gPj0eAz5dQje2/sekrKSAACDvAYhYnIEPmz5YZVCk8TI4MHArVtA3778OC4O6NMH+PBDHo5XLjExQLduwNSpQHY2b5s0CYiIAAYM0JTZNQ4jqRFmd5mN6xOuo0OdDgCA+y/uo9uObhhzcAxSckpfQD0kJEQlrE6bCKXDAGmxLvF7xO/wXu+NLde3AABMpCaYHzAf4ZPD0bdxX4Gt0086dwauXwfmzuXpJnI5sGIFdzofPw5lTsr27fwN1tbAli38yfr1hTRdbzExNMHsLrNx56M7GOI9BACQkZeBmcdnos2mNjgfe77U9wqpwwCNicXI7ee34bfZD99e+BYMDGaGZvih7w/464O/0MCugdDm6QVvvw2EhwMDB/LjuDige3fg00+B3NwqnjQ3F/j8cyAgAHj4kLf16MEH2++/T6nXFcBAYoBRrUYhckokxrQaAwDIys/CR0c+whs731A470qiXC2uaIiHq6srGzRoUJmveffdd4uFwlWUgoIClp2dzb744gs2YsQIlpOTwwoK+DrKY8aMYV27dmVRUVGKis4xMTFVuk5JVOJjIDSEXC5nO2/uZLZLbRWhSI7LHdnuW7vLXBqYKBu5nLHgYMasrZVRcS4ujP3xRylvkMkYW7+eMUtL5Rs8PHhBOqJaFMgK2MoLK5n5YnPFd9xthRv7M/LPMt+nTX0SUocZIy3WFZ6mPWWDdw9WCQ3tvbO32teTFzu3bilXXzVFFvsO01RDmHv10lB1Z3Hz1/2/WOO1jVW+35MOTWKpOamlvkfb2kRjYvEhk8vYd/98x0wWmii+l203tWV3E+8KbZreIpcztmmT6mqALVsyFhFRyRPdvMlYixbKk5iaMrZmDR8zE1XmZPRJ5v6du+L7brPEhu24saPM+77S9KnCqjVs2DBmaGjI7pVSnjs2NpYZGRmxrl27VvSUKgQGBjKJRKKyFdbqyMzMZMOHD2cODg6sefPm7NChQ1W6RmmQeAvL84zn7K09b6kMLob9Pow9z3gutGk1hthYvvJJ0bHyyJGvFMiPimKsY0fVF02cyFi6+JbE1SQxL2NYr596FVtaMDmr5CRPbeqTkDrMGGmx0Mjlcrbl2hYVx7L9MvtyBxhE1SkoYGzPrMvsrsRLobuZEnMW89n3tBSrBsnJz2GLzixipotMFd/12itql+pg1rY20ZhYXDxJfcJ67OihUnNrzqk5LK8gT2jTagSRkYy1aaPqj1i/vgISW1DA2PLljBkbK9/cpk0VPCJEaaRkp7BRf4xSGRMP2TOk1HvA0vRJ8t+T5fLbb79h6NCh8PPzw5IlS+Dn5wcLCwtkZWXh6tWrmDNnDs6dO4ddu3bhPbUsq6A9JBJJtXN3iKpxMPIgxv05Ds8znwMAalnUwsZ+GzHIa5DAltU8GAN27ACmT1cuVNK0KfDbbhmanl4PfPklkJXFn6hXD9i0CejVSziDazCMMWy7sQ2f/PWJYrUIF0sX/ND3h2LffTHpk5j6qmtEv4zGhEMT8Hf034q295q/h9W9V6OWRS0BLavB5OcDixYBixcDMhkA4AI64n/YgUeGnli4kC9wYlDh5GCistx/cR/j/xyP0w+VdY0+aPEBVvdeDXsze0WbmLRJTH3VBX4L/w0TDk3AyxyeD1zftj5+GvwTXnN/TWDLahZ5eXx1qaVL+XgY4GnZW7cCtUr6iXv4kK/iV1hKwcAAmD1bmS9IqJWS7gc39duEgV4DVV5Xmj5V2KEBAFu2bMHEiRMhk8kgkUhgamqKnJwcMMYgkUgwbdo0rFy5sppd0j4SiQSBgYFaW4aLANJz0zHt2DRsu7FN0TbEewg29N0AJwsnAS2r+Tx9CnzwAa/z2QAP8JPkf+jELihfMG0aH2BbWAhnpEiIS4vDhEMTcPjeYUXbsObDsObNNbh9+TZCQkIwf/580QwuSYu1j0wuw9rLazH71Gxk5XOHppuVG37o+wMGNKF6ORrj9m0+WL52jR8bGUE+fwG+k36KL+dIkf9frcru3bkj2s1NOFNrOowxbL2+FTOPz1Q4mJ0tnLGh3wbYJtiSDhMaIS03DR8f/Rg7bu5QtI1qOQqreq+CtYm1gJbVbM6cAUaMAB4/5se1avH6nn36/PeCwtm/jz8G0tN5m6cn8NNPQIcOgtgsFhIzEzHp8CTsvbNX0TbSdyRW916N6xevl6nFlXJoAMDFixdx7Ngx3Lx5E1FRUXB2dkbjxo0xfvx4tG7duvq9EQDyRmuXa/HXMPT3obj/4j4AwMbEBuv6rMNwn+FU9FNLyPLlONZ/Pbr89RWskAEAeGrWAMY/bobjO68LbJ24YIzhp7CfMO3YNEWR0FoWtRA+ORyO5o6i0icx9VUXuBZ/DZMPT8aluEuKtvFtxmN5j+WwMbUR0LIaTG4usGQJ8PXXUHgtfHz4YNnXFwBw9SowbBhwn/9EwsGBD7j79xfIZpFQkoP5625f48vOX4pKm8TUV6E4++gs/vfH//Aw5SEAwN7MHsH9gxVFawnN8vIlr3O/Z4+y7aOPgG++fAGzaeOBvcobakycCHz7LU3yaQnGGHbd2oUpR6coxsR1revi+oTrcDB3UE+ERk2FxFs7MMaw7vI6zDoxC3myPABA9/rdsX3Qdlr6T5s8f85nBo8dUzStwcf4Ektg5mCBrVtpIRMhiE+Px8TDE3Ew8iBGtRyFrQO3AhCXPompr0KSnpuO2admY/2V9ZAzOQCgoV1DbB6wGQEeAcIaV5O5cYNXw79zhx8bGPCq+YGBgImJykvT0/kE4Y8/KtumTAG++QYwNdWizSKDMYadYTsx7dg05BTkIGxSGDztPUWlTWLqq7bJk+Vh/pn5WHpuqUJ7ezXshW0Dt8HNisKwtAljwM6d3JGRng744yx+NRwO14L/QjdcXPgKU4rQDUKbPEl7gjEHx+D4g+MY0WIEdgzmkUxqd2hkZGRALpeX+Jy1tX6FSpF4a56X2S8x+uBo/HH3DwCAVCLFom6L8Nlrn8FAQgnCWuPMGT71Fx/Pj+vXR9bKDfjoQC/FKoEAd0ivWAGYmwtipWhhjOG3iN/Qq2Ev2JraAhCXPompr0Jx/MFxjPtzHGJTYwEAhgaGmNlxJuZ1nQdzI/qH1wiMAWvX8jUD87gzH76+QHAw0K5dmW/95Reux2lp/NjHB9i9m9c/IjRHfHo8/o3/F/0a9wMgLm0SU1+1ya1ntzDqwCj8G/8vAMDU0BTLeyzHR34f0ThYQGLuy/B3t8UY/Xg+pOD3tfebDUSDU5thUMtRYOvETWG9uSHeQ8odE1fKobF06VJs2LABT548KfFkhbU0ZP8Vt9IXSLw1y/EHxzH24Fg8TuNeT3cbd/zy1i/oVLeTwJaJCLmcV4nJEAYAACAASURBVEKaO5fvA8B77wEbNwL/OSD37AEmTABSeQoxvL2BXbuAli0FspkAIC59ElNftU16bjpm/DUDW65vUbR1qdcFG/pugLeTt4CW1XASE4FRo4DD/6UxSKW8Mt3nn1e4sFxMDA/suHiRH5uaAt99x/WasjS1g5i0SUx91QZyJsfKf1Zi9qnZiuhkX2df/DzkZzSr1Uxg60TOkye8qNyZMwCAHJjgE6zED5iE7t0l+PFHoHZtgW0kVChNnwwreoL169fjq6++gqGhITw8PODm5gaDEkpv62sNhKCgICqApGZyC3Ix5/QcfHvhW0XbwCYDsXXgVpXq4YSGSU0Fhg9XDqhNTPhs4dixKqPhoUN5vaMPPgDOneNR0e3acR/InDlUaV/bhISEICQkRGgztA5psfo5GX0SEw5NwIOXDwAAlsaW+KbnNxjfZjzNDGqSo0eB0aOBhAR+XK8e9xJ3qpwzv359Xmh//nxeeiMnh+d///UXsHkzr7FBaAbS4QChTdFrHqU8wuiDo3Eq5hQAHp08q9MszA+YDxNDk3LeTWiUgwe5s/nFC37s7Y2or3bjr8AWQDRw8iTQogUPpBtCpU0EpzwtrnCEhp+fHx49eoSTJ0+iefPm6rJPJyBvtPqJSIzA8H3DcSPhBgA+gF7eYzkmtp2ot04vveT6dT61d/cuP27UCPjtN0XxuZKQyXjNuqAgxUqC6NOHpxK6uGjeZEIVMemTmPqqDRIyEjDt2DT8Gv6roq17/e7YMmAL6tnWE9CyGk5WFk8v+f57Zds77/ClsG1tq3XqkBDudI6L48e1a/M8cLrv1Cxi0iYx9VVTMMYQfC0Ys47PQnoeXymjoV1D7ByyEx3q0EoZgpKTw9fDXrtW2TZ2LLBqFWBhgfR0YOpUqKRhjxnDn7a01Lq1xCtUO+XE1tYWQ4cOxcaNG9VunNCQeKuPwiUAvzz5JXIKcgAArV1bY/dbu9HIoZHA1omI3Fxg4UKeZlLolejfn498K1jj5vp1npUSFcWPHR25p3rQIA3ZTJSImPRJTH3VJHImR/C/wfj8788Vy1BaGFlgwesLML3DdIrK0CTXrnEncmQkP7ayAtas4YWY1eTMT07m4+8/eEkqSCTA7NncCS2VquUSxCuISZvE1FdNEJsai7EHx+JE9AlF2+hWo7HqjVWwMrES0DICkZF8YHuDT7bC2po7mocOLfbS337jaX0vX/JjT0/g558BPz8t2ksUo9oODX9/fxgZGeH06dNqN05oSLzVQ1RyFEYfGI3zj88DACSQ4Av/LxAUEARjqbHA1omImBjg7bf5wBoADA2rnDeSksIrQO/apWwbM4bnb1vR77JWEJM+iamvmiIqOQpjD47F2dizira3m76NVW+sQm1rSgbWKMHBfCmSwsKf/v58OVYPD7VfijFeAmnGDD7hCABduwJbtwINGqj9cqJHTNokpr6qmx03d2DKkSmKqIw61nUQ3D8YvT17C2yZyJHLuThOm8Yj6ACgfXtedbl+/VLf9uQJ8L//AYW3vlIpX8F12jSqXyQU1XZobNy4EZMmTcLNmzfh4+OjdgOFhMS7ejDG8P2V7zHrxCxFVEYDuwbYNnAbutTrIrB1IuPAAeDDD7knAuAVPbdtq3Zlz927ec524WkbNQIOHQIaN66euUT5iEmfxNRXdZMny8Py88uxKHQRcmW5AHgB5vV91itWaiA0REEBMH06sH49P5ZKgQULeOFPDYdMhIfzycXwcH5sYcHTA0uYcCSqgZi0SUx9VReZeZn46MhH+PGmcp3l0a1GY2WvlbAxtRHQMgJpaTxP788/+bFEwrV5wYIKFWaWy/mqf7NnA/n5vG3CBB54Z0xztVqn2g6NM2fOYOHChbhw4QLeeecdNGzYELal5IJOnTq1etZqGRLvqvPgxQNMOjxJEVongQQft/8YX3f7GhbGFgJbJyJycoCvvuKhE4VMnw4sW6Y2xX38mEdNF3qq7eyAH3/kmSyE5hCTPompr+rkXOw5TDg0ARGJEQC4Dk9uNxlLeyyFpTEl/WqUJ094CPN5HpkIFxfg11+Bzp21ZkJmJjBrFrBhg7Jt0iT+c2BCdQfVgpi0SUx9VQe3nt3Cu7+/i7tJvFZZLYta2D5wO95s9KbAlhG4dQt4911lHTlXVz5w7dmz0qf6919gwADg6VN+7O/P01Kotpx2qbZDo6QVTUq7EC3bWvORMzk2XN2AT098iqx8Hr7lbuOOHYN2oKtHV4GtExmPHgF9+yqn6KyteWjdW2+p/VJyOc/TXrhQ2TZjBrB8Oc9sIdSPmPRJTH1VBy+yX+CLv79A8LVgRVvzWs2xqd8mdKzbUUDLRMKZM8CwYUB8PD/29eWha3XqCGLO0aN8IrKwaH+nTsC+fYCzsyDm1CjEpE1i6mt1YIxh87XNmHpsqiI6uVv9btg5eCdcrVwFtk7klJST17cvL4JhU/WImbg4YPBg4MoVfuzkBOzdq1X/teiptkNje9Fyr+VcaOTIkZUyTmhIvCvHw5SHGHNwjGIZKgAY13oclvdcDlvT6lVwJyrJ4cM8bCI5mR+3bQvs2aPxJOpff+VF6dJ5migGDeKpiKamGr2sKBGTPompr9WBMYadYTsx468ZSM7m//umhqaY22UuZnWaRTWLNA1jvOT9rFncywtwQfzuO8HL4D9+zNNN/vmHH9epw1cnbNVKULP0HjFpk5j6WlVSc1Ix/tB4xQpSBhIDBHUNwledv4LUgCrzCkpGBl+O9fff+bGBATBvHq8jp4YUwJwcYOJEHugB8Mm8778Hxo2r9qmJClCqPrEaxIULF1jHjh1ZQEAAmzFjRoXfB4AFBgay06dPa864GoBcLmfB/wYzy68tGYLAEARWd2VddjL6pNCmiY+8PMZmzmSMD635Nn06b9cS9+8z5uurvHyXLowlJGjt8jWe06dPs8DAQKZvMl1VHWaMtLgiRL+IZr1+6qXQYASB9dzRk91Pvi+0aeIgPZ2xoUOVwmdiwtjGjYzJ5UJbpiAnh7FRo5Qmmpkx9uuvQluln+irDjNGY2JNcfHxRVZ/VX2F/rqtcGMhMSFCm0UwxtjDh4y1aKEUv9q1GTtzRiOX2rKFMSMj5aU+/pixggKNXIpg5WtxhSM0ihIdHY3IyEg8fPgQkyZNQlxcHNzc3CARuORrfHw87O3tYWJigqlTp2Lo0KF47bXXyn0feaPLJz03HeP+HIc94XsUbePbjMc3Pb+BtUnFlgEl1ERODvDOOzy0GeDLjWzcyEOftUxqKs8pDA3lx66ufClBWtZKfeibPlVVhwH966s2kcllWHNpDeacnqNI83OxdMHaN9fiLe+3BP/9FQVRUcCQIcr0vrp1eU5H27bC2lUCJQWRzJvHUwbpq1J59FGbaEysXuRMjhUXVuCrU1+hQF4AAOjbqC+2DdwGJwsnga0jcOoUr2eUmMiP33iDp5g4OGjskufP85+E58/58YABvA6/vb3GLil6StOnSq3heO/ePfTr1w+enp7o27cvpkyZAgDYsmUL2rdvj7CwMPVYW0VcXV1h8l8FLHt7eyQWfqmJanH7+W20C26ncGbUtqqNY8OPYWO/jeTM0DbXrwPt2imdGa1a8eVZBXBmADwV8dgxYMQIfhwfD3Tpwsf4hDghHVY/Yc/C0HFLR3xy/BOFM2Ns67GImByBt5u+Tc4MbXDgANfeQmdGjx5ce3XQmQFwp8WMGTwrsTBlfMECPt7PyBDWNkI7kBarjytxV/Da1tfw2d+foUBeACMDI3z3xnf4c9if5MzQBX76iTswCr/j06fzcbIGnRkA8NprvJ5Gs2b8+OBBXkrp3DmNXpYogQo7NJKSktC1a1ccPXoUnTp1QufOnRUekjp16uDatWto164dbv+fvfOOa+p6//gnoCjgBFRQa0vdrbjArS1+xS3aWjcOrNuqP6tVW0UFta7WvffWWnfdswgO1DoAW/dCrQtkCIQVzu+P0+QShgYScnKT5/168fKec03yuYxPTp77nOe5eTPfxOrKw4cPcfToUXToQK3q9GXnzZ2ov6Y+7kTdAQC0rtgaN4beQOtKrQUrs0A2bgQaNQLUf2OenrwoXaVKIlXB1pbvJVy6lG9PTE4GunThhULVdwYJy4N8WH+S0pLgd8YP7qvdceVfXoWskkMlnOl7Bmu816CkbUnBCi0AxoBffuGFguLi+NxPP/FIrpOTWG060KYNcOmS9Dbx++88g05d9J8wf8iL805yWjLGnRyHhusaIuRZCADuwRcHXMTohqMpmCya9HTeT7VvX94+28aGr5UXLDBapfoKFYDgYF4sFOCNr5o354nThBHRde/KgAEDmI2NDQsKCmKMMTZ16lSmUCg058+fP88KFy7Mpk2blqe9MUuWLGHu7u6sUKFCzNfXV+tcfHw88/HxYU5OTqxGjRrs4MGDmnPz589nnp6ebM6cOYwxxmJjY1mzZs3Y3bt3dX7tXHwbLIZ3ye/Y98e+1+wRVPgr2LTAaUyVrhItzfJISmJs2DBpo561NWMBAYwlJ4tWloWjRxmzt5ekenkx9uKFaFXyxpj+JNKHGSMvzsjZx2dZlSVVNB5sHWDNfjz1I0tMSRQtzXJIS2Ns+HDJ0IoWZWzfPtGq8kRkJGOtWmlfyqlTolXJB2N7E62JxROVGMWarm+q8WCb6TZs/Mnx7F3yO9HSCMYYi4lhzNtbMrUSJRgLFFfLJD2dsWXLGLOxkSR9+y1jSqUwSWZJTv6ks2tVrVqVdenSRTPOHNBgjLE2bdqwevXq5Ung3r172f79+9mwYcOymPe3337LmjVrxu7cucMWL17MihYtyh4+fJjlOVJTU1n79u1ZYC5/ocm8tXkU/YjVXllbY+IlZpdgx+8fFy3LMnn5krGGDSV3dHJizMQLdV27xtinn0qSXVwYO39etCr5Ykx/EunDjJEXM8ZYtDKaDTk4RKvoZ91Vddn1F9dFS7MsEhIY69hRu7hcWJhoVXqRlsaYn590SVZWjPn7M6ai+xQfxNjeRGtisZx5eIaVm1dO48Eeqz1Y+Ktw0bIINX//zVjlypKZuboyFm4aP58LFxhzdpak1a/P2PPnolWZD3oHNIoXL86GDBmiGWcX0OjXrx8rWbJkHiVy/Pz8tMw7MTGR2dnZsXPnzmnmWrVqxaZMmZLlsZs3b2ZOTk7M09OTeXp6sp07d+r0mmTeEvtv7WclZpfQmHjDtQ3Z3cjc3WUlDMT9+4xVrCi5YoMGjEVEiFalE3FxjPn4SNILFmRs+3bRquSJCH8S4cOMWbYXp6ens4UXF2p1kbKdYct+Of8LS1WlipZnWbx+zVehagNzc2Ps6VPRqgzG9u2MFS6sfRcxlX7F3osob6I1sXFJTktm40+OZwp/hcaHu/7elSWlJomWRqg5epSnmKkNzNubZ2uYEM+fM9akiSTxo48Yu3dPtCrzICd/0nmDUY0aNbBr1y4sWrRIU2QoI3Fxcdi9ezdq166txwYYZKlcGhERAaVSCTc3N82cm5sbbmezAbRPnz7oo65OSOSK2KRYjD0xFuuur9PM/V+D/8OvrX5FASvj7EMjMnDyJODjIxU46tePb8jL5m/PFClalNdoatYMGDkSSE0FevUCbt3iVfatclWOmDA25MPG5cW7FxjwxwAcvX9UM9fCtQVWdViFig4VBSqzQCIigFatgDu8bhS8vIDdu6XKmmZAz56Amxuvzn/vHrB+Pf93/36qzm9qkBcbj9uRt+Gz1wfXXlwDANgWsMXCNgsxqO4gqpVhKqxfDwwaJBVo8/cHJk82uUVl2bK86cp33wFr1wJPnwJffgmcPg1UqyZanXmi8yfVHj16YNSoUfjuu+8wYcIErXM3btzA/PnzkZiYiC5duuglKLNpREVFoUSJEihWTOqm4erqihs3buT5NQIDAxEYGJjnx5sb119cR+ffO+NxzGMAQPFCxbG+03p0rt5ZrDBLhDFg8WLeay+NtwXDxInAjBmy67WnUABDhgCVKwPffAPExADTpwP//MOLiNrbi1YoH/z9/TXHnp6e8PT0zNfXM4YPA+TFqnQV1lxbgx9P/YjY5FgAQIXiFbCs3TK0r9yeFtHG5vZtoGVLXtUNAHr3Btat44XmzIwaNXghu9atgdBQflyvHrB9O9CggWh1pomxfRigNbExYIxh2ZVlGHdyHJLSkgAAdV3qYlvnbajmRJ8+TYLUVF7885df+NjWFti8mVegN1FsbIDVqwFnZ76E//dfoGFD3km2fXvR6uRNtl6sa4pHeno669ChA1MoFMzKyoo5ODgwhULBqlatyhQKBVMoFKx58+YsPT1dr1SSSZMmaaXX3b59mykUChYbG6uZGzNmDOvevbter5MRWHB6XdDjIFZsVjFNal3LzS3Zo+hHomVZJmlpjI0bJ+WoFSrE2KZNolUZhDt3GKtSRbq0OnVks3tGOCL8SYQPM2ZZXhz+Kpw1XtdYq1aGzx4f9ibhjWhplsnly7xGkdqkRo+2iOISSiVj3btLl61QMDZvnmhVpocob6I1cf4So4xhPXb30CqAP+HkBJacZnpF1y2WN28Ya9RIMqmSJWVXmG3GDG2PnT9ftCL5kpM/6Zyjo1Ao8Mcff2DDhg1wc3ODUqkEwNtBVa1aFYsXL8bJkyf1vqOU+fEVKlSAra0twsLCNHPh4eGoRjk7esEYw9pra9F6a2vEJfNWdHO95uJY72P4pMQnYsVZImlp/G6gOvpctizfdtK3r1hdBqJKFSAkhGdvA8D16/xu4PnzYnUR2UM+nH8wxvDL+V9Qe2VtXHh6AQDPyjjU8xC2dt4KJzvTbwVqdmzbxvfHRUby8fTpwPz5JpfGnB8ULsyzMmbOBAoW5EvusWP5tyDTbgdCAOTF+cfN1zdRY0UN/HbzNwBA+WLlcdb3LGZ7zYaNtfllZcmSf//lezUuXuTjOnV4H+rGjcXqyiWTJgG7dvHMZMaAMWP4Wwx5rOHI1bu1QqFAv379cOPGDSQkJODly5dQKpW4desWRowYAWtr6zwLUalUSEpKQlpaGlQqFZKTk6FSqWBra4uePXvCz88P9+7dw5IlSxASEgJfX988v1Z2+Pv7W0zKnTJViT77+mDQwUFQpilhpbDCpq82YVyTcbBSmP8CzuSIjga8vYHf+JsqqlcHgoL4AtuMKFkSOHIEGDGCj1+94u9T69a9/3GWSmBgoFZanTEQ7cOAeXvxs7hn+GrnVxh/ajxUTAUFFBhZfyRufXcL7atQDqoQduwA+vQBkpMBa2tgxQrAz092W/z0wcoK+Okn4PJlwOm/eNqUKbx0U3KyWG2iEeHDgHgvNmcfBoAj947giw1f4Fkc3172xcdf4Nrga2j2sXmtu2TN3bt8HfzPP3zs48MDG5Uri9WVR7p04Uv70qX5eOxYoEcP8lhd+aAXGzVP5D2ou6Zk/AoICGCMMZaQkMB8fHyYo6Mjq1GjBjt06JBBX9uEvg35TtDjIFZ3VV1Nel3ZeWXZoTuG/X4SueD6dcYqVJBy0dzdGYuKEq0q31m1SrtX94QJjCVThme2GNOfRPowY+brxamqVDY7eDaz/9le472fLvqU/fX8L9HSLJvNm3nvUoBXzT99WrQi4dy6xTsgqr35iy8Yi4wUrUo8xvYmWhPnD6mqVDbh5AStrX6zg2frvV2eMDCHDzNWooRkREOHms0WwCtXtNu6fv01dZnKDTn5k+K/kx/k66+/1nk7yd69e3X6f6aCQqHIUkna3IhMjITfGT+surpKM9esQjPs6bYHpexLCVRmwYSFAZ6ePEMDADp1ArZuBYoUESrLWFy4AHTsCERF8bGXF79Z6kQZ91pYgj+pMcdrjUyMxFe/fYXzT6X9VT1q9MDydstR0rakQGUWDGPA3Lk8LYExwM4OOHyY+zGBN2/425E6y7tyZf7tkemNUYNgjt6UE+Z6rU9jn6LX3l44F3EOAFDEpgjWeK9Bjxo9BCsjNDDG92L88IM0N3kyEBBgVllzUVF8/XuB7zpFjx58+a/HRgeLISd/0rnLyYEDBz74f+zt7VGggDxbfPr7+xutarWxOX7/OHwP+OJl/EsAvBXVIPdBmNViFuwK2glWZ6HcusU/wauDGb/8wvPPzMiwP0TjxtzMv/6aZxSeOgXUqsU7JDZqJFqdeCy18rw5efGlZ5fQZ18f3Ht7DwBQ1bEqFrZZiDaV2ghWZsEwBvz4Iw9oALzH9JEjQNOmYnWZEKVK8ZaD/fvznZD37vHq/Hv38m2ClgT5sKdoKXrDGMOqq6vww4kfkJCaAABwK+2GXV13oapTVcHqCA2MAVOn8gI+AL+5t2YN/7RvZjg68iBxixbAtWvcZ62teVcUO/pYli0f8mKdMzQeP36c7fzLly/x6NEj/Pzzz3BxccHhw4dhI7MWZ+YajWaMwe9PP8wMnqmZa1WxFZa1W4ZKDpUEKrNwgoJ4zYw4XowV8+cD338vVpNA3r0Dvv2WBzLUjBvHi9TJND5qUMzVn7LDXK41ISUBP5z8ASv/WqmZ6+XWC2u918K2oK1AZRaOUgn4+gK//87HpUsDBw8C9esLlWWqpKcD/v7S54uCBfmCOx9K55g85uJNumBO15qiSsFPp3/C/IvzNXMD6w7E4jaLyYtNCcb4wm/ePD52dube7OEhVlc+8/YtTwwMD+djNzceOK5EH9FyJCd/0jmg8SHi4uLw+eefo0ePHvhF3alBJpiTeauJT4nHgD8G4Pe/+cKtiE0RLGm7BP1q9dO7Ew2hB3/8AXTvDiTxXueYMYOXP7ZwGAMWLeJZhioVn/vmG2DnTkrBM0d/ygm5X2s6S8eW0C2YHjQdD6IfAAAKWhXE9ObTqeiyaJKSgA4dgNOn+bhcOeDcOeCTT4TKkgObNwMDBwKpqXw8fDiPwxcqJFaXMZG7N+UGc7nWNwlv0HVXV5x9chYA4FLEBZu+2oSWFVsKVkZo8e4dMGwY7zYF8C5/Z89azKf6V6+Abt34vU6AF9D//XepKyChTb4HNABg0KBBCAkJQbg61CQTzMW81dx/ex9f/fYV/n7zNwCgYsmKOOpzFJUdLXgDrCmwfz8vc6xS8U/pK1fyVSKh4dYtoGtX4G/+q4suXfi+QktaOGfG3Pzpfcj5Wl+8ewHfA7448eCEZq5e2XpY23EtapapKVAZgbdv+YZldZ/oBg14ji8FM3QmOBjo3FnqbFuvHo8NFS0qVpexkLM35Ra5XytjDMfuH8PAgwPx77t/AQA1StfAHz3+gGtJV8HqCC0iI4FWrYDr1/m4cmXgxAmL8+a0NGDiRL77HOCdp+bPB0aNsqid6DphlICGt7c3Ll68iEj1O55MkLt5Z+TA7QPwPeCLmKQYAEDriq2x+evNKG1fWrAyC+fPP4G2bXl/psKF+f6K9tSmMTuio4EvvgBu3uTjVq2Affssd1+hOfnTh5DrtR6/fxw+e30QpeQVbl2KuGB8k/EYXm84bKzltQXT7IiI4Fv8wsL4+MsvgaNHAVtKN88tERE84Hz5Mh83bAgcOwYULy5WlzGQqzflBTlfa2JqIkYeHYn119dr5nrU6IH1HdfTFhNT49UrnoagXuw1bAgcOCD1NbVAtm8HBgyQkri9vPhcKerdoCEnf9I5/zUuLi7br8jISDx69AjTp0/H8ePH4e7ublDhxkLuPbeT0pIw9NBQfLXzK00w48emP+Jwr8MUzBDNzZv81lZyMi8KsWcPBTPeQ8mSPPWucWM+PnGCf/sSE8XqMjYf7LltpsjJi5PTkjHu5Di03dZWE8zoU7MPbo+4jdENR1MwQzRKJW/XoQ5mdOlCwQw9qFCBe3PbtnwcEsIX3K9fi9WVn5APy4dX8a/gtdlLE8woaFUQK9qvwPbO2ymYYWr8+y8vHqEOZvTuzdPALDiYAQC9evGdkOXL8/GpU0CdOkBoqFhdpsCHvFjnDA0rK6scay+on8LGxgZBQUGoL7MCW3KORgNA+KtwdNnVBXej7gLgJr6181Z0+7ybYGUEnjzhn8z/5WmP2LoV8PERq0kmJCTwzyLqLe+dO/N9hZZWU0Pu/pQb5HSt/777Fx13dMTVF1cB8O5Ra7zXwKcm/X2bDKNGAUuW8ONvv+Xb/AoWFKvJDEhM5Dt41N5cvjxv8apehJsjcvImfZHjtf756E/02ttL082vaYWm2NhpIyo6VBSsjMjC48e8vcfDh3w8YACwapXlLe7ew8uXvANgSAgfFynCa8q1aydWlymg95aTnFo3KRQKFC1aFBUrVkT//v1Rs6b89grL0bzVHLxzEF12dUGKKgUA0KBcA2zotAHVS1UXrIxAeDjQpo0UzJg9G5gwQawmmREby7ecqFOcO3bkpUgsaU+hnP0pt8jlWs9FnIPPXh9ExEYAANxd3LGt8zZqAWhKLFwodY9q1IgXmaNghsFISQEGDeIFQwFeUyM42HzrHcnFmwyB3K51W9g29N3fF+ksHQDQt1ZfrPFeQxlypsjTp0Dz5sADXjQbw4fzoLMVFczOjErFvz1r1vDC+VZWwIoVwODBopWJxSg1NOSK3Mwb4NX0fzn/CyaemYh0lg4rhRVG1h+Jn//3M+xt7EXLI377DejbVyoL//33vB2VJX0SNxBv3vCtlepg/tChwPLllvOtlKM/5RVTv1bGGGafm40pgVOQlp4GABhUdxCWtltKi2dTYvVqYMgQfuzkxIuBVqkiVpMZolLx6vx79/Lx4MH8Rqs5YureZEjkdK1LLy/FyKMjAQCFCxTGsnbL0L92f+rmZ4pERPACaU+e8PGYMcCvv1rOYi6P7NvHE7uVSh7UOHGCJ7hYKhTQeA9yMm8AeBLzBF5bvHD/7X0A3MR3dtmJjlU7ClZGAACmTwemTOHHCgUQEAD4+ZFp68Ht2/wmawwvD4P27YEdOyyjwr7c/EkfTPlaGWMYc2IMFoYsBABYK6wxv/V8jKw/khbPpkJ6OvfbadP4uFgx4ORJQGbbpjMVIQAAIABJREFUYOVEcjLfCq9OjV67lmeQmxum7E2GRg7XGpsUiyGHhmDn3zsBAMUKFcOBHgfg+YmnWGFE9ly8yPdQvHrFx6NH8zYe9N6pE5cu8XrWycl8/OOPwKxZYjWJQu+ARv/+eY94rl+//sP/SSByMG+AL6j33NqD4YeH403iGwDAR8U+wu5uu1G/HC3YTIJZs3jvJYC35Vi5EujTR6wmM+HxYx7cf/qUj5s04ZFrc6/+LBd/MgSmeq2MMQw7PAyrrvLbzx8V+wj7uu+De1l5FsE2Sxjj6VurV/NxyZK8AGiDBmJ1WQDPnwN16/LioAUKABs3ml+pKFP1pvzA1K/1zKMz6Le/H57FPQMAlLYvjaM+R1HXpa5gZUS23LjBF2zqyu6UsZwn1qzR3m6yfj3Qv784PaLQO6Bhpcf+pvT09Dw/1hiYunkDQExSDEYdHYUtYVs0c99U/wbrO61HsULFBCojAPDcWz8/XicDAFxceHnizz4Tq8vMiI4GvvqKV9oHgP/9j6ffmXMtKTn4k6EwxWu9E3kHQw8PReDjQABAZYfKONX3FCoUryBWGCGRlsZXehs28LGjIzcJ8l+jERwMtGwp3UFcsgQYMUKsJkNiit6UX5jyte75Zw967e2lqRtXo3QN/NHjD7iWdBWsjMiW1695htyTJ3y/xPLl0nZAItccPMhryQE8HrR4sXn5rC7oHdBQKpXo1KkT7t27Bz8/PzRv3hzOzs64evUqjh07hj179iAmJgZ79uxB8UxNyWvUqGGYq8gnTNm8GWM48eAEBh8arClAV7JwSfh7+lOqsynRvTtvwQEAZcoAZ87QYjqfiIvj+7aPH+fjCRN4Yoy5/imYsj8ZGlO61rT0NKy4sgLjT41HUhpvCl/FsQoC+wXCpaiLYHWEBsZ4B5ONG/m4ShXuv+XKCZVliQQG8qxy9dbAadOAyZOFSjIYpuRN+Y0pXmt8SjyGHR6GrWFbNXOL2izC8HrDUcCqgEBlRI68e8fvOv31Fx//8gvwww9iNZkBFy4ArVsD8fF8PHmytMvSEtA7oDFixAjs2bMHV69eRdmyZbOcf/ToEapUqYI+ffqY/BaTzJiieQNAyLMQDDk0BGGvwjRzbSq1wbqO61C2aNafASEAxng1/TFj+Lh6deDAAaByZbG6zJz4eMDDA7hzh48HDeLF6MwxqGGq/pQfmMq1Pox+CJ+9Pgh5FqKZG1R3EGb8bwZK25cWqIzQIjGR723Yv5+Pq1XjwQwXCjiJ4q+/gLZtgchIPjaXmhqm4k3GwJSuNZ2l46fTP2Hu+bmauZKFS2JVh1Xo+nlXgcqI95KaCnh7S3ee+vXjGXTmuEgTQHAw0KEDv8EH8O0oAweK1WQscvInnfeRHD16FF9//XW2wQwAcHV1RdeuXXFc/csrgNevX6NJkybw9PSEj48PEtX7tXTA398fgYGB+ScuF8QkxaD33t5otK6RJphRwKoAZreYjSO9jlAww1RgDBg/Xgpm2NnxbSYUzMh3ihThn2E++oiP16zhdwZNZA1mEAIDA+Hv7y9aRq7Rx4cB8V4c9CQINVfU1AQznIs4Y0+3PVjtvZqCGaYEY0DnzlIwo2JFCmaYAB4ewOHDUvvWIUP4j0WuyNWHAfmvieNT4vHN799oBTO+/PhL3Bx+k4IZps7o0VIwo107vkijYIbBaNaMFwotWZKPBw0Cli4Vqym/+ZAX65yhUblyZdjb2+PGjRvZnlepVKhatSoA4P79+7lXagDS09M1tT6WLFkCe3t7fPvttx98nClFo9deW4vvj3+P+JR4zVz/2v0xs8VMOBdxFqiMyMK0acDUqfy4YEG+imvZUqwmC+Off3iF/Te8Ri5GjOB7Cs3pfdOU/EkX8urDgNhrjVZGY9KZSVjx1wrN3Mj6IzHHaw5sC9oK0US8h59/5nWLAG4Cu3fz2hmESXDqFL+DmJwMODgAV68Cn3wiWlXekZsPA/JeE8clx6HTb500tYsA4Lt632FRm0WwtjLjollyR6UC/P2BGTP4uG5dXs/I3l6oLHMlKIjXlYuO5uNVq7QLh5ojemdotG/fHmFhYdi2bVuWcykpKZg/fz4ePnwILy8v/ZTqQcbCpdHR0SikvkUgAxJSEjD62GgMOjhIE8xwLuKMDZ02YH2n9RTMMCWUSmDsWCmYUbYs8PffFMwQwGefad/9W7qUt7MixCFHH45NikXj9Y01wQwFFNj01SYsbruYghmmyLZtUnGGjz8G9uyhYIaJ4eXFt5sAwNu3PPs8l8lahJ7I0YsB4HncczRa10gTzGhWoRnejn+Lpe2WUjDDlDl1ivuwOpjh7My3YFMwI9/44gv+bS9Rgo+HDAHGjROrSRQ6Z2jcvXsXrVq1QkREBP73v//B3d0dxYsXx/nz5xEUFISEhARUrFgRf/31V5aioMbkxo0b6NOnD2xtbREcHKyTgYuORkclRqH+2vp4GP1QMzej+QxMbDaRin6aGikpPH3u9Gk+LlGC99euVk2sLgvn7l1+k/bFCz7evNl8uuWK9qe8kBcfBsRc64O3D1BpSSXN2LaALVZ7r0bvmr2NqoPQkePHgTZt+LG9PfdfNzexmogcGT0aWLSIH7dqBRw5Is+uVHL0YUB+a+KYpBg0WtcItyNvA+BbTPZ23wsHWwcheggdyZixDPA18e7dwOefi9NkQQQF8fqrKhUf//ADr8FqjuToTywXvHr1inl5eTFra2umUCg0X1ZWVmzgwIHs5cuXuXk6LZYsWcLc3d1ZoUKFmK+vr9a5+Ph45uPjw5ycnFiNGjXYwYMHNefmz5/PPD092Zw5c7Qes2LFChYQEKDTa+fy22BQTj88zcrPL8/gDwZ/sCpLqrCwl2HC9BAfYNgwxvjubcbq12csjH5WpsKDB4w5Oko/nilTGEtPF61Kf4zpTyJ9mDHje/HBOweZwl+h8d8O2zswVbrKqBqIXBAZyVjp0vwP3MqKsT//FK2I+AApKYw1aiT58rhxohXlDWN7kyWuiYMeBzGrACstP05OSxaihcgFu3dLf+AAY97ejMXHi1Zlcezdq/1jmDdPtKL8ISd/0jlDIyNKpRLh4eF48uQJKlSogMqVK8PBQb/o6b59+2BlZYXjx49DqVRig7qfPIABAwbg3r17WLt2LY4fP45JkyYhNDQUrq7afadTUlJgY2MDANi5cyeePHmC8ePHf/C1RUWjZwXPwqQzk8DAX9ujrAcC+wXC3obSs0wOxoChQ4HVq/m4Xj3g7FnAltLRTYmDB/l+wvR0Pp4zh9dtlTPG9CeRPgwY71oZY/g5+GdM/lPqKVmrTC0E+gaiROES+f76RB7x9QU2beLHK1ZwTyZMnrg4oHZt4NEjPl6+HBg2TKym3GLsdaKlrYlHHxuNRZcWacbeVbyxv8d+WCl03hlPiGD3bqBHDyk1wJLabZggJ0/yTDgAsLLiGXGtW4vVZGj0btuaHUqlErYG/kA3efJkPHv2TGPeSqUSTk5OOHHiBJo0aQIAaN26NRo2bIiAgACtx4aEhGDChAmwtraGi4sLli5dipLqErDvwdjm/SzuGXrv7Y2zT84CAAoXKIw+Nftgefvl1E/bVJkxQ9qzXaYM701XvrxYTUS2XLgA/GcVUCh4rda2bcVq0gcRi0sRPgzk77UyxnDgzgEcvX8UgY8DcTfqLgC+xWR8k/GY+uVU2uJnyixYIHWUatcOOHTIvKr/mjmPHgGNGgGvXvEtJ4cPy2uhLerGl7mviRNTEzH00FBsCduimRtYdyCWtVsGG2sbo2gg8gBjvFjDvHnS3NatvI02IZQrV3htjaQkXmLq/n2ggBl9tMzJn3J9ibt378aiRYtw9+5dREZGQqVSYdWqVUhOTsaoUaP0FppZZEREBJRKJdwy7JF1c3PD7du3szy2YcOGOHv2rN4a8ou09DT8dPon/HrhV81cafvSONLrCNzLugtURryXbduAKVP4sb09X4lRMMNkadyYx5s8PPh7brt2QESE1OKV+DDm5sOpqlR0+q0Tjt4/qjVfrmg5nOxzEtVLVRekjNCJU6ekYEbx4jw7g4IZssLVldcH9PTkC+02bfjdQzkHm42BuXlxRsJehcF7hzciYiM0c4d7HUa7yu0EqiJ0Yvp07WDGzp1At27i9BAa6tXj9TNGjgSePOFJM3LLiMsLuQpodO3aFXv27AEAFC1aVDN///59zJs3Dzt27MDRo0dRokTeU3Yz3yGLiopCiRIlUKxYMc2cq6trju1jdSEwMNDo/bUZY2iyvgkuP7+smWtWoRk2fbUJriVd3/NIQii//Qb07cs/GRcpAoSEUJEjGeDuzrs6TprEx+3bA+fPAxlsS1Zk7L3t6ekJT0/PfH09Y/gwYBwvTk5LRqlfSuFdyjut+VktZmFQ3UFwtKPuGCbNs2fad/327AEqVBCnh8gzDRrwXZt9+/Kxtzcv4Nyrl1hdumJsHwbMd038Mv4lvvrtK61gxrn+59CkQhOj6iDywK5dUgFQR0dg+3ZpnwNhEnz7Lb8PGx3NmzI2b25evQuy82KdAxrLli3Dnj17MGjQIIwbNw5bt27FtGnTAAABAQGIj4/HqlWrsH//fvj6+uZZZOZotKOjI2JiYhAXF6cx8IcPH8LJySnPr5H5jShzmp6heRX/CjVX1sTrhNcAAGuFNea2nIsR9UdQSp0ps3cvb5WRng7Y2fExBTNkw5gxwPr1wIMHQHg40KkT318oxwr7Gc3bGBjDh4H89+K/X/+NGitqaMbFChXDuo7r0MK1BUra6rYNhhDIu3c8Gvmav3di5UqgRQuxmgi96NOHb7cfMoQ3DfPx4XcRf/pJtLIPY2wfBsxzTZyqSkX33d3xKIYXVRlZfyQWtF5ALVnlQFiYlInh4ACcO2den5TNBDs7nsjYowegVPK30fBwPm8OZOfFOlfb2b59O9zd3bFy5UpUqlRJ65ydnR1WrFiBzz77DAcPHtRLZOZodIUKFWBra4uwsDDNXHh4OKrJ5A9o5V8r4TzPWRPMAIAHox5gTKMxFMwwZa5cAbp2BdLSABsbflewZUvRqohcULgwcOeOVE/jzz952vO7d+9/HGEePhyVGAX31dJWvlJ2pRA+LBxdPutCwQw58PIl8NlnfAENAD17AoMHi9VEGARfX9591/6/+ueTJvExkRVz8OKMhDwLQf219RH0JAgAL/5JwQyZcO0aUKuWNF68mIIZJkz37nzbCQA8fAh07gykporVlJ/oHNC4efMmmjZt+t6iaV988UWe09ZUKhWSkpKQlpYGlUqF5ORkqFQq2NraomfPnvDz88O9e/ewZMkShISE6JUFkh3+/v4GT7mbeHoihh3W3rh0qs8pfFziY4O+DmFgUlKAAQOkVhmbN/MNv4TssLYGtmwB1Nm5T5/yO4QCarvlmsDAQKPfERTtw4BhvFiZqsTXO79GsipZM3dz+E1UKE5bFWTBlSuAiwvfbgLw20ubN1PdDDPC05OXo7Ky4n7cpg3PpjM1RPgwIN6LDb0mXn5lORQBCjRa1wg3XvLtMbWda2Nb520UzJADT55or4NbtaICoDJg5kygalV+fPw4sG6dWD368EEv1rXva7Vq1VitWrU046lTpzKFQqH1fypXrsw+++wzXZ9SC/XzZfxS98xOSEhgPj4+zNHRkdWoUYMdOnQoT6+RE7n4NujEphubNH201V8TT09kylSlQV+HyCemT5caOfv7i1ZDGICnTxmztpZ+rCtXilakO4b2p/ch0ocZM8y1JqQksBabWmi8t+aKmiwpNckA6gijEBkp/aECjNnYMBYfL1oVkU8sXSr9qK2sGLtwQbSi7DGmDzNmPmvi9PR0NvXPqVnWxJ8t+4w9jX1qsNch8pHYWMY8PKQ/1I8+YiwlRbQqQkfevWOsQgXpxxcRIVqRfuTkTzq3bR04cCDWr1+PY8eOoVWrVvD398e0adOQ/t9d7H379uGbb75B//79sU5mISBDtqjaHLoZ/fb305pb3GYxRjYYaZDnJ/KZq1eB+vV5dsbnn/MUOxvaGmQOREUBn3wCxMfzG71nzvC7hKaOqHaBIjDEtfrs9cH28O0AgOafNMfhXodhW9Cw7cWJfCI9nZdov3aNj+3t+daTIkXE6iLyjZQUoFkz4LJULx2+vsB/XUpNBvLh3JPO0jH2xFgsDFmomXMu4ozpzadjYN2Bej8/YSQ6dgTU5QR69+Zpr4SsWLUKGDqUHxcsCNy9y9fDciQnf9J5y8nMmTNRunRptG3bFk2aNEFwcDAAYNasWahduza++eYblCxZEjNmzDCcaiNiiPS6TTc2YcAfA7TmVndYTcEMucAYMGECX1RbWwMbN1Iww4xwdAQWLODHjPGqz6aY4qxGVKqzaPLqxYmpiRhxZIQmmPHlx1/iUK9DFMyQE99/LwUzACAmhoIZZo6NDXDhAjBqlDS3cSMvaGcKkA/njScxT2A9zVoTzHAp4oLQoaF4MfYFBTPkxNixUjCjbVv+yZiQHb6+fA0M8Doa//ufVGtbLnzIi3XO0AB4HY1Ro0Zla3IeHh5Yvnw5PDw88qJTKIaIRi+5tASjjknvyMM8hmFmi5koUTjvLWwJI/Prr8C4cfy4Vy9g2zaxeoh84aefgNmzpfHevcDXX4vT8yHozuD7YYzB708/zAyeqZkrY18GN4begHMRZ0NLJPKLoCDgyy+l8fPnQNmy4vQQRmfFCmD4cGl88SLQsKE4PRkhH9adaGU0yvxaBqnpvAKhawlX7O+xHzXL1DSURMIY/PYbL8YMAMWLA7dvA870nipX0tKASpV4ORSAl0GRYzHmnPwpVwENNTdu3MDt27cREREBZ2dnVK1aFQ0aNDCIUBHoY94pqhS029YOpx+dBgDYF7TH/h774fWplyElEvnN9et85ZSSAhQtyivryzUfi3gvyclA3brAP//wcdGivFho8eJideUELaTfz/Iry/Hdke8047oudbG3214qviwnNm4E+veXxlev8j9SwuIYOxaYP18ab91qGrUHyYd143zEeTTd0FRrLmJ0BD4q/pEhpBHGgDGezjpxIl8wAcCmTUDfvmJ1EXqjUgGdOvGCzAAwZQqQz12aDY7eAY3WrVvD3d0dM2fO/PB/lhl5NW9lqhLVllVDRGyEZu5Un1No8WkLQ8oj8pt//uH1MgBeXOHsWb6plzBb3r0DqlfnN4EBYMwYYN48sZpyghbSORObFItqy6rhZfxLAEDLT1viqM9RqpovJwICgIxppEuWACNGCJNDiIUxwN2d32NQs28f8NVX4jQB5MO68Cr+FZznSXfwy9iXQcT3EbCxpq27siFzHSOAp7ROmCBOE2FQXrwAPv0USEri44kTgRkz5NNETO8aGpcuXcKbN28MKkrOvE54DbuZdlrBjFktZlEwQ24cOyYFMwDgxx8pmGEBFC0KRETwhTPA7wg6O/Mt+4Q8uPD0AtxXu2uCGb+2/BUn+pygYIZcSEkBpk3TDmZ06EDBDAtHoeCfpZpmuMnv4wM8fixMEqEDT2OfagUzAODq4KsUzJATL18CXbtKwQxra149nYIZZoWLC/Dzz9J45kxg/HhxegyFzgGNypUr4+HDh/mpRSi5KYCkSldh+OHhWnMxE2LwY9Mf80EZkW8kJGTNZZ02TYwWwuhYWQHLlvGKzwDw6hWwcOH7H2NMqBhdzhy5dwRN1zfFg2he1dW7ijdGNRj13scQJgRjfIvJ1KnSXPXqUvE5wuIJDpb8ODFRu7aGMSEf/jAtt7REhYUVNGNrhTVS/FJQrli5fFJHGJyzZ/kn3b17pblNm3j1dMLsGDMG2L5dGv/6K3DkiDg9umCwoqB3796Fl5cXqlevjm7dusHV1RVOTk7Z/t+aNeVV+EfX9LpUVSr2396PkUdH4lXCK8380++fonyx8vkpkTA0r15pFzeqU4evoOztxWkihHDhAtCkCT+2seE3JzIm7YiGUp212XlzJ3rs6QEAKGBVALNbzMbohqMpM0MuxMfz2++hodJcr17A5s38jiBBZODrr4H9+/nxV1/xz1siUqPJh7NnyKEhWH11tdZc5LhIONo55oc0Ir+wsuKBZjXbt0sFQQmzZeVKYNgwfuzgANy6BZQuLVbTh9C7hoaVlW7JHAqFAiqVKnfqBKOLeTPG4LrIFU9in2jmnOyccOu7W3Cyyz6wQ5goUVFAxmDc55/zxTUtpi2W4GDgiy/4ceHCvEf3RyZSw4wW0hLRymg4zHXQjBe1WUSZGXLizRugTBlp4VywIPfe6tXF6iJMlsePeWV+9bJy9Gip/bYxIR/W5knME1RaUglp6WmauYblG+Jc/3MUXJYbZcvywgpqzp2T7vIQZs+GDcC33/Lj7t15cxtTJid/KqDrE/TVsbqtQi5VRXLJ5tDNWsEMADjQ4wAFM+RIxhLqAO+rTcEMi6ZZM2DUKGDxYl4oqUIF3rd7wwbRyoiMjD8lbfT8vNTnFMyQG02bat8FDA8HqlYVp4cweT75hBes++knPl64kFfp9/QUqcqySUtPQ8stLbWCGX/0+APeVb0FqiLyxD//aAczbtwAatUSp4cwOv37A4cO8ey3nTv5W7LcOp8AeWzbam58KBp9N+ouqi6VFl3zWs2DdxVvVHasbAx5hCF5+xaoXJn/CwBxcbxCJGHxpKfzhfKhQ9JcQABvayUSujMIJKYmovKSyvj33b+audTJqShgpXNMnhDNjh18a4maBw94qXWC0IGRI4GlS6Xx77/z+oXGgnxYYkvoFvTdL93kDPINQrOPqZi6rIiKAry8eABDzZw55lEdksg1L14An30mFca/cgXw8BCrKSdy3eUkLCwMr169yum0ReF3xk9zvMZ7DcY0GkPBDLkyeLAUzPj9dwpmEBqsrIDdu7Xnpk7l3VAIccQmxaLmippawYywoWEUzJATKhUFMwi9+PVX7Sz4bt2ALVvE6bFUlKlKTDwzUTN+MfYFBTPkSLt22sGMr76iYIYF4+KivZVPjtnJOQY0ateujVWrVmWZj42NRYSFrPDPPj4LRYACu/7ZBQCwUlhhQJ0BglUReSItjd/O2bOHjzt1Ar75RqwmwuQoVAhITQXGjpXmKlYUp4cAZp6bqelmAgD+X/rDrYybQEVErpkzRzoeNoyCGUSuKVQICAzUbufarx9gxs33TJK55+fiWdwzAMDydsvhXMT5A48gTI7Ro4HLl6Vx6dLA+vXi9BAmga+vtN5dvpz3TpATOrdtVbNgwQK4urrmhxaTgTGGqYFT4bnJUzNXyLoQHox6YLY1QsyegADt2+9Ll/Jb8gSRiQIF+N3AEiX4OC0N+Pff9z+GyB/uRd3D/Iu85k2JwiVwZ8QdTPWc+oFHESbFnTvApEnS+OefxWkhZE2BAkBQEPDLL3zMGODtDaSkiNVlKQQEBsD/rD8AoFaZWhjsPlisICJ3KJU8oLxokTS3YQPw5AlQsqQ4XYTJkPHeg7MzcPWqOC25JU+f6Mx9H+Gqq6sw7ew0rbl1HdfhkxKfiBFE6Me///KqYmqGDQPKU5td4v1Mniwdy7FAktxJTE3EnPNzNIXn/ujxB6o4VhGsisgVkZFAtWrSeN06WjgTeqFQAD/8AAwfzsf//MO7VBH5S9ddXTXBDABY7b2aupnIiUuXADs73qdTTdu2PM2pcGFxugiTwjtTXd8vvwTevROjJbeY3S3qHTt2oHQemuj6+/sjMDAQADDs8DDNfMeqHfHqh1fwqeljKImEMUlN5S0s1BQqBCxbJk4PIRtGj5aOV68GYmN5h0ljxXMDAwPh7+9vnBczMHn1YYB7se9CX9jPtMe66+sAAC0/bUn7tOWI+lOnmh49xOggzI6JUhkHeHkBt27lz+vI2YcB/dfEaelp+Hz559j9j5ThOqrBKNQvV9+QMon85NEjoGFD7TlbW+DIER4hJIj/sLHRzspISABq1BCnJyMf8uIcu5xYWVnB398fUzKV+Pf398e0adOQnp5uUKGGQKVSoWvXroiIiMBff/2l8+MyVkwddXQUllxeAgCoV7YeLg28RNtM5MrFi0DjxtpzSUk8qEEQOjBkCA9mZKRuXf6rZWNjHA1yq66fVx8G+LWmpKXAeZ4z3irfauaP+hxFm0ptDC2VyE8SE3kmXHQ0H0dEAB99JFYTYVbUqgWEhfHjxo2B8+fz77Xk5sOAYdbE28K2ofe+3ppz/Wv3x7qO62hdLBf+/jvrJ9L27XlRfDs7MZoIk+fuXe2O6gsXAv/3f+L0ZCTXXU7kyI4dO9CtWze9jHbf7X2a49+7/k6mLVcYA3r21J579IiCGUSuWLgQyFwy6No1nqlJZI++Pjzv4jytYMbsFrMpmCE3GOMVxtTBjN9/p2AGYXDUtTQA4MIF4PRpcVpMEX28ODE1Ea23ttYKZpzofQLrO62ndbFcYCzrTb3Hj3lvegpmEO+hShXtehqjRwPPn/OacqaK2QQ0VCoVdu3ahe7du+fp8Q/ePoAiQKGp3uxawpVqZsgVtYk/eSLNHTgAfPKJMEmEPLG15dkYmTlzBti3L+u8paOvDwPAnPP8XbSqY1UkTEzAhKYTDCWPMAaM8Qb2u3h3MNSsyVsCEoSBadUKuHePFwsF+NaTFSvEajIV9PXioYeG4sSDE5rxuMbj0LJiS0PJI/Kb2Fh+NyYuTnvu44/FaSJkxbhx2uPy5YE6dYA3b8To+RDvDWjcuHEDmzdv1voKDQ0FgCzzGb9yy9KlS+Hh4YHChQujf//+WucSEhLQu3dvlCpVCm5ubjh06JDm3IIFC9C8eXPMmTMH27Zt0+uuYKUllbTGe7rtydPzEAJJS+NfhQoBISHS/NOnQMeO4nQRsqZMGSA9HUhOBnr1kuY7d+brA3PBFHwYAGKSYgAAAZ4BsCtId5FkR1gYT2NSs3cvULCgOD2EWVOpEuDuLo2HDwd27BCnxxCYghcfvndYc+z1qRcmfzH5Pf+bMDm6dNG+qRcWBhQq43WZAAAgAElEQVQrJk4PITsUCuD1a+25mzcBT0/eMMfUeG8NjTw9oUIBlUqVq8fs27cPVlZWOH78OJRKJTZs2KA5N2DAANy7dw9r167F8ePHMWnSJISGhmZpHfvjjz/i+vXrsLKywsWLF+Hr64uFCxfqrBn+0riXWy9s67wtV9dACObVK17cIHN/zSlTqEUFYTDS0/lNj4gIPjbGr5ex9m6L9mFA8uLihYrjxdgXsC1oa6jLI4xF8eLSXcE9e3jkjyDykePHgTaZdqW9eMHbDhoKY9bQEO3FGdfEoxuOxoLWCwx1aYQxOHKE18lQ07Bh9qmmBKEDvXplDRKvWQMMHChGT05enGNAI69VnRUKBaZOnZqnx06ePBnPnj3TmLdSqYSTkxNOnDiBJk2aAABat26Nhg0bIuA9nyLq16+Py5cv50pzgWkFkJaehgDPAExsNhEFrArk6RoIATx/nn0e1JYtQO/e2T+GIPIIY0C9elIl6PPns25TNSTGLkYnyocBaSE9qO4grPZe/cH/T5gYjPG92UlJ0pggjABjQO3aUpHQlSt5UWdDIaIoqMg1sXWANYrYFMHzMc9hb2Ov34UQxiNzEdCaNYHAQGqXTeSZtDSgUSNeCP/CBT7XtSsvjSWCnLw4x0/tItpUZRYYEREBpVIJNzc3zZybmxtu37793ufJ7SIaAC4PvIy45Dh8+cmXuX4sIZCkJL6xKzMHDwIdOhhfD2H2KBTAiBGAOhO4SROgXTvg8OH3P04uiPRhALjw7QU42Drk6bGEYHbvloIZGfseE0Q+o1AA16/zrIw3b/iv3+DB8u5KKdKLn4x+gvDX4RTMkButW0vHRYoAN27I+4+AEE6BAsCVK/y4Rw9g505eIuvOHe1OKKIxqTSEzHv9oqKiUKJECRTLsO/L1dUVN27c0Ot1AgMDERgYqDVXx6WOXs9JCCK7YnMjRlAwg8hXfHyAYcOkz25HjvDC4fn1a5cxwOzp6QlPT8/8eSEYz4eB7L240UeN9H5eQhBr1vB/ixcH/PzEaiEsDisr4JtveHZGUhJQtizwzz+GuzltTB8GxK6JyxUrh3LFyun1vISRSUnhGctqnj2jYAZhUAYO5AENAKhWTVwSZnZebFIBjczRaEdHR8TExCAuLk5j4A8fPoSTk5Ner5P5jeh9qXqECbNjB988m5GnT7PP2CAIA1KwIHDuHG/moGbjRuMENPIbY/kwQF5sVrx4AZw8yY979gQcHcXqISyS/v15QAMAXr7ki++hQw3z3MbOXKY1MaEzd+9q3y4fPJgHlgnCgHh5aY+jo8XsZsrOi02qbWvmaHSFChVga2uLMPWmSADh4eGoVq2asaURpkjGlhODB/NQIQUzCCPh7q4dnd6zB4iMFKfHUJAPE3kiY9P6b74Rp4OwaOrXB06flsb794vToi/kxYTOjBmjPRZQNoCwDKZPl47z2BU6XzCJgIZKpUJSUhLS0tKgUqmQnJwMlUoFW1tb9OzZE35+frh37x6WLFmCkJAQ+Pr6GlyDv79/lpQ7woRZkKnqtvqWDEEYmYkTpeNSpQwX1AgMDDTqHUFT8GGAvFiWMMb3Xan5kmpREeL43//4lkCAJ3Fmbn6WG4ztw4BpeDH5sIzYvVu7iFeZMoCLizg9hFkzapR0fPIkbzJpDD7oxcwEmDp1KlMoFFpfAQEBjDHGEhISmI+PD3N0dGQ1atRghw4dMvjrm8i3gdCVt28Z40to/hUcLFoRYcHEx2v/Ojo4MJaebrjnN5Y/ifZhxsiLZcv9+9IfwNy5otUQBDtyRPqVVCj0fz5jepNoLyYflhFpadoLkGrVGHvzRrQqwszp1Uv6lduwwbivnZM/5di21ZIQ0Y6L0IPt23lVRjVpaYC1tTg9hMWzeTPQr580XrIESE3lra727eNpeXXr5u25LcmfLOlazYrevYFt2/jxX3/x/VgEIZB374AMtTMxbRoweXLen8+SvMmSrlXWpKYCJUoAiYl8XLQoEBtLhUCJfCc5GbC3B1Qq3h7bmEnyOfmTSWw5MQUovU5G/NeTHQAQH0/BDEI4ffsCGbN+R47kW1obNQLmzgVatQKUytw9p4hUZ1OAvFhm7N0rBTOcnIBatcTqIQjwz3a9e0vjKVOAli1z/zzkw4TJ0rOnFMwA+NqYghmEEShUCGjShB8fOiTNX76ctVeDofiQF+ucoWFlZZWlQFFmChQogOLFi6Ns2bJo2bIlpk+fjsKFC+dKsAgoGi0TIiKAKlV4aBDgpctXrBCriSD+Q6kE7OxyPv/zz9r1NnTFkvzJkq7VLLh8GWjQQBqPGQPMmydOD0FkgDFe1ygqSnv+0095Q4iRI4G2bXV7LkvyJku6VtmyaZP2XRRAXA9NwiL58UepFviOHTw5SN1R6sgR3b01t+TkTzoHNAYOHIigoCDcv38fAFCmTBk0adIEb9++xc2bNxEZGQkHBwd8+umnePHiBZ4/f46mTZvi8OHDKFq0qGGvxsCQecuA1FTAxkZ77t49oFIlMXoIIhvGjgXmz8/+XKNGwIULuX9OS/InS7pWs6B8eeD5c2mcnk53CAmT432/kqGhQM2aujyH5XiTJV2rLImK4tlwauztgZgYoEABcZoIiyM0FKhdmx87OWkXxO/fH1i/Pn9eV+8tJ3369MGTJ08wZMgQXL9+HS9evMDu3btx5swZREREYPTo0UhISMDSpUsRERGBefPm4cKFC5hHd2sIfUhPB54+5aHAjDRpQsEMwuT49Vfgu++Axo0BR0egY0fp3N9/i9NFEAbn7VvtYMaFCxTMIEySNWtyPlerFt+5ShCyQKXSDmYAvGAMBTMII5Nxd2nm7n63bxtXC5CLDA0vLy8olUqcP38+2/OJiYn45JNPULNmTZw6dQoA4OHhgZIlS+LkyZOGU5wPUDTaBFEqeRuqrl2zP3/tGlCnjnE1EUQeUNdLtLEBEhJyv+6wJH+ypGuVNUlJwEcfSauYw4eBdu3EaiKIDxAdzYs3HzyoPb9/P9Cp0/sfa0neZEnXKjuWL+d3TdTcugVUqyZOD2HRZO7RkJHgYKBpU8O/pt4ZGlevXkVtdW5JNtjZ2aFDhw7466+/NHONGzfG1atXcylVDFQAyYR4+pQXI8gpmJGeTsEMQjaof1VTUoCXL/k213nzgBkz3r/llYrRESbH0qU8C8PWVvuWTL164jQRhI6ULAn88Qf33Z9/luY3b875MeTDhMmQlqYdzBg+nIIZhFB69gRatMj+XLNmPKHIUBisKKiXlxeuX7+OJ0+eoEiRIlnOx8fHo0KFCvjoo48QGhoKAPD29kZkZCQuXryYN/VGgqLRJkbXrsDu3dmf27wZ6NPHuHoIQg8OHQK8vXM+f+6cVC06OyzJnyzpWmXHuXN8hZKZWrWAGzeMr4cg9MTDA1Dfc2vShP+K54QleZMlXats+Ptvvva9fl2ao5pFhAmgDhAHBwO7dgHFi0vnrl4F6tY17OvpnaHRoUMHREdHY/jw4bh8+bLWk7179w7jxo1DTEwMWrduDYBndAQFBaFlXvpkEZZLenrOwQyAhwMJQkZ88sn7zzdtyjP4CcKkyS6YAVAwg5Atr15Jx+fPS92HCcKk+O03oEYN7WBGt24UzCBMAoUC8PPj7VqLFeNb+NS4u/Pzu3YZQYeuGRqJiYkYMmQItv3n+A4ODvDw8EBUVBTu3LmD+Ph4NG3aFKdPn0ZKSgqKFSsGa2trXLhwAR4eHvl6EfpC0WgTIvPt7I0bgbJlgZs3eY81KnxEyAzGABcX7cVzZkJCtLtfZsSS/MmSrlVW3L4NVK8ujQsX5lG4NWuAgQPF6SIIPTh+HGjTRhq/rxO8JXmTJV2ryfP8Oe8mlZlXr4DSpY2vhyB0wM2Nf2zLiKEsRe8MDTs7O2zZsgWrV69G8+bNAQAnTpxAaGgoPv74Y6xYsQKnT59GwYIF8ebNG3Tr1g0nTpww+WAGYWLcuSMdP3zIK3i1bAl8/z0FMwhZolAADx5oz2Xec5jx154gTI6Mhb0DAnjL7L/+omAGIWtatQJWrpTGGY8JQjidOmUfzDh8mIIZhEmT0w26/ETnDI3siIyMRMmSJWFtbW1ITUaHotEmQliY1AeoaFEgNpZS6gizYepUYNo0fvz2LbBsGTB5Mh//9BMwc2b2j7Mkf7Kka5UNMTG8RXZUFGBvD8TFAVY63wshCJOnVi2+/ACA1auBQYOy/h9L8iZLulaT5f59oHJl7bkXLwBnZzF6CCIXLFoEjB6tPRcTo11fI6/onaGRkStXrmDr1q3YsmULzpw5g8jMDWgJIjeoVDwXyddXmvPwoGAGYVYEBPBfc8Z4tX0/P2m9ou7ZbciK0ARhEAYN4sEMAFi8mIIZhNnx7bfS8eDBPMufIIRy4kTWOQpmEDLByyvrUuHatfx9zVxlaISGhmLo0KG4dOlSlnO1atXCkSNH4OLiYlCBxoCi0QL591/e8u/ff7Xn164FBgwQo4kgjESnTryNIAAsWMB3VpUrB0RESG8GluRPlnStsuD0ab4yUZOYyFu2EoQZkZAAZGze5+WlvcsKsCxvsqRrNTkY48U/27YFXr+W5oODeQVxgpAJV6/yj3YdO0pz27YBPXrod18kJ3/SOaDx+vVr1KhRA5GRkShXrhw6dOiAJk2a4M2bNwgKCsKBAwdQqVIl/PnnnyhXrlzelQqAzFsQd+7k3ENbqeSF5wjCjBk/Hvjll6zzrVvzbbLW1pblT5Z0rbKgcWMgY9t1+tkQZkrmhNDMv+qW5E2WdK0mx/z5wNix2nOhoUDNmmL0EISeZPZWfe9X673lZOLEiYiMjMTKlSvx9OlTrFixAr1798b333+Pffv2Yd26dbh//z5W5FQi2gg8fvwYpUqVQvPmzdG8efNcbYXx9/dHYGCg1pyDgwMUCgV9GejLwcFB+uYOH55zMOPWLQpmEBZBTl2tjx8HDh0KhL+/v1H1GAJ9fBjI3osJQWTMxujVS5wOgshndu7UHsfF8X8DA+Xpw4Dh18SEEcgczOjVi4IZhKzp00d7nLGta274kBfrnKFRvXp1KJVKPHjwINsioGlpaahYsSLKly+P8+fP502tnjx+/Bjjxo3Drlw2vM0xfYWi1AZF8/2MjQVKlMj+P/3+O9C1q3GFEYRAsisV8/SpVNxcbj6UVx8G5HetZk1ysnZgOT2d6hoRZkt8PK9FrqZNG2DDBqlsgRy9ydBrYiKfSUsDChbUntu0CejbV4wegjAAkZH8/rW6FFfNmjzpKK/onaHx7NkztGjRIseOJgUKFECLFi3w999/512lATh//jxatGiB1atXC9VBvIeXL7OfnzOHghmExTF9uvY4PT37Tm1ygnzYDNi4UTpu2JCCGYRZU6QI8OYNUKgQHx87Bri68mYTcoa8WEasXZt1Lqc0ToKQCU5OQHg4X0YAvOt7cjJw6BA/9/33htnNqnNAo2LFiti9ezfi1Hl4mYiNjcXu3btROXObISNStmxZPHjwAAcPHsTx48dx48YNYVqI97B8ufY4Opr/No8fL0YPQQjk+++1x3L/3Eg+bCZkrJ2xdKk4HQRhJJycgJ49pXFSEvDbb+L06At5sczIGNCwteW5+TJstEAQmXFx4R2kAKlEorc3z9pYuBDI2Gvk3Tse8IiPz91r6BzQ+Prrr/Hu3Tv4+fkhNTVV69z9+/cxbtw4xMfHo127drlT8B9Lly6Fh4cHChcujP79+2udS0hIQO/evVGqVCm4ubnh0KFDmnMLFixA8+bNMXfuXNjY2MDW1hZ2dnbo0aMHTmYuU02YBosXS8enT+e8/YQgLAB7e6BOHX4s+mYM+TABgAeYN23ix/XrA+7uYvUQhJGwsdEe+/mJ0UFebIFk7Gry5g1vg0YQZoKHR87nnj7l/167Bjg68oCHo2PuWr3qXENDqVSiYcOGCA8PR/ny5VGvXj04ODggODgY9+7dA2MMbm5uuHLlCmwyvyPowL59+2BlZYXjx49DqVRiw4YNmnMDBgzAvXv3sHbtWhw/fhyTJk1CaGgoXF1dtZ7j3bt3KFq0KBhjGDx4MAYOHIgGDRp88LXNqYbGxo0bsW7dOgQHB4uWkgWFQgF29ar24pjaABIEnj0D9u4FunXL2mremD4k0ocBeXquWfLgAVCpEj/+8kuAigMSFsK33/LaGQDw3XdScpKxvckU18REPpKUBNjZ8WDylClAQIBoRQRhUDKX5cqIry9Qty4wapT2fKVKfItKRvSuoWFra4vLly/jhx9+wLt37zSdTe7evQtbW1uMHz8e58+fz1MwA+AZIJ06dYKjo6PWvFKpxG+//YZZs2ahSpUqGDlyJBo1aoSNGff3/sfZs2fh4eEBT09PuLi46LyIJoxIxmDGnDkUzCAI8JoZo0ZlDWYYG/JhAgAwebJ0PHCgOB0EYWQyrpPVmXMiIC+2MB49kn75KlYUq4Ug8gF1faLs2LgxazADyF0NowK5E1MIc+fOxdy5c/Hy5UtERESgXLlyKFu2LBQG2vidOeoSEREBpVIJNzc3zZybmxtu376d5bEdOnRAhw4dDKKDMAL0syIIk4R82MLZsUM6pu0mhAXx0098t5WdHdC5s2g15MUWw8OH0jEFNAgzZfx4YO7c3D0mJka3ygS5CmhkxNnZGc6Zbifu2bMHz58/x6jswiw6kjkwEhUVhRIlSqBYsWKaOVdXV72KGwUGBsq+v/bs2bOxdu1aREdHo02bNhg6dCiaNWumOe/n54f169ejWbNm8Pf3R/Xq1QWqzYY5c4DPPhOtgiBkQcbe256envD09MzX1zOGDwPm4cVmx6tX2uMqVcToIAgBVKkC3L7NAxolS2qfM7YPA7QmthjUPS0B8amaBJFPzJkD9OsHODjwX/PISKBUqfc/ZudOYMgQ7bnsvDjPAY3sWLJkCYKDg/UKaGSORjs6OiImJgZxcXEaA3/48CGcnJzy/BqZ34gCZLhXrVKlSjh37hyKFy+OlStXolevXnj6X1WVS5cuoUGDBggNDcX69evh5eWF58+fC1acAQcH6mhCELkgo3kbA2P4MGAeXixb3r4FUlOBMmW05zM2iHdwAHJo1U4Q5kpOMTxj+zBAa2KLISZGOi5eXJwOgshnMt7Lzsm2Hj4EPv2UHz96lPV8dl5s0IAGkNV8c0vmaHSFChVga2uLsLAwNG3aFAAQHh6Oxo0b6/U6hmD0aMAQXbBq1+Zta3JDly5dMugYjQULFuDq1asAACsrK8yYMQOFCxfGhAkTsHjxYly9ehXuppI63K+faAUEQbwHOfkwkQe2bgX69OEVuu7d40Vc1GR8UwsPN742giA0kBdbCLGx0jEFNAgLolUr4MQJ7TlXV57B8fKldvLS+zB4QCOvtTRUKhVSU1ORlpYGlUqF5ORkFChQALa2tujZsyf8/PywZs0aHDt2DCEhIVi9erVBdfv7++c6hfDGDeDsWYPK0Jk//vgDGzduREhICJRKJeLj4xEaGgorKytUrlwZhTOUkq1Tpw5CQkJMJ6BBbVoJ4oOISAMW7cNA3ryYyAUtWwKnTvHjpCRg2zZgwgTp/PXr/N+yZfkXQVgworZjiPZi8mEjwhgwaxY/trMDChYUq4cgjMihQ7y71Nat2vPqnhHJyfzfD3mxzm1bdcHT0xPBwcFQqVS5fqy/vz+mTZuWZW7KlClITEzE4MGDcezYMbi4uGD27Nlo3769oWTnuW2rqAyNhIQEfPrpp1i9ejWaN2+OokWLwtXVFVOmTIGVlRWGDh2K6Oho2P7321CuXDkcPHgQdevW1V+sHigUCjAAWLQo+3K2BEFkwZgt9ET6MEDtAo1C5psOv/4KjB0LpKfzLSguLkB0NNCuHXD4sBiNBGFiGNubTHFNTOQTmzdrZy7T956wMBjju1sZA4oV4wlLVasCd+/y8126ALt28eMcP7ObSkBDJHkNaIji5cuXqFixIv78809UqVIFy5cvh7+/P1asWAFra2sMHjwYo0ePxrhx47Bx40YsXLjQJGpoaAIamzfzdGeCID6IqfpQfmBJ1yqMzAGN+fOBQYMADw/gzh1pfsYMYNIk42ojCBPFkrzJkq7VJHB3B65dk8b0vScskFmzgN27gWXLgIYNsy5V1H8WOfmTlRE0ygJ/f3/ZVHl2dnbGrFmz0KdPH9SqVQspKSlo2rQpFAoFFAoFGjZsiIIFC6JWrVq4cuUKTmTenCQaquBMEB8kMDBQSBE60cjJi82CmzeBFSu0gxkA0KmTGD0EYUKQDxP5TlycaAUEIZyffgKuXuXBjMw4On7Yi3PM0Ni0aVOu6mEwxjB79mzcvXuXMjSIbNFkaDx4IJWvJQjivViSD1nStQohOZkXAs1MkybA+fPac8+fUw0NgvgPS/ImS7pWk8DZWbtdNn3vCUIrQ+PSJaB+ffV89v6UY1HQ/v37G1wcQWDQIF6+liAIgjAuGSvpZyRzMAPgLVsJgiCI/EGpBCZO1A5mEAQBgO/CGjECmDpVCma8jxwDGlOmTMmTgLx2OSEshHzoikAQBEHogK6pzdOmZZ/JQRAEQRiG7t2Bgwe153x9hUghCFOjTp3s77XkhEGLgsoV2nJiHOj7SRC5x5L+bizpWoVw5gzQosWH/x/9DAhCC0vyJku6VqFkvgHs4QGcPAmUKCFGD0HIACoK+gGoABJBEKYEFaMjDEZQEM+OyxjMCA/XbhVIEEQWyIcJo7F4MQUzCCIH8lwU1JKgDA3jQN9Pgsg9lvR3Y0nXmu/cugWMGQN88f/t3XlcVOX+B/DPwQ1EDAERTATMUCtyuWiuCa4U5L1yXXINt8zMBVu0fololq8yb5pebbFUfJmpN7fsKmahXS0lC5FKwUJEKxUhEhEQZp7fH9MMswLDLGeWz/v1mhczz9m+51G/Hr7znOc8rLpPW59SCRQWAm3aGC7jnwGRDnfKTe50rrLSH6GhUAAe/J6ZqDYmf2dnQYMFDXthfxKZz53+3bjTudrc/fcDP/1kfFlUFPDtt6rChbELaP4ZEOlwp9zkTucqmzt3gGbNaj7fugV4e8sXD5GT4C0nRERE7sJUMQOoGbGh/w1hy5bAwYO2i4mIiICyspr3L7zAYgaRhVjQICIicic+PjXv1fekTpsG/PEHEBsrS0hERG5Du6DRsaN8cRC5CBY0XFBiYiIWL14sdxhEROSI2reveZ+crJpv4913ef82EVFt0tOB8HDgjTcs2492QYOjM4gsxqsXJxcdHQ0/Pz/cuXNH0yZJEiT9ocRWlpKSgiZNmsDHxwd+fn4YOXIkjhw5YtNjEhGRhbZtAyIiaj5LEtC5M9CokXwxERE5g0GDgPx8YOFCy/bDggaRVbGg4cTy8/ORkZGBwMBA7N+/v0H7SExMxJYtW8zeTpIkjBs3DqWlpbh69SpGjBiB6dOnQ6lUNigOIiKyIn9/w7YZM4Dx4+0fCxGRq6mqath2ZWVAcXHNZz6qlchiLGg4sdTUVAwZMgSTJk0yKEqUlpYiISEBQUFBWLhwIYqKiozuo7aRHPPmzUP79u3Rpk0bzJw5E1lZWZplQgjNLLNNmzbFE088gRs3buDHH3+0wpkREZFF9G8fmTcPeO89eWIhInI1166Zv81//wu0agU89lhNW0CA9WIiclMuVdA4d+4cpkyZgkGDBmHv3r1mbZuSkoKjR4/aJjAbSU1NxdixYzFmzBikpaWhsLAQgKrY8P777+Mf//gHvv/+exQUFOCZZ54xuR9TRY1evXohKysLOTk5uOuuuzB79myj61VUVGDjxo3w9vbGfffdZ/mJERGOHj2KFPWEjU7EkjwMOGcudjhKJXDzpm7bP/4hTyxETsxZ8zDgftfEdvf77+ZvExenGtlRUVHTZmw0HRHpqCsXS8KFHjadkJCADz74AK1atTJrO1PPtK3rWdzzD83HmatnzI5TX7egblgdu9qsbY4fP46hQ4fi+vXr8PHxQbdu3ZCYmIj58+cjMTEReXl5+OqrrwAAubm56N27N27cuAEPvW/tEhMTERMTgyeeeKLW45WWliI4OBj5+fkICAhASkoKVqxYgebNm6OyshLV1dXYs2cP4uLiTO6DzzYnMp+z/btpaB4GnO9cHda+fboFjAEDVJPZcZ4MogZxxtxk7Wti2ZWVqUZFdOggz/GF0B35lp4OREebtw9jXyDeuQM0aWJRaETuwlR+aixDLDZx+fJllJaWYtSoUejatSv+7//+D/42rnqeuXoGxy4ds+kxTNmyZQuGDRsGn78evzd69Ghs2bIF8+fPBwB07dpVs25ERASqqqpw7tw53H///XjwwQdx+fJlAMDt27exa9cuzXYTJkzAunXrAACbN2/Grl27kJGRgerqapSXlyM7OxsxMTEAgLFjxyI1NRVCCHz33XdISEjA6tWrkZCQYLd+ICLHIUceJiPOaBXa8/KAsDDjF9JE5JJcLhcrlUBUFHD+fMMKCdawWu+Lx8pK6+yXxQwii7lMQeP06dMoKChARkYG9u7di/feew8vvviiTY/ZLaibLPspLy/Hzp07oVQqERwcDACorKzEn3/+ibNnzwIAzmhd0Obk5KBJkybo0qULAGjWAYApU6YgJiYGkydP1jnG5cuXsWDBAnz66afo3r07FAoFgoODdapi6veSJCEqKgqPPPIIdu/ezYIGkZuSIw+TEeXlNe/Dw+WLg4hk4XK5+LffVMUMAJg8GSgosH8MCxbofrZGQSMszPJ9EJFjFDTWrVuHzZs344cffsC4ceOwadMmzbKysjLMnDkTaWlpCAoKwooVKxAfHw8AeOutt7B//3488sgjiI+Px4ABA3DXXXdhxIgRmDBhgs2Tt7m3iVjL3r170bhxY2RlZaFp06YAVMWFMWPGIDU1FZIkITMzE9u2bUNMTAyWLVuG2NhYg9tN1IwN3SksLIQQAkFBQSgtLcXy5ctRaSJ5CyGQlZWFgwcPYuXKldY7USKyG2fNw2SE+jHef0Far60AACAASURBVI3gIyLnwVysZft21W0ev/xS0/brr/aPw9jE+uYWNBQKw7a/vmgkIss4REHj7rvvxuLFi5GWloZy7W+WAMydOxcFBQU4ceIE0tLSMH78eGRlZSE8PBxJSUlISkoCACiVSly4cAEKhQInT55Enz595DgVu0hNTcXUqVPRrl07nfZnnnkGc+fOxdChQ/Hkk0/ik08+wbPPPovJkyfjhRdeMLk/Y5OC9ujRA08//TQGDRoET09PLFiwACEhITrb7NixQzPRVGRkJKZNm4bRo0db6SyJyJ6Yh12I+kK7WTN54yAiszEX/+XYMeOPmVYqTW9TXQ2sWQP89BPw2mtAmzbWiSUnx7DN3ILGH38YtjV2iF/DiJyeQ00KunjxYly5ckVTjS4vL0dAQAAOHz6Mfv36AQCGDx+O3r17Y+nSpQbbp6WlYc2aNfD19cWbb76Jtm3b1uu4DZ0UlMzD/iQyn73/3ciVhwHmCKuZMQPYuBFo21aebzOJXIwcucnRrontbuFC4I03jC8zFd877wCzZqned+4MnDtnnVhSUgD9Pt64EZg2rf77yMgAHnrIsN0R+prISTjFpKD6ARYUFKC8vByRkZGatsjISJxX30enZ/jw4Rg+fLhNYyQicmXMwy6AIzSInJ7b5+LqauPtsbGmt/nXv2rem+iXBqmqMmwzd4RGaal1YiEiAw5V0NC/9aGoqAi+vr5o2bKlpi08PFxnwsuGOHr0KJ+vTUROQ/vZ29HR0Yi24Qzv9srDAHOxzagvtP+aY4mILGfPPAzwmthkQaNFC9Pb6N9CvW4d8MwzlsdSUmLYZm5BQz23kbZBgxoWD5EbM5aLHaqgoV+N9vf3R0lJCW7evKlJ4Hl5eQgICLDoOPr/ERkbqkdE5Ci0k7et2SsPA8zFNqO+797LS944iFyIPfMw4KbXxFeuqB6PWlAA7NplfB0TE9wDAC5e1P08Z47lBQ2lEli/3rC9osK8/RgraEyd2rCYiNyYsVxcS1awP/1qdPv27eHl5aXzmNHs7Gx07tzZ3qEREbkF5mEXcPOm6qfWN7lE5FzcMhdPngysWmW6mAHUPimosVtDLLVtm/F2a4zQYNGZyCocoqChUChQUVGB6upqKBQKVFZWQqFQwMvLC+PGjcPLL7+MCxcuYO3atTh58iQSExOtHkNKSopjDrkjIrd09OhRu34j6Ah5GGAutgoWNIiswt55GHCMXCxbHk5Pr3sdU7ei2Mrhw8bbWdAgsps6c7FwAEuWLBGSJOm8li5dKoQQoqysTEyYMEH4+/uLBx54QBw4cMDqxzfVDQ7SPS6D/UlkPnv9u5E7DwvBHGE1HTsKAQgxfrzckRC5BHvmJrlzsax5WPXMj9pfjz1mevt+/QzXt9T48br78/ZW/UxKMm8/H35oGFt6uuXxEbkRU/nJoR7bKhc+ttU+2J9E5nOnfzfudK421aYNcP06MHOm6jGGRGQRd8pNsp6r/qSexjzyCPDf/xpfNm0a8OGHum2Wnsv48cD27TWf/fyA4mLg6aeBf/+7/vt5913gqad0206eNP4oVyIyylR+cohbThwBhzkTkSORY6izI2AutgLeckJkFczDDqi2W07MvQ2kPrR/efL0VL0acizeckLUYHXlYo7QAEdo2Av7k8h87vTvxp3O1Wbu3AGaNVO9f+UV4OWX5Y2HyAW4U25y+BEagwYBX3xR/+0tPZexY4GdO1Xv/fyAu+5SPU1l4kRg69b672fVKuC553Tbvv8e6N7dsviI3AhHaLio6Oho+Pn54Y5W5TcxMRHNmjWDj48PAgMDMWHCBHz33XcyRklERHZRWlrzniM0iMjV2HtSUO2nqnh51RSMrTFCIySk4XERkQYLGk4sPz8fGRkZCAwMxP79+zXtkiRh4cKFKC0tRX5+Prp06YL58+fLGCkREdmF+nYTgAUNInIuHvX4tUShsH0c2rS/DW7evKagUVZm3n6MFTQCAhoeFxFpsKDhxFJTUzFkyBBMmjQJW7ZsMbpO8+bNMX36dJw4cQKl2t/cERGR61m/vua9j498cRARmUs9P0VtqqpsH4c27UKEt3dNQcPUxKT12Q8RWRULGn9x6AmQTEhNTcXYsWMxZswYpKWlobCwULNMfX9RaWkpNmzYgG7dusGHF7dEToOT0VGDvPlmzXuO0CCyCPOwnbVrV/c69i4M3L5d897LC/jxR9X71q3N249+3O+9Z1lcRG6Ek4LWQ4MnBZ0/HzhzxvIAunUDVq82a5Pjx49j6NChuH79Onx8fNCtWzckJiZi/vz5SExMxI4dO+Dp6Yny8nI0bdoUX375JaKioiyP1QLuNKkWkbW4078bdzpXm9GeFO/rr4E+feSLhchFuFNukvVcu3QBzp+vfZ2ICCAnx7BdqQQaNdJte+gh1aNRLdG3L/DNN6r30dHAAw8A69YBvr7AH3/Ufz/z5gFvvw20aKGaDPTeey2Li8gNmcpPjWWIxXWcOQMcOybLobds2YJhw4ZpRl2MHj0aW7Zs0cyV8fzzz2PZsmWorq7GiRMnMHjwYBw5cgQ9e/aUJV4iIllVVKguKMPDgUWLrLvvV19VPU1k1SpgwQLr7tsS9bkfnYjIUdTndhJTc1cYmyx04EDzji8EsHixanLlf/1LVSDRHqHRpAnQtGntsf7wA5CcDIwYASQm1rSrR2h4ebGYQWRlLGhYols3WfZTXl6OnTt3QqlUIjg4GABQWVmJP//8E2fPnoWk9Q1d48aNMXDgQPTu3Rv79+9nQYOI3NPKlTVDfOPjVd+yWUN5ec2jUZ99FkhKqt+jB+0hKEjuCIiI6q8+BQ3tAoM2YwUNc0cmHz6sKlADqsepJiaq8mhWlqotOrpm4mVTsc6ZAxw9CuzZA0yeXFNYVhc01AURIrIaFjQsYeZtItayd+9eNG7cGFlZWWj6V2IUQmDMmDFITU3VfAaA6upqnDp1CsePH8eyZctkiZeISHZff13z/vJl6xU09O+LViiAxjL+1xobCxw6pHofGipfHERE5lLn08GDVbdm7NtXs6xFC+DWLdMFDe0Cg5eXakTeqFHmHf+HH2renz2r+tmxI5CWpnr/3HPAK68YHk+b9twjCkVNQUO9PgsaRFbH8ahOKDU1FVOnTkW7du0QGBiIwMBAtGnTBs888wy2bduG6upqvPHGG/Dx8YG/vz+Sk5OxYsUKPPTQQ3KHTkTkWpRK3c/GviW0pyZNVD+tNYKQiMhe1L/0d+oE7Nihu+y551Q/KyuNP7pVO/e+/jqwYoX5o+W0C9TqXKqOqU0bVTFC3S5E3Y+Q1V7OERpENsMRGk7o4MGDRttHjx6N0aNHAwC2bt1qz5CIiNyT/gVtXRe4tsZvAYnIWanzl/ZcFWre3jXvb982fCy19oiJho6S096H/lwZ6kKG+qd6mf5EpNq0iywsaBDZDEdoEBERmfLNN0C/fqoJ4ozRH5Gxa5ftY6qN+nYT7YtuIiJnoF080B9d0bx5zXtjt51o52Jj+e/iRaBDB6BzZ+Czz4wfX3uEhrrwcOCA7j71Cxq1KS0FevRQ3bayZ09NGxFZFQsaf5HtmdtEREbU9cxtV2WzXNzQxxDOmqWaf+PZZw1vLwEMR2T8+WfDjmNtgYFyR0Dk9JiH7Ux/NIRabKxqXgw1YwWNukZo3L6tKmrk5Jh+UoqxfbRoofp544ZhbPpzKOl75RXg55+BX36pacvPr30bIjJQVy52qYLGiRMnEBMTg5iYGHTq1AkLzHh8XkpKCqKjo20XHBGRGaKjo53yQtqSPAw4YC5Wz24PGP82Tn+EhtyPSp02DZgxA3jtNXnjIHIBzpqHASe8JhaiJp+qiwbHjgHPPw9s3qx7q0ZdudjYCA3tbUyNYNMuWqtvJVGv26aN6mddcWg7c4aj5YisoK5c7FJzaPTr1w/p6ekAgClTpmDkyJEyR0RE5F5cOg9XVQHNmum26Y/QkLugsXGjvMcnIofgdLlYuyChLho8/LDqBdR9q0ddIzTqU9DQHsmn/3SS3r3rF4e26moWNIjswKVGaKjduXMHGRkZGDBggEX7adWqFSRJ4stKr1atWlnpT5iIHJ218rBDMTa82NFGaBARaXGaXGzsCSPa6iok1DVCw9j8GPq0R2joFzQaMoeGQsGCBpEduOSV15EjRzBkyBCL91NcXAwhRMNfQM1LqazfegCEQmHZcc19HTtWc+z+/eu3zeDBqvX79tWNvZZtiouLLf4zISLnYK087FCMXbzqj9CobcZ7IiI7c5pcXNcICnuM0NDO5yxoEDkNhylorFu3DlFRUfD09MSUKVN0lpWVlWHixIlo3bo1IiMjcUA94zCAt956CzExMXjjjTc0bbt27dI8vtRhmPMoP2MTz9mS9vHqO3Ge+nwa+mgsInI4Lp+HLcURGkRkB26Ziy0taGjn4oYWNLSvh9VPWWFBg8jhOcxvo3fffTcWL16MtLQ0lJeX6yybO3cuCgoKcOLECaSlpWH8+PHIyspCeHg4kpKSkJSUpFm3qqoKp0+fxqZNm+x9CrWrqqr/L//2LmiYU2xRU//HwW8jiVyGy+dhtYbm2PqM0GBBg4gs5Da5WJs1R2g0dFJQ7S/1WNAgchoOU9BQT1Z0+vRpXLlyRdNeXl6Ojz/+GIcPH0ZERAQiIiJw4MABbN68GUuXLjXYzxdffIHBgwfbLW6Tbt3S/VxVpfvIqS+/BDIzjW9r74LGN98Yb8/IAP73P9X7CROAoKCaZeqLeBY0iFyGy+VhU3bvBuLizN+OIzSIyA7cJhdrs7SgcepUzXtrjNBQX+eaU9BQP9pVex/6E0kTkdU5TEFDTejd8lBQUIDy8nJERkZq2iIjI3H+/Hmj28fGxiI2NtamMdbLzZu6n/WT3r59wNtvG9+2ISMmLHHuXM177Yvx9HRg0SLV+4cfZkGDyE24TB7Wpp2rPv+8YfuozwgNH5+G7ZuISI9L5mJT6io41PW4VO1rWWOTflqroFFbHNeu6X5u1sz0BKREZDUOV9CQ1EO8/lJUVARfX1+0bNlS0xYeHo4zZ840+BhHjx7F0aNHaz2u1QUE1H/dFi1sF0dd/ve/mmF22nr1Mr5+WpruZ1v3I5Eb0n72dnR0NKKjo216PHvkYUCmXAwAly83LFc9+GDd64waZf5+icjh2TsPAy58TVyXyZNVL1MefbT27fv3r315fXL588+rXmqvvaZ6mXOc7Gzj7XL3L5ETM5aLHa6goV+N9vf3R0lJCW7evKlJ4Hl5eQgwp0CgR/8/InXHpKSk6HQSWQf71frYp7bBflWxRx4GjOdi/hnYB/vZPtjP9uGq/cxrYtfB/rQ+9ql1OXN/OtzNvvpV4fbt28PLywtnz57VtGVnZ6Nz5872Do2IyC0wDxMRyY+5mIiobg5T0FAoFKioqEB1dTUUCgUqKyuhUCjg5eWFcePG4eWXX8aFCxewdu1anDx5EomJiXKHTETkUpiHiYjkx1xMRFR/jVIcZGzJsmXLMGzYMJw4cQJnz57Fq6++ikaNGmHgwIEYMmQIjh07hhdffBG5ubl455130MvUnA4WCgsLs8l+3R371frYp7bhzv3KPOxe2M/2wX62D1fqZ+Zi18T+tD72qXU5a39KQv8GPSIiIiIiIiIiB+cwt5wQEREREREREdWX2xc0ysrKMHHiRLRu3RqRkZE4cOCA3CE5hejoaHh5ecHHxwc+Pj7o0qWLZtmpU6cQFRUFPz8/xMfHo7CwUGfb5cuXIzQ0FKGhoXj11VftHbpDWbduHaKiouDp6YkpU6boLLOkH69fv474+Hj4+fkhKioKGRkZNj8XR2GqT/Pz8+Hh4aH5O+vj42PQb+xT+TAXWwdzs20wV9sH87e8mIfNx5xrGeZW63PLPCrc3NSpU8WAAQNETk6OePvtt4WPj4/Iy8uTOyyHFx0dLT744AOD9tLSUuHr6ysWL14sLl26JBISEsSgQYM0y1NTU0VISIj4/PPPxeHDh0X79u1FamqqPUN3KLt37xZ79+4Vs2bNEomJiZp2S/tx0KBBYuTIkeLSpUsiOTlZ+Pn5idLSUruem1xM9enFixeFJElCqVQa3Y59Ki/mYutgbrYN5mr7YP6WF/Ow+ZhzLcPcan3umEfduqBx+/Zt0bx5c3H8+HFN27Bhw0RycrKMUTmH6OhosXHjRoP2TZs2iY4dO2o+//bbb0KSJM1/iAMHDhTLly/XLH/ttdfEww8/bPuAHdzLL7+sk3Qs6ce8vDwhSZK4cuWKZnlERIT48MMPbX0aDkW/T9WJvLq62uj67FP5MBdbD3OzbTFX2wfzt/0xDzcMc651MLdanzvlUbe+5aSgoADl5eWIjIzUtEVGRuL8+fMyRuU8XnzxRYSEhGDu3LnIysoCAOTk5Oj0Z3BwMPz8/JCTkwMAyM3N1Vn+wAMPsL8BCL25eS3px9zcXPj6+uLuu+/WLHfHv9f6faoWGhqKnj17YvXq1SgpKdG0s0/lw1xsXczNtsNcbR/M3/bHPNxwzLmWY261PnfKo25d0CgqKoKvry9atmypaQsPD0dRUZGMUTmH119/HRcvXsR3332Htm3b4pFHHoFCoUBRUZHBI386dOig6dOioiKEh4frLCsuLrZn6A5JkiSdz8XFxQ3ux7r+DNyFfp+2bt0ap0+fRkFBATZs2ICDBw/q3B/IPpUPc7H1MDfbFnO1fTB/2x/zcMMw51oHc6v1uVMedeuChr+/P0pKSnDz5k1NW15eHgICAmSMyjn06tUL3t7eCAwMxKJFixAQEIADBw4gICAAFy9e1Fk3Ly8P/v7+AFR9rr08Ly8Pfn5+do3dEelXUfX7Cah/P/r7+yM/P19n219++cXt/l7r96m3tzd69OgBDw8PREVFYcWKFUhNTYVCoQDAPpUTc7H1MDfbFnO1fTB/2x/zcMMw51oHc6v1uVMedeuCRvv27eHl5YWzZ89q2rKzs9G5c2cZo3JOkiRBCIFOnTohOztb0/7bb7+huLgYnTp1AgB06tTJoL+1Z4R2V/pVVEv6MSIiAiUlJbhy5YrOcnf7e63fp/qEag4hTcJnn8qHudh2mJuti7naPpi/7Y952DqYcxuGudX63CqP2m+6Dsc0bdo0MXDgQJGbm6uZ0fnixYtyh+XQSkpKxKFDh0R5ebkoLCwUK1euFG3bthUKhULcvHlTtGrVSqSkpIj8/HwxcuRIMXjwYM22W7duFaGhoeLIkSPi8OHDIjQ0VGzdulXGs5FXdXW1KC8vF4sWLRKTJk0SFRUVorq6WpSWllrUj4MHDxYJCQkiPz9fJCcnC39/f3Hr1i05TtHujPVpVVWVOHXqlDh//rxQKBQiMzNTDB8+XDz//POa7din8mIuthxzs+0wV9sH87e8mIfNw5xrOeZW63PHPOr2BY2ysjIxYcIE4e/vLx544AFx4MABuUNyeIWFhaJnz57Cx8dHhIaGijlz5ohvv/1Ws/zkyZPib3/7m/D19RVxcXGisLBQZ/tXXnlFhISEiJCQEJ3ZdN3RkiVLhCRJOq+lS5cKISzrx+vXr4u4uDjh6+sroqKixKlTp+x2TnIz1afbt28X4eHhwtvbW/Tp00esXLlSFBUV6WzLPpUPc7HlmJtth7naPpi/5cU8bB7mXMsxt1qfO+ZRSQgTU6ASERERERERETkot55Dg4iIiIiIiIicEwsaREREREREROR0WNAgIiIiIiIiIqfDggYREREREREROR0WNIiIiMik69evY8eOHZgzZw66d+8OX19f9O3bF7NmzUJGRobc4dnc9u3bcfHiRc3nzZs3w8PDA2+//baMURERERHAggYRERGZ8PPPP+PBBx/EuHHj8Pnnn6NTp06YPn06vL29sW3bNvTv3x/Lly+Hqz4wbeHChZgwYQJKS0s1bd27d0dKSgp69+4tY2REREQEAI3lDoCIiIgcz2+//YZhw4ahqqoK27dvx9ixY3WWX758Gf/85z+RnJyMe++912C5K7h27ZpBW9euXdG1a1cZoiEiIiJ9HKFBREREOqqrqzFs2DBcunQJO3fuNFqsCAkJwb59+9CkSRO8+eabMkRpP646AoWIiMjZsaBBREREOrKysvDTTz8hNjYWgwcPNrlecHAwXnrpJTz22GOoqKjQtOfl5WHcuHG455574Ofnh5iYGOzYscNg+7CwMMTExODKlSsYP348QkND0bZtW4wePRoFBQUG69+6dQsLFixA165d0bJlS/Ts2RPLli2DQqHQWS86Ohrh4eE4fvw47r//fvj7+2PKlCma5QcPHkR8fDw6duyIFi1aIDIyEjNmzMCNGzd0YktNTQWgus0kPDwcQM0cGmvWrNE5Zk5ODsaOHYuwsDD4+vqif//+WLt2rcE5qGO7efMmnnzySURERKB169aIi4vD2bNnTfY1ERERGWJBg4iIiHScPHkSANCvX786112yZAmSk5Ph6ekJAPjyyy/RrVs37Ny5E8HBwZg0aRKuXbuGcePG4bnnntPZVpIk/Prrr+jXrx+OHDmCRx99FJ06dcInn3yCqKgo3Lp1S7Pu77//ju7du2P16tW4ffs2pk6dCm9vb6SkpODhhx9GVVWVzn6Li4sxYsQI3HvvvXj00UfRo0cPAMCyZcsQFxeHc+fOYcCAARg1ahSuXbuGDz74AH369IFSqQQAJCUlaW4teeqpp5CUlGQQu9pXX32FyMhI7Nq1Cy1atMCIESNw+vRpzJs3D7GxsTojPCRJQllZGQYMGIAdO3ZgwIAB6N27Nw4dOoQ+ffogLy+v7j8gIiIiUhFEREREWiZOnCgkSRKffvqpWdvduXNHRERECC8vL3H27FlNe2VlpYiLixMeHh4iIyND0x4aGiokSRKJiYmiqqpK0/74448LSZLEpk2bNG2JiYlCkiTx/vvv6xxz+fLlQpIksXLlSk3bwIEDhSRJ4sknn9RZt6SkRHh7e4uIiAid4ymVStGjRw8hSZJIT0/XtD/xxBNCkiSRlZWladu0aZOQJEmsWbNGCCHErVu3RHh4uPD29hYHDhzQrPf777+Lxx57TEiSJNavX28Q27Bhw0RZWZmmfdGiRUKSJLFkyRKT/UtERES6OEKDiIiIdKhvfejQoYPBst27dyMlJUXntXTpUmRlZeGzzz7DhQsXMHLkSERGRmq2adq0KZKSkiCEMHjcqSRJSE5ORuPGNfOUx8fHAwAuXboEACguLkZqaipCQkIwdepUne3nzp0LT09Pg1tAAGDMmDE6n5VKJTZu3IiPPvpI53iSJGHEiBEAgMLCwro7SMuRI0eQn5+P2bNnIy4uTtMeFBSEefPmAYDRW08WLVqE5s2bmzxnIiIiqhufckJEREQ6OnXqhOzsbOTk5OC+++7TWbZnzx5s27bNYJuwsDD8/vvvAICKigqkpKToLFcoFPDw8EBubq5Oe6NGjRAWFqbTFhwcDACax6Xm5uZCCIGAgAAsW7bM4NitW7fG5cuXUV5eDi8vL027et4LtVatWuHxxx+HUqnE+fPnkZ2djdzcXGRnZ+OLL77QxG6Oc+fOAQD69+9vsGzgwIFo0aIF8vLyoFQq4eFR8z3SPffcU+s5ExERUd1Y0CAiIiIdffv2xX/+8x9kZmZi5MiROsu2bt2KrVu3aj6vWbNGM7/E5cuXAaiKHnv27DHYryRJyM/P12lr0aKFznwUADS/+Kvns1BPEJqZmYnMzEyjMav33aVLF83ngIAAg/U+++wzJCUl4eeffwYABAYGol+/foiKikJaWprZTzRRx+bn52ewrHHjxujVqxfS09Px559/olWrVprYfH19az1nIiIiqhtvOSEiIiIdffv2BQB8++23da6rXQAICgoCAGzbtg1KpdLgpVAocO3aNbPjUe93xowZRver3re6mGFKZmYmEhISUFVVhc2bN+PChQu4evUqPvnkE/Tq1cvsuACgbdu2AFQTgxpTWFiIoKAgTTGDiIiIrIcFDSIiItLRvXt33HvvvUhLS8M777xT67rqEQWSJCEiIgIAjD6i9erVq3j22WeNLquLer+7d+82eESrUqlEcnIyVq1aZbBM3549e1BVVYX169dj8uTJOrd9/PjjjwCgsw/9kSPGdO7cGYBq5Ie+a9euITc3F927d69zP0RERGQ+FjSIiIhIR5MmTZCeno577rkHs2fPxvvvv29wK0R1dTXefPNNJCcnQ5IkeHh4YMSIEWjXrh3S0tLwzTff6Kw/depUvPXWWzpzXNRXUFAQEhISUFRUhPXr1+sUHVauXInly5fj119/RaNGjWrdj3o0xZkzZ3Tat23bprlFRvvxr02bNgUAlJWVmdxnfHw8QkNDcerUKXz66aea9qtXr2L27NmorKzE0KFD63mmREREZA4WNIiIiMhA27ZtkZ6ejvDwcMycOROtWrXCo48+igULFmDIkCHw9/fHCy+8AF9fX7z77rsYP348vLy8sGHDBnh4eKBfv37o0aMHnnrqKXTo0AGHDh3CqFGjNE8TMdeqVavQrl07zJs3D6GhoXj66afRs2dPvPTSSwgLC8Orr76qs76xuTAmTZqEli1bIiUlBUOHDsXcuXPRq1cvTJ8+HaNGjQIA3LhxQ7N+aGgoAGDhwoVGJyMFAE9PT2zYsAFNmzbF3//+d9x///2YOHEiwsLCsHv3bsyaNUvztJPaYiMiIiLzsaBBRERERrVr1w7ff/899u3bh5kzZ6KkpAQbN27EjRs3EB8fj9WrV+Pnn3/G9OnTNZNaxsXFITMzE2PGjMGtW7ewe/du9O3bFx9//DG2bNmis//63NKhFhoaih9++AFz585F69at8dFHHyEgIABr167FiRMndEZ+SJJkdN/e3t748ssvMWfOHOTl5WHfvn0ICQnB119/jQ8//BCNGjVCWlqaZv158+YhISEBP/74I9atW4fbt28bjTs2NhZnzpzB6NGjUVlZicOHDyMuLg7vvvsu/v3vfxucsznnTURE7EfC4QAAAGVJREFURKZJgl8TEBEREREREZGT4QgNIiIiIiIiInI6LGgQERERERERkdNhQYOIiIiIiIiInA4LGkRERERERETkdFjQICIiIiIiIiKnw4IGERERERERETkdFjSIiIiIiIiIyOn8Pym/9ZTZSzGEAAAAAElFTkSuQmCC"/>
          <p:cNvSpPr>
            <a:spLocks noChangeAspect="1" noChangeArrowheads="1"/>
          </p:cNvSpPr>
          <p:nvPr/>
        </p:nvSpPr>
        <p:spPr bwMode="auto">
          <a:xfrm>
            <a:off x="9532938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17" descr="data:image/png;base64,iVBORw0KGgoAAAANSUhEUgAABDQAAAEcCAYAAAA4KeSGAAAABHNCSVQICAgIfAhkiAAAAAlwSFlzAAALEgAACxIB0t1+/AAAIABJREFUeJzs3XlYVOX7x/H3sMgiIIqKipK4ICaYW5o7LmlZlpb7kqmlZWqLpZaa2qZZXyuzfi6VVpaaW5m5ZpJpqbnvgqKiKIKIIossw/n98QSIbAMzzAzM/bouLs7MnDnnOUQfjvc8i07TNA0hhBBCCCGEEEKIUsTO0g0QQgghhBBCCCGEKCopaAghhBBCCCGEEKLUkYKGEEIIIYQQQgghSh0paAghhBBCCCGEEKLUkYKGEEIIIYQQQgghSh0paAghhBBCCCGEEKLUkYKGEEIIIYQQQgghSh0paAghhBBCCCGEEKLUKVMFjfj4eFq2bIm7uzsnT560dHOEEMLmSA4LIYTlSRYLIWxFmSpouLq6snHjRvr06YOmaZZujhBC2BzJYSGEsDzJYiGErShTBQ0HBwcqV65s6WYIIYTNkhwWQgjLkywWQtiKMlXQEEIIIYQQQgghhG2wyoLG/PnzadGiBc7OzgwfPjzHa4mJiQwZMoQqVaoQFBTEhg0b8jyGTqcr0jlDQkKK21yrV5avDcr29ZXla4OyfX2l/dokh02nLF5XWbwmKJvXVRavCcrudd1Lstg6yM8kb/JzyU1+JrmV9M/EKgsaPj4+TJs2jREjRuR6bfz48URERLB7925GjRrFoEGDOH/+fK79ijpesCz/8pXla4OyfX1l+dqgbF9fab82yWHTKYvXVRavCcrmdZXFa4Kye133kiy2DvIzyZv8XHKTn0luNlnQ6N27N08++SReXl45nk9OTmbFihXMmjULf39/xo0bR+vWrVm6dGnWPj169GDr1q08//zzfPvtt2ZuuRBClA2Sw0IIYXmSxUIIUTAHSzegIPdWlCMiIkhOTiYoKCjruaCgIE6fPp31eOPGjWZrnxBClHWSw0IIYXmSxUIIkTedZsVrOU2bNo3Lly+zZMkSAP7++28ef/xxbty4kbXPF198wbp16/j9998NPm5ISEiOri8zZ840WZuFEMLUpk+fnrUdHBxMcHCw2c5dUjkMksVCiNLDkjkMck8shBCQdxaXqh4aXl5e3Lx5k/j4eDw8PAAIDw8v8rJU9/4hmjlzpqzRLYSwSjqdjhkzZljs/CWVwyBZLIQoHSydwyD3xEIIkV8WW+UcGpnunZXZ19cXFxcXjh49mvXcsWPHCAgIMPpcM2bMkElchBBWIyQkxOI30GDeHAbJYiGE9bCWHAa5JxZC2K7Cstgqh5zo9XrS0tKYOXMmkZGRLF68GAcHB+zt7Xnuuec4e/YsixcvZvPmzUyZMoWjR49Su3btYp9Pp9NJNVoIYZUslU/mzmGQLBZCWCdLZpPcEwshhJJfPlllD413330XV1dXPvzwQ5YtW4aLiwvvv/8+APPmzaNmzZq0bt2aRYsWsXz5cqNvooUQQuQkOSyEEJYnWSyEEAWzyh4a5ibVaCGEtbKlfLKlaxVClB62lE22dK1CiNKlVPXQsAQZLyiEsCbWNHbbnCSLhRDWQnJYCCEsr1TOoWFuUo0WQlgrW8onW7pWIUTpYUvZZEvXKoQoXaSHhhBCCCGEEEIIIcoMKWgIIYQQQgghhBCi1JGChhBCCCGEEEIIIUodKWj8RyZAEkJYE5mMTgghLEtyWAghLE8mBTWATIAkhLBWtpRPtnStQojSw5ayyZauVQhRusikoEIIIYQQQgghhCgzpKAhhBBCCCGEEEKIUkcKGkIIIYQQQgghhCh1pKAhhBBCCCGEEEKIUkcKGkIIIYQQQgghhCh1pKAhhBBCCCGEEEKIUkcKGv+RNbeFENaksDW3yyrJYiGEtZAcFkIIyyssi3VaGVpsevny5SxcuJAuXbowceJEnJycDHqfrLkthLBWpS2fipvDUPquVQhhG0pjNsk9sRCirMkvn8pMD42YmBiWLVvG9u3b0el0bNiwwdJNEkIImyI5LIQQlidZLISwJWWmoLFv3z66dOmCvb09jzzyCPv27bN0k4QQwqZIDgshhOVJFgshbEmZKWicOXOGWrVqAeDr68vp06ct3CIhhLAtksNCCGF5ksVCCFtidQWN+fPn06JFC5ydnRk+fHiO1xITExkyZAhVqlQhKCgoRxe6gIAAIiIiALh48SIBAQFmbbcQQpQVksNCCGF5ksVCCFE4qyto+Pj4MG3aNEaMGJHrtfHjxxMREcHu3bsZNWoUgwYN4vz58wC0bNmSHTt2kJ6eztatW2nVqpW5my6EEGWC5LAQQlieZLEQQhTOwdINuFfv3r0B2L9/P5cvX856Pjk5mRUrVrB161b8/f3x9/dnw4YNLF26lJkzZ1K5cmUGDhxI165dCQ4OpkePHkU6b3Bw3s/rdKZ53pTHknPIOeQcRX/ewQFcXMDZOef3ChWgShWoWlV9r1IFypXLv50lKj0dLl+G27chKMhCjbBcDkP+WZyfgn6nLPkeaVfJv0faVfLvuXv/zO2CntPpwM6u4C8HB5W/92axszN4ekLlyurL2xu8vIp3nUa7eRMuXoT77lONshBruycuiLX+Dpv7XGWxfSWZgSW1b0m9/+6sK2jbFPsV5xiZeeriAq6uOb/fve3mpu53K1dWmWyVUlLgyhVITob77y9wV2u9hFxLskRERJCcnEzQXTf5QUFBOcYFDh48mMGDBxfrfH/+Wbx2CiHKHh8faNRIfTVrBg8/rG6uTUrT4Nw5+OMP9fXvvxARoYoaDzwAhw+b+ITFaaJ5cxgki4UQ2SpVggYNICBA3c926ADNm4O9vQlPEhUFO3eqr2PH4PRpiI5Wr61dC/8VFSxJ7omFECWlcmWoUwfq11df/v7QogXUq2emgnJUFOzdq/L3zBmVwefPQ2yser1pUzh4sMBDWG1BQ3fPTzA2NhZPT088PDyynvPz8+NwMW76Q0JCCAkJyfFcx46598tvGW5TPS/nkHPIOcx3jvR0VeRNTi74nACRkepr69bs55o1g0cfhSFD1M11saSmqhvkLVtUEeO/Mc65hIerRv6XgzNmzMh6KTg4mODifHxWDCWZw2B4FuensP+OlnqPtKvk3yPtKvn33L1/5nZhz2VkqMeaprbz+kpLgzt3VBbr9QW34cYN+Ocf9ZXJ0xMeewxGjlR5YVecwdPx8bByJXzzDezZk/9+d2W0pXIYrOOeuCDW+jts7nOVxfaVZAaW1L4l9f67M6+g7eK+ZuwxMjJUp4bkZLVtqOvX1de9iyFVqQJt26o86NULatc2/JgFSkuDXbtgwwb1FRpa8P6RkTke5pXFOu3esq+VmDp1KpGRkSxZsgRQMzY3bNiQmzdvZgX4hAkTiIyMZMWKFUadS6fT5ap+CyHKJk3LeUMdFwcxMdlfUVGqQHzihCoSp6bmPka3bvD++6qCbZDERFi8GP73PzWk5F5eXtC+vaqU+PmpUnnnzmBnZ9F8MmcOg2SxELYms9B85w4kJamRHpk315cvZ39Yd/q0yud7+fvDrFmqE4VBnyTGxsIHH8CCBeqEd3NygiZNoGFD1S2kTh1o2RJq17Z4Nsk9sRDCUJn3uUlJKl8zv9+9ffu2ytRr19SojrNnISwsV+0gh9atVSF58GA1tKXIzpyBhQvh229VtTovNWqoe+G6daFmTfW4Zk145BEg/3wqNT00fH19cXFx4ejRo7Rr1w6AY8eO0aZNG5Ocb8aMGWavuAshzE+nU3NklCsHHh5qKEl+PS7S0lQvuE2b1NehQ+r5rVvV18CB8OGH8N/qeHlbvx5Gj1aVkkzu7qrk3bmz+goKyvUxY16fmpmbuXMYJIuFsCUODioO3d3V4/vuy3/fS5dg+3bYuBF++UUVm0ND4emn1ZwPX3xRwDBrTYOvv4bXX4dbt7Kf9/GBZ55R3e9atlRFjbuEhIQQsnSpMZdoEnJPLIQw1N33uUWdAigxURWQ//4bdu9WHSkyixyZveWmToU33lC3tuXLG3DQsDB4801Ysybn83Z20KaNKla0aaPGE97V6+xuhd4Ta1YmPT1dS05O1iZPnqwNHTpUu3Pnjpaenq5pmqaNHDlS69ixoxYaGqrNmzdPc3d3186fP2/0Oa3wxyCEsEJnzmja2LGa5uiY3fGvYkVN+/XXPHaOi9O0oUPv7iGoaf7+mvbVV5p2547B57REPlkihzVNslgIYZjr1zXt4481rVKl7Hh1dta0L7/UtIyMe3aOi9O0vn1zZnGHDpq2caOm/ZdrhbFUNsk9sRDCkjIyNO3QIU17801Nq1EjZ4xWqaJpX3+taXp9Pm+Ojta0l17SNAeHnG/s1EnTvvtOBXkR5ZdPVpda06dP13Q6XY6vmTNnapqmaYmJidrgwYM1Ly8vLTAwUNuwYYNJzinhLYQoirNnNa1fv5z5PHXqXTfSZ89qWr162S96emra0qUG3zzfzRL5ZIkc1jTJYiFE0dy4oWkvv6xpdnbZcfv885qWmvrfDhcu5Mzi6tU1bf36PKoeBbNUNsk9sRDCWqSlqTpEgwY573/btlUf+OWwZYumeXll76TTqQ/5Tp0yqg355ZPVzqFhTjJeUAhRHKtWqfGEt2+rx8OHw6LR+3Ho2SN7wPcjj8BXX6muzcVgS/lkS9cqhDCdnTvVEMArV9Tjp5+GFe+dxaFbZzVWBdRMokuWqJnuisiWssmWrlUIUXR6Pfz0kxp2kjkcxcNDTY3R60kNZs+GKVOyZyzt2hXmzFGrlRgpv3wqztzQZdKMGTMsPl5dCFG69O0L+/eruYsAdi0JJbnjI9nFjDffVAO+i1HMCAkJyTGTs62QLBZCFFWHDmrl6+bN1eNja85wu1mH7GLGhAnw669FLmZIDgshRE729qqAfOoUvPKKei4+Hp7pHc+JBk/BW2+pYoaLCyxbpiadM7KYUVgWSw8NpBothDDOtWswqHMUi0+2oQ7n1ZPz5sG4cUYf25byyZauVQhhejdvwlPtY1h8/CHqEq6efPttmDHDwGVQ8mZL2WRL1yqEMN4vv8CbQy6xNuFhAjgDQEadutitWwuNG5v0XNJDQwghSoi3WyKbHR7PKmbMYDrfexpfzBBCCGE4T48MNnsNyipmvMM0lvrNNKqYIYQQIn9PPnCBw54ds4oZG3iMXjX+JameaYsZBZEeGkg1WghhBE2DIUPgxx8BWOY0kqEpi3F11fHvvwUsI2ggW8onW7pWIUQJmDtXDS8B1jgNpE/KDzg56di9O3s4SnHYUjbZ0rUKIYwUHg6dOkFEBADrfMfzdMQnaNjx8MOwfj04O5vudNJDQwghSsKiRVnFDDp3xnvt/6HT6UhKUnNsJCZatnlCCGETDh9W8xYB1KlDlTULsbfXkZICAwZIFgshhEmFh0PHjlnFDF5/nUdOfUrnLqq8sG0b9O+vJhEtaVLQ+I9MgCSEKLJz5+C119S2jw+sWMHDPRyZMkU9dfIkjB1bvEPLZHRCCGGgpCQYNAhSU9WMdT/8QIfH3PngA/Xy2bMweXLRDys5LIQQeYiNhUcfhcuX1eO33oI5c3Bx1bF+vapzgOqhMWmS8aeTSUENIN3rhBBFlpEBwcHw11/q8fbt0LkzoKrRXbtC5v3gsmUweHDxTmNL+WRL1yqEMKGxY+GLL9T2O+/AtGmAyuLgYNi1S730++/QpUvRD29L2WRL1yqEKIY7d9RN7u7d6vHEiWqp1rvmKoqPhzZt4MQJ9XjxYnjuOeNPnV8+SUEDCW8hRDHMmwcvv6y2X3oJ5s/P8fLVq9CkCURHQ+XKcOYMVKpU9NPYUj7Z0rUKIUxk2zbo1k1tt22rKskODlkvnzunJtpPSoJatVTPOTe3op3ClrLJlq5VCFFEmgZDh8IPP6jHAwaobbvcgz7On4dWrSAmRkXy1q1qug1jyBwaQghhKjExailAgDp14MMPc+1SvTp8/rnavn49e2i3EEIIE0lPh1dfVdtubvD99zmKGQB168LHH6vtS5fg3XfN3EYhhCgrli7NLma0b68e51HMAPDzg3XroFw5FdVPPw1hYSXTLCloCCFEUb39Nty6pbbnzYPy5fPcrW/f7A8OFy2CPXvM1D4hhLAFX32V3ad56lR1B52H0aPVJ4WgFkI5fdpM7RNCiLLizJnsieG8vWH1anByKvAtbdvC11+r7bg4eOKJkpmg2eAhJwkJCbgVtY9eKSHd64QQBjt6FJo2VXNodO8OmzblGDd4r7NnITAQUlLggQdg//5cHyAWyJbyyZauVQhhpFu3oH591WOudm04darA9QEPHIAHH1Q9prt2Vd2fC4juHGwpm2zpWoUQBkpJgYceUqtJgQrQhx82+O1TppA1SfOoUbBwYfGaYfSQE29vbwYPHszmzZvJyMgoXiuEEKI00zTVvTkjQ82kP3duoXfE9eplDzc5ciTXVBtCCCGK44MPVDED1LC/AooZAM2bq54aoCYHXbeuhNsnhBBlxaRJ2cWMiROLVMwANVdzhw5qe9EiWLvWtM0zuIdG586d2blzJxkZGXh7ezNw4ECGDh1K06ZNTdsiC5BqtBDCID//DL17q+1x49RwEwPcuQNBQaq3hpub6u7s42PYKW0pn2zpWoUQRggPh4YN1TKtrVur2fYN6G5x44bq1HHjhhqdcupUoT2mAdvKJlu6ViGEATZsgJ491XbLlmrZKEfHIh8mIkL1VL55EypWVB2ea9Ys2jGM7qHxxx9/cOHCBT788EOqVq3Kp59+SvPmzQkKCmLOnDlERkYWrUVWRtbcFkIUKCUFXn9dbVesCNOnG/xWZ2f48ku1nZCgut4VprA1t8sqyWIhRKEmT1bFDIBPPjF47EilSuqTQlAz8GeO7c6P5LAQwqZduQLDh6ttd3f48cdiFTMAfH3V8q2g5tMYOlQtrW2IwrK42Mu2Hj9+nGXLlvHTTz9x4cIF7OzsCA4OZujQofTt2xdXV9fiHNYo8fHxdO3alVOnTrF3717uv/9+g94n1WghRKE++kh1swPVM2PcuCIf4qmnVDdnnQ4OHlTLuhamtOVTcXMYSt+1CiEs4O+/1UxzAIMGZc+4b6C0NAgIUJ08qldXy7q6uBT8ntKYTXJPLIQwil6vZrb/4w/1+IcfVOYa6bnnsovJH32U/VmhIUy+bGtgYCCzZ88mPDyc1atXU6tWLf744w+GDx9OtWrVeP7557lw4UJxD18srq6ubNy4kT59+kgYCyFM59q17LX+GjaEF14o1mFmz1YTgmoavPGG+l7WSA4LIUqMpmVPSuTkBLNmFfkQjo7Zq25fvQoLFpiwfVZEslgIYZQ5c7KLGcOGmaSYAfDpp2roH6jOzqYoFxS7oHHq1CmmTZtGQEAAffr04eLFi7Ro0YLZs2fTvXt3li5dSvPmzc3aZc3BwYHKlSub7XxCCBsxdSrcvq22P/mk2N3t/P2zayG//w5btpiofVZEclgIUWK2b4edO9X2Sy+pPszFMHgwNGigtmfNUkMByxrJYiFEsR06BNOmqe369U06o72bm5oYFCApSa0Ea2zNtUgFjYiICObMmUOTJk1o1KgR77//PomJiUyaNImTJ0+yb98+Jk6cyKpVqzhw4AAJCQlMnjzZuBYKIYQlHTqU3TfuscfUUq1GePtt8PBQ25MmqQVThBBCFELTsm+wy5dXAVpMDg6QORw7JkZWnxJCiCx6vVpbVa9XYblihapCmFBwsOr0AfDbb8avemJwQaN9+/b4+fkxefJkzp49y5AhQ9i6dSsRERHMmjWLgICAHPs3btyYhg0bcubMGYOOP3/+fFq0aIGzszPDMycf+U9iYiJDhgyhSpUqBAUFsWHDhqzXPvnkEzp16sScOXNyvEdn6OLiQgiRH02DV15R3x0c4H//M/qQVapk34cfPQqrVhl9SJORHBZCWK0tW2DPHrU9fjxUrWrU4fr1g8BAtT1nDty6ZWT7TEiyWAhhMV9+Cfv3q+3XX4dmzUrkNB9/DF5eanv8eIiPL/6xDC5o7N69m44dO7JkyRKuXbvGd999R9euXQsMycGDB/PFF18YdHwfHx+mTZvGiBEjcr02fvx4IiIi2L17N6NGjWLQoEGcP38egFdffZUdO3YwMXOyvv/IeEEhhNF+/TW7e/O4cdl9lI00frwqbICacd9aemlIDgshrJKmZXepcHeHCROMPqSdXfbUSHFxaly3tZAsFkJYxOXL2Uvx1amT3SuuBFSurCYFBbWYytSpRhxMM9DFixfzfS0tLc3QwxRq6tSp2rPPPpv1OCkpSXN1ddV27dqV9Vy3bt20t99+O8/3P/roo1qNGjW01q1ba0uXLjXonEX4MQghbEVGhqY1b65poGmenpoWF2fSw8+Zow4NmrZyZf77WSKfLJHDmiZZLITIx+bN2YE5ZYrJDpuRoWnNmqnDVqyoafHxee9nqWySe2IhhFk99VR21m7eXOKny8jQtA4d1Ol0Ok3bt6/g/fPLJwdDCx++vr4kJCQwa9Ys6tWrl6MLXP369Rk/fjxjxozBycnJiPJK7ipyREQEycnJBAUFZT0XFBTE6dOn83z/xo0bCz1HSEiIrK8thCjY5s1w4IDafvll8PQ06eHHjFHdnK9fh5kzoU8f9YlhXu5eezs4OJjg4GCTtuVe5shhkCwWQhhA07K7Uri5wauvmuzQOp36VPCpp1QvjQUL1ApUeTF3DoPcEwshzGj9+uzJLAYONHrOOEPodLBwITRurJbUHj0a9u1To7zzk1cWG1zQCA8Pp23btly7di3HgZKTk3F1dWXChAl8/PHH/PPPP/gWc9ZpyD3OLzY2Fk9PTzwyZ9ED/Pz8OHz4cLHPce8fopkzZxb7WEKIMujuG2h3d1XQMLHy5dWN86RJcPIkrF6txnTn5e7MNQdz5DBIFgshDLBzJ+zerbbHjMkedG0iTz4JjRrBiRNqmqSxY8HFJfd+5s5hkHtiIYSZJCSo8AP1Ad7cuWY7dUAATJ6sbrsPHYLPPy+4bp1XFhs8h8bKlSuJjY1lzZo1vJ25gDfg4uLC8ePHWbt2LVFRUbyZuT54Md1bjfby8uLmzZvE3zVTSHh4uCxFJYQoOX/8Af/8o7ZfegkqViyR04wZo8YQgnXNpSE5LISwGrNmqe/OzvDaayY/vJ0dZN66XruWvaiVNZAsFkKYxfTpcOmS2v7wQ6hWzaynf+stqFdPbU+blt0UQxlc0Fi3bh3dunWjd+/euV7T6XT06tWLDh06sDNzAr1iurca7evri4uLC0ePHs167tixY7lWVTHWjBkzpMudEELJ7J3h6loiN9CZ3NzUBNKgPh1csyb7tZCQEIt8IgiWy2GQLBZC3OXQIbW6CcDIkeDtXSKn6d8f6tZV2x9+CKmpatuSOQxyTyyEMIPDh7NnRW7bFp57zuxNcHZWQ/4AEhPVPPx3KyyLddq95d981KhRg1atWrFu3bp89+nfvz/btm3jxo0bhhwyB71eT1paGjNnziQyMpLFixfj4OCAvb09zz33HGfPnmXx4sVs3ryZKVOmcPToUWrXrl3k8+RFp9PJDNBCCOWvv6BDB7X9+uvZUzCXkIQEqF0bYmPVEoJHjuScS8Oc+WTJHAbJYiHEPQYMgJUrwd4ewsLAz6/ETvXVV/D889nbI0dmv2bubJJ7YiGEWWRkqCLGnj1q4opDh7LXs7aAoUNh2TK1vW4d9OqV8/V888nQWUgHDhyoOTg4aGFhYXm+HhERoTk6OmodO3Y09JA5TJ8+XdPpdDm+Zs6cqWmapiUmJmqDBw/WvLy8tMDAQG3Dhg3FOkd+ivBjEEKUdQ8/rKZbdnbWtKtXzXLKWbOyJ5VetSrna+bMJ0vmsKZJFgsh7hIWpml2dioYhwwp8dOlpGhazZrqdPXqadrdC/iZO5vknlgIYRaLFmXfgE6caOnWaNeuqRWnQOXxvStP5ZdPBvfQWLVqFf3796dly5bMmjWLli1bUr58eZKSkti/fz9Tp05l165d/PjjjwwYMKD4pRkLkGq0EAJQUyu3aqW2x42DefPMctrbt9UHj7GxEBSkev9l9tKwpXyypWsVQhRi9GhYtEhtHz2qwrGEff45jB+vtn/4AQYNUtu2lE22dK1C2LSYGDUj540bUKuWmqHezc3SrcrRW27CBPj44+zX8ssng1c56du3L/Hx8bzwwgt06dIFnU6Hs7Mzd+7cQdM0dDodr7zySqkrZmSaMWOG2ZbhEkJYqffeU98dHfNfu68EuLur0H7rLTh2DH7+GSpVss2l9CSLhRBcvQpLl6rtxx83SzED1NDx996D6Gj44AOoVi2EnTtDzHJuayI5LIQNmDBBFTNAzaFhBcUMgBEjYMkS+Ptv1ayhQyEuruB7YoN7aGTas2cPmzdv5siRI4SGhuLt7Y2/vz+jRo2iWbNmxl6DRUg1WgjB0aPwwANq+7nnYPFis54+Pl7NpREXp5px6JBan9uW8smWrlUIUYCJE7PnL9q9G9q0Mdup58xRy2lD9hhuW8omW7pWIWzWzp3QsaPa7tkTfvlF3XRaiaNHoVkz0OuhZUtV3LC3zz+filzQKIskvIUQDBoEy5ersR6hodlT3pvRe++p5apq1oRdu+C++2wrn2zpWoUQ+YiNVeGXmAjt26sbbzO6fVud/tYtlcczZthWNtnStQphkzIyVJXgwAFwcYHTp8HX19KtymXSJFVgrlcPtm9XTTR6yMm9EhISyMjIyPM1Dw+P4h5WCCHM79w5NZM+5Fy/z8zGjYOqVWHYMHByskgThBDCsj77TBUzQFUUzMzdXY12CQgAf3+zn14IIUrWggWqmAFqeLUVFjMApk+HSpXUvEYuLgXvW6QeGrNnz2bBggVcvnw5z+pI5lwaer2+yI22JKlGC2Hj7p587sgRaNzYsu25iy3lky1dqxAiD7duZXePaNlSLSVoBd2gbSmbbOlahbA516+rD+3i41XWHj9uNXNnGMLoHhpffPEFb731Fg4ODtSuXZsaNWpglzkN/z0nKo1kAiQhbNSVK9mTz/XsaTXFjJAQmRRUCGFj/u//VDEDYOpUixczJIeDLd1ToTNYAAAgAElEQVQUIYQpvfOOKmYAfPFFqSlmFJbFBvfQaNmyJRcvXmT79u0EBgaaqn1WQarRQtiwV15RXZxBzTrUurVl23MPW8onW7pWIcQ9UlLUzMhRURAYqGaFs5IPyWwpm2zpWoWwKaGh0KgRpKdD166wdavVZKyh8sun3F0s8hEaGkqvXr3KXDFDCGHDoqLUWEKAzp2trpghhBA248cfVSaDGtddym60hRDCqk2cqIoZOp1aRaoMZazBBY3AwEBCQ0NLsi1CCGFe8+apTwUBZs60bFuEEMJWaRp8+qnarl4dBgywbHuEEKIs+f13tTQrwDPPQJMmlm2PiRlc0Bg6dCh//vknx44dK8n2CCGEedy+rcZrg+qZ0a6dZdsjhBC2avt2NcQEYOxYKFfOsu0RQoiyIj0dXn5ZbZcvDx98YNn2lACDJwUNCAigc+fOtGrVir59+1K3bl08PT3z3Hf8+PEma6AQQpSIr7+GmzfV9htvWLYtQghhyz76SH13dVWrTgkhhDCNBQvg5Em1PXUq1Khh2faUAIMnBc1rRZM8DyjLtgohrF1amlq26tIlqF8fTp0Ce3tLtypPtpRPtnStQoj/HDmS3f153Dg1FNDK2FI22dK1ClHmxcaq+9y4OHXfe+IEODlZulXFZvSyrd98843BJxJCCKu2YoUqZoDqnWGlxQwhhCjzMntn2NnBq69ati1CCFGWvP22KmYA/O9/pbqYURCDCxrPPvtsCTbDNP755x8mTJiAk5MTTZs2Ze7cuQa/V9bcFsJGaBrMmaO2vb1h6FDLticfha25ba2MyWGQLBbCpkREqAIzQN++4Odn2fbco7TmMMg9sRA27+jR7JX8Hn4YnnjCsu0xQmFZbPCQk7uFh4dz5swZLly4wIsvvkhkZCQ1atSweO+Mq1evUqlSJZycnBg/fjz9+/enbdu2hb5PutcJYUM2boTHHlPbs2bB5MmWbU8hSls+FTeHofRdqxDCSK+9Bp98orb374fmzS3bnnyUxmySe2IhbJimQZcusGOH6oV85Ag0amTpVhktv3wyeJUTgLCwMB5//HHq1avHY489xtixYwH4+uuvadWqFUczZ6i2kOrVq+P0X1eaSpUqERMTY9H2CCGsUGbvDDc3eOEFy7alDJIcFkIYJC4OFi1S2507W20xo7SSLBbChq1dq4oZAGPGlIliRkEMLmhcv36djh07smnTJtq0aUP79u2zKiQ1a9bk4MGDPPjggxw/frzEGmuo8PBwNm3axOOPP27ppgghrMnevfDnn2p79GjIZ6UmYTzJYSFEgRYsgMREtS0rTZUYyWIhbExSkur9BuDlBTNnWrY9ZmBwQWPy5MnExsYSEhLCrl276NSpU9ZrI0aMYOfOndjZ2bFu3bpiNWT+/Pm0aNECZ2dnhg8fnuO1xMREhgwZQpUqVQgKCmLDhg1Zr33yySd06tSJOf996hofH8+zzz7LsmXLcHAweIoQIYQtyOyd4egIr7xi2bZYIclhIYRZpKTAZ5+p7aAg6N7dsu2xMpLFQohimzNHzU8E8P77ULGiZdtjBgbPoREQEEBQUBCrVq0C1IRB77zzDhkZGVn7PProo8TGxrJv374iN2TdunXY2dmxZcsWkpOTWbJkSdZrI0eOJCwsjK+++ootW7YwZcoUjhw5gt89k0elp6fTq1cv3njjDTp27GjwuWW8oBA2IDQUAgLUuMJnn4W7MsaamTOfLJnDIFkshM1YsQIGDlTb334Lzzxj2fYUwtzZJPfEQohiuXQJGjSA5GS1HPb+/WVqJT+j59CIiorCy8urwH28vb05e/Zs0VsH9O7dmyeffDLXOZKTk1mxYgWzZs3C39+fcePG0bp1a5YuXZrrGMuXL2fv3r3MmDGDTp068dNPPxWrLUKIMujjj1UxA6R7cz4kh4UQZvHVV+p7pUrQv79l22KFJIuFEMUyebIqZoDqBVeGihkFMbj/WWBgIKtWreKzzz7LmmTobvHx8axevZomTZoY1aB7qy4REREkJycTFBSU9VxQUBCnT5/O9d6hQ4cy1EqXYBRCWFBUlPoUEKBnT7j/fsu2x8pJDgshSkxYGGzfrraHDoU87imFIlkshDDYP//Ajz+q7T59oEMHy7bHjAwuaAwYMIDx48fz0ksvMWnSpByvHT58mLlz55KUlESfPn2MatC9S7/Gxsbi6emJh4dH1nN+fn4cPny42OcozeuKCyGKYd48SE1V2xMnWrYtxTBjxoys7eDgYIKDg0v0fObIYZAsFsImZfbOADU5cylh7hwGuScWQhhI0+DVV9W2kxN89JFl21OC8spigwsaL730Elu2bOGbb75hyZIleP63OkBAQAChoaFZB3355ZeNauS91WgvLy9u3rxJfHx8VoCHh4dTuXLlYp/j3j9EM21g9lchbNbt2/Dll2q7TRto186y7SmGu8PbHMyRwyBZLITNSUjIXqq1XTto2NCy7SkCc+cwyD2xEMJAGzaolfxArXBSu7ZFm1OS8spig+fQ0Ol0rF+/niVLlhAUFETyf+NzwsPDadCgAfPmzWPbtm25qslFde/7fX19cXFx4ejRo1nPHTt2jICAAKPOI4SwEUuWwK1balvmzjCI5LAQokR88w3cvKm2M5cVFPmSLBZCFErTspdm9fQslT2RjVWkNZx0Oh3Dhg1j2LBhaJpGTEwMXl5e2JtgwhG9Xk9aWhrp6eno9XpSUlJwcHDAxcWFgQMHMnXqVBYvXszmzZvZs2cPizIr/CYyY8YMs3UhFEKYiV6vhpsA1K0LTzxh2fYUgSW6AVs6h0GyWIgyKz0d5s5V2/XqlYo8ttRwDEtnseSwEKXIxo1w4IDafuUVVdQoYwrNYs1KTJ8+XdPpdDm+Zs6cqWmapiUmJmqDBw/WvLy8tMDAQG3Dhg0mPbcV/RiEEKa0erWmqdq1pn3+uaVbUyzmzCdL5rCmSRYLUab9+mt2Hn/5paVbUyTmzia5JxZCGCQjQ9NatlS56uGhaXFxlm5Ricovn3T/vVio3r17GzycZO3atQbtZy1kzW0hyiBNgwcfVFXrihUhIgLc3CzdqiKzpXyypWsV1i89I52ohChqetQscL/wuHC2h2/n4boPU9uzdtbzafo0TsScICE1gSbVmhAZH8neyL20921Pbc/a6HQ6rty+QlhsGD4ePty6c4tP937KiuMraOfbjqPXjnIj+QZvtnuTGu41OBFzgj8v/ImzgzM+Hj484P0AvQJ60aJGC/QZeg5HHUan09GkWhPsdHZomoZOpyMhNQFnB2fSM9K5cPMCtTxqUb5c+UKv/9adW5yMOUlaRho+7j7U9qxN2I0w9kXuo22tttSpWIfwuHAuxV9i/Zn1xCTF8FTAUxyKOsSms5vwcvHCrZwbLo4ujHtwLA17jsD98En05V3Z+fdyYuzv0Ni7Mf5e/txOuc3hqMNcuX2FWhVq4eLgwtFrR7kcf5n6XvXx9/KnUZVGZGgZ2OnscHIw78ootpRNtnStQpR6W7bAI48AEPfGWJb2rsO+K/v4+9LfNPBqQJtabajgVIHAqoEkpCaw9vRa9l/Zj4OdAy4OLlxPus4zDzyDj7sPrWu1xreCL+7l3I2eQqKk5JdPBhc07OwKn26jfPnyODg4EBcXV/QWWpBOp2P69OnSvU6IsmTHDujcWW2//Xb2+MJSIrN73cyZM23m5lKyWJjLuRvnWHxwMR/u/pDnmz1Pqj6VG8k3SNWnsuXcFlrXbE3ErQgib0cCEFg1kKCqQQTXDsZOZ0dCagKzd83mWuI1C19J8Q17YBirTq4iKS0pz9cd7RxJy0gzybk6XoCQpWr7/fYwtYvxx2xYuSFr+68loHLJzR8hORxs6eYIYZNS9alcuX2FO+l3yNAy+PXMr2wN30pUQhSxSbEkpiXiVs6Ntd8k0fpkPLfLwX2vQpyL8eeu7Vmb7nW7M+yBYbSu1dr4A5pAYVlscEHjwoULeT4fFRXF+fPnef/996levTq//fYb5cqVM6rR5ibVaCFKnj5Dz57Le1h9ajWR8ZFE3o6konNFUvQpPFznYbrW6Uqz6s1Md8Ju3WDbNnB2hkuXwMgVOSzFlvLJlq5VFC45LZkLNy+QoWVQw70GFV0qZvU6uJc+Q8/Bqwc5EXOCHvV7kKZPY87fc7idcpuTMSdxK+dGRZeKONo5EnErgt2XdlvgimzXmpXw1Cm44wA1X4NYV9Mde0DgABY+vhAPJ4/Cdy4mW8omW7pWIQqSnpHO/iv78ffyp4JTBS7HX8bV0ZXKrpU5HHWYydsnU6diHXr696Rrna442jnm+vsUGhvK1nNbuXDzAi6OLhyPPs6O8zvwdPbk4q2L+Z7bwc6B9Iz0AtvX9Rxs+15tf94SxvdQ21Vcq+Dt5s2V21e4kXzDqJ+Bvc6ext6Nuc/zPoY2Hsqj9R7FxdEEVZNiMrqHRmHi4+Np1KgRAwYM4KNStvathLcQxtNn6LM+rdwXuY+m1Zqy+9JuBq8dDIB3eW+DPs2sV6kekfGR9Aroxbud3qVupbpFb8yePdBaVZW1cWOJ/mAqVctXzfMfQqn6VMrZW28R1pbyyZauVeSWnJbMb2G/0XdVX5wdnNFn6HP0ENChQ8P8vx+VXStzPel6kd/nVs6NOV3n4OTgxKGoQ+yK2EXbWm2JTY4lJT2F6MRoXBxdcLBz4M8LfzLmwTEMbTyUB6o9kPX/QYaWwZXbV7iWeI3rSddp6dOS60nXSUpL4tadW2w/v50dF3YQcSuCdr7tsnqa/HH+j1xt8S7vjaujK472jhy8erDAtrf3bU9Ln5Y0r96c9aHrWXF8Be1929M7oDceTh6sPrWauOQ4anrUpGm1pgRWDcy6Qd9+fjtta7WlV0AvMrQM9mxdQs8+b2Gvwb/dg/hgeF2aVmvKxrCN7L+yn6bVm9Kjfg8CvAK4mnCV749+z43kG7wT/A5d63TlUvwlnv/1eY5HH6d59eYcuHogzzY/88AzLH1yaYl0lbalbLKlaxVlw807N/nr4l8cijrEyZiTRNyKIDk9mUZVGuHt5k1yWjKHow7jVs6NmKQYDkcdpu/9fanpUZM+9/fB09mTM9fPkKJP4VrCNdIz0vn60Necun6qyG3xcPKgimsVzsWdM6goUVTd63bHt4IviakJTHl1HfdfugNAtzdr0qzzYJ5q+BQP1ngwKweT05K5kXyDM7FnOHP9DDqdjv6N+uNg54C7kztp+jQS0xLZf2U/X/77JV6uXpy7cY4dF3YU2paxLccy75F5Zh2eUuIFDYDnn3+ePXv2cOzYMVMd0iwkvIUw3JnrZ5i7Zy6LDqhZ1XvU78G2c9tM1jX5Xh3u60CPej2o6VGT9/96v/A/MBocWghNoiDNDuq+DJcqFO/cf4/4m1oVavHx3x9Tp2Idxjw4Bge7Ii0OZTRbyidbutaybs3JNby8+WUib0fi6eyJn6cfGVoGj/k/xsL9C4lNjqWcfTmquFbJGtZR0vw8/YhKiMLJwYlH6j1CF78u1K1YlyDvIFLSU1h6eCkaGoODBuNX0S/HeyPjI5n4+0QOXT3EqeunqOBUgXc6vcPwJsNxd3LP2i+/HiTWRtM0ohOjqexaGXu77JXqMueoMKnu3WHrVtDp4OhRCAw0+pAXb15kwYEFfHPoG6ITo7OeHxQ0iGW9l5n8v4EtZZMtXauwnOJk5e2U2/x8+me++PcL6laqy4/Hfiyh1pmHv5c/obGhOZ6rU7EO8SnxNKvejKcCnsLF0YXT10/T2LsxvQJ64ezgrHZcvRr69lXbAwbA8uUmbdvp66f58diPLNi/gNqetTl67Sgp+pRc+7Wu2ZoXW7zIgMABONo7mrQNeTFLQaNnz578888/XL9e9E8yLEnCW5Q1SWlJDFwzkL8u/oWHk0eObm3+Xv70ub8Pm8I2UdOjJr+G/prr/SOajmB3xG7OxJ7h4ToP06JGC746+BUxSTFGtcvT2ZOtQ7byoM+DxCXHMXTdUJLSkqhSvgo/nfjJqGNn6n4WNi9T2+90hOmdTHLYHNb0W8NTDZ8y/YHzYEv5ZEvXWlboM/R8f/R7Vp1cxZGoIyYtTtxX4T6Cawfj7+VPdGI0MUkxbAjdQHxKfNY+FZwqYG9nn9WttrF3Y1wcXKjtWZu2tdryQosXiEqIoppbNRztHbN+v0pD0aFM+OcfaNNGbY8eDQsWmPTw6RnpjN4wmm8OfZPj+asTrlLNrZrJzmNL2WRL1ypKVkJqAgevHiQpLYl/I//l19Bf+ffKvzn28S7vTWDVQEJjQ3nc/3GaVW/Gz6d/5rew3wCyJh8uCk9nT9zLuXM79TY379wsVtvtdfboNT0ATas1pUudLkTcisi6V32jzRsE1w5Gh47DUYe5cOsCv4X+RuTtSNzKuZGQmsCTDZ4koHIA3et2p7F3Yy7cvMDJmJM86PMgDbwaFP/vkF4PzZvDkSPg5QXnzkGFYn5yZ6CE1AQ2hW1i+/ntrDyxMtfPtUm1JmwevBlvN+8SbYfRBY34+Pg8n09NTeX27dssW7aMd999l06dOrFlyxbjWmtmMgGSKO3C48I5FXOKO+l36LOqj6WbA8Bnj3yGl4sXPRv0LPLY5ujEaPZc3sNvYb+x5uQaYpNjc+1T3rE8iWmJuSau2/w9dD8HCeWg1qtw0wUeq/9Y1h9HU3FxcOHNdm8yreM0kx43k0xGF2zp5og8XE+6TmhsKK9teY29kXtNfnz3cu6s7reaDvd1yP4kSpReTz4J69eDgwOEhoKfX+HvKYYT0ScI/L+cPT8qOFUg+o1oo4YUSg4HW7o5wkpkZv+O8zuY+edM2vm2yzEsoYZ7DXwr+PJvpCpYZBYDzGFQ0CAu3LzAkKAhDGk8hPLlymf1NEtKS+Jy/GXsdHZUdK5Iqj6Vam7VuBR/iUu3LnEo6hAnYk5Qzr4crWu2pk2tNjg7OFPesbxBq0FZxLvvqsnuAd55B6aVzH1oQa7evsqMP2ew8vhKbqXcAtTcHZuHbDbtfHj/MdmkoHZ2dvlWkjIPUa5cOXbu3EnLli2NaLL5STVamEOqPpXL8Zfx8/QjOjGa6MRogryDuJ1yG2cH5yJ11bp15xZVPqpSYsM8DDEzeCadanfiRvINutbpWmLBr8/Qs/vSbrae20qdinXo16gfbuVyLr+aoWWgQ4fu5Mns7szjxsG8eTn2S9WnEpccl28FOU2fhoOdAzqdjiNRRxi5fiQ13GvwSL1H2H1pd57dGys4VeDiKxep4Fwy1XFbyidbulZrlaFl8NXBrxi9YTSVXSvzz8h/2BWxi1m7ZhFxK4I76XcMOk4ll0qs7ruatr5tKWdfDn2GnrdD3mbe3nn88cwfNKveDDudHRduXuDUdVWM7R1g+PLwohQ4dQruv19tP/MMfPttiZ5uX+Q+Wn3VKsdzTzV8itV9Vxv9e2VL2WRL12rr0jPSSU5LZv+V/ZSzL0dCagLV3asTlRDFr6G/Mn/f/BI9v7ODc9bflIrOFYm7k/8qmfUr1adZ9WY0r96cJxo8gZODE/dVuM/2/mbExKjCcGIiVKoEERFQ3nKFl+S0ZPqt7seG0A1Zz73f+X3eav9WiZzP6B4a+VVpdTod7u7u1K1bl+HDh9O4cWOjGmoJEt7ClOJT4vnuyHdsDNvI4ajDXE24avB761asy7m4cwC8+tCrzO46O+vTJX2GnpHrR/LtEcNuCtv7tmdFnxXUcK8BqMJjekY6H//9MXY6O7xcvWharSk+Hj5Uc6uGPkOPTqcjOS2Zo9eO8lfEX7TzbUfbb9ri4uDC3uf2EuQdVMSfhpmNGgWLF6ux2qGhUK+eSQ+vaRo/n/6Z2btnsy9yX47Xxrcaz9xuc3OMRzcFW8onW7pWa3Aj+Qaf7f2Mh3we4nbqbfqv7l/sY/37/L/U9KiJl4tXVlFQ2LiePWHDfze5J05kFzdKUKo+FZ+5PjkmcR3SeAhLn1xqVDbbUjbZ0rXagrvnqjgRfYKfTv7EH+f/YFfELpOdo4JThaxP6QGquVXDrZwbZ2+cxc/Tj8qulfmgywe0921P3J04vMt75/gbkdnGW3ducfbGWcqXK2/ckIyybMwY+L//U9vTpqkeGhamz9AzZuOYrLn1Mp0cc5KGVRqa9FxmmUOjtJLwFsVxIvoEK06sICktiaquVTl/8zwLDyy0SFtqedQiuHYw7k7ujGgyguY1mlukHRZ1/TrUqgV37sATT8Avv5To6X498ytPrHgi1/PadNNmiS3lky1dq6XcunMLzw89i/3+xt6NOXrtKG+2e5NJbSeVWM8kUcqFhYG/v9o2Q++Me52KOUWzRc1y9ChKeDOh2D0JbSmbbOlaSztN00hMS8ReZ8+Px36kYZWGBFQOYMf5HVy4eYHXt72ea1iuMRpVacSXj33JQzUfyjWUK02fRnRiNA52DlRyqWSWCSJtzoULKlfT0qBbN9i8WX2AZyU2hG6g5/KeWY+9XLzYNHgTD/o8aLJzSEGjABLeojCapvFXxF88/dPTxVq+ryR09uvMpLaTZKx5pvffh6lT1faOHWCGsb8JqQk0+rIREbcisp7re39fVvZZabJPFmwpn2zpWktKekY69jp7UvWprDq5iibVmvBv5L988e8X+S53eS87nR17Ru5h3el1LDqwiD739+GFFi/g7+WPq6NrCV+BKBNefRU+/VRtnzwJDU37KZ0h/rzwJ8HfBmc9ntxuMrO6zCrWsWwpm2zpWkuby/GX+f7I9yw7toyTMSdNdtxRzUdlrQJVtXxVdOhoVbMVwbWDAbVktvSWsDBNg6efhnXr1OP9+9XEoFbmuyPfMeznYTme2z1iN21qtTHJ8Y0uaAwfPrzYv8zffPNN4TtZkIS3yEuaPo3lx5cz/JfhZGgZRX7/sAeG0cWvC21qtaFupbqF7p/5DxGABfsXMGbjmDz32//8ftvsgVGQ1FSoXRuuXoUHHoBDh8xatd4UtokeP/bIelzBqQInxpzAx8PH6GPbUj7Z0rUWxe2U2/x58U9Wn1yd55Czr5/4mrM3zjJrV9H/sebh5JG1aoifpx+zusyif2Dxh54IQXS0yuPkZOjcGbZvt1hT5u2dx8ubX856fGLMCe6vUvShL7aUTbZ0rdYqKiEqa1iGpmn875//8ca2N4p1LN8Kvjk+dNn57E7a39feVE0V5rJypVqeFaBPH1i1yrLtKcSX/37JSxtfynr87/P/0qJGC6OPa3RBw86u+OuSZ2QU/R+D5iThLTJpmsaBqwcIiw1j0NpBhe7fO6A3606raumWIVto4NUAHw8fHOwcTN4uqY4XYO1aVbkGWLoUhg0rcPeSkNcQlDtT7uDk4GTUcW0pn2zpWg2x/8p+Hlxsuq6amfre35fZXWfj5+knuSJMb8QIWLJEbf/xB3QqgbWzi+C30N94fPnjAARWDeTYi8eKfAxbyiZbulZzi0mM4eDVg9xf5X6qu1fn0q1LdFzakUvxl4w6bk//nmwL34aPuw/2dvaExobSO6A3/Rv1p1+jfpLzpV1qKjRtqnq7VakCp0+rCUGt3LhN43JMLLvvuX1GDz8xuqCRnJzMk08+SVhYGFOnTqVTp05Uq1aNAwcOsHnzZtasWcPNmzdZs2YNFe5ZCzcwMDCfo1oHCe+yS9M0Lt66SGXXyrlWxsh0Of4ywUuDsdPZEXYjLN9jNarSiG51uzGh9QQ8nT1Jz0iX8ePW4pln4PvvwdkZbtwAFxeLNCPiVgT+n/uTok8B4PNHP2dsy7FGHdOW8smWrjUvmqYRHhdOjx97EBobatJjN6/enA+6fEC3ut1MelwhcjhwAFr89ylcp06qd4aF/zGlaRreH3sTkxQDwLah2+hap2uRjmFL2WRL12oOCakJPLf+OVaeWGmyY45rOY43271JdffqJjumsGJz5sCkSWr7ww9h4kTLtsdAmqbRb3U/Vp9cnfXcu53e5a32b2Utq1tURhc0xo4dy5o1azhw4AA1atTI9fr58+fx9/dn6NChVj/E5F4S3tYpTZ+GvZ29wb/0+6/sZ+zGsVRzq8YvZ0wzIaS9zp79o/bT2Ltxsf/nEyUsNRXc3dV3M0wGWpjI+EhqflIz6/GBUQeMWpPblvLJlq71budunKPe54WvyDOh9QQerfcoCakJPFLvEZwcnPjr4l/0W92PZtWbMbr5aHr695RP44Tl3P27d/Cg+lTRCoTFhuE/3z/rccwbMVR2rWzw+20pm2zpWk0p4lYE9316HwCvtX6NhNSEXKs+GOOLHl8wuvlok6+kJqxcdDTUrQsJCVC/Phw7Bk7G9fw1t76r+uYoavh5+nFu/Lli3avkl08G94vftGkTvXv3zrOYAeDn50ffvn3ZsmVLkRtnKtHR0fTu3RtHR0d8fHxYvHgxrq6GTWA2Y8YMgoOD812eVhRdSnpKsbrbp+pTmREyI2s8+HPNnuPFFi/S7ftuxCbHZu3naOdIbc/aBfaqMMbSJ5cyrIn5hy6IIvr2W1XMAOjb17JtAXw8fFjWexlD1g0BYPDawRx78ViRhyGFhIQQEhJSAi0sWcbkMNhWFh+4coBFBxcVeNPbK6AX6/qvy/f19ve15+oEw5eGFqLE7N6dve3qajXFDID6XvWp5laNqIQoAIb9PIzfBv1W6PtKaw6D3BOXtENXD/HQ1w+Rqk/N9drcf+bm+77udbtzKOoQ0YnRAAwMHMgPT/2AXtNzIvoEdSvVzbdHsbAxmgYdOqhiBsCsWaWumAHwU5+feH3b61n/X5y/eZ7uy7qzdehWg49RWBYb3EOjfv36lC9fnsOHD+f5ul6vp0GDBgCcPXvW4AaaUkZGRtZcH59//jnly5dnxIgRhb5PqtGmpWkadu9k92Z4q/1bvNfpvRyVuE1hm5i7Zy4jm46khnsNktOSGbJuCKOaj+KDvz6wRLM59uIxLsdfprNf51zLUQkrlZKihplkunEDKla0XHvu4viuI+kZ6QC88tArfNL9k2Idp7TlUxciui8AACAASURBVHFzGErftRpK0zTWn1nPsehjNKnWhKCqQczePZsF+xfkuf+wB4Yxv8d8uakVpYemQevWsHevenz+vJoY1Iqk6lNxek/9Y8CtnBtRE6IMXsa1NGaT3BObVoaWwdcHv2bUhlFFfq8OHTcn38TDyaMEWibKrO3boet/w+OefFKtcFKKe2AeuHKAFouzJwYNHRtKfa/6RTqG0T00HnvsMebNm8cPP/zA4MGDc7yWmprKZ599Rnh4OKNGFf1/dFO5e+LSuLg4KpWCCVPKmhPRJwj8v5xzpnzw1wf5Fil+D/89177Gqu1Zm+96fUf7+9oTnRiNnc6Oq7ev8uwvz3Lw6sEC16IPrGrd872Ie6xYkb3dsqXVFDMAbky8wYOLH+RM7Bk+3fMpXf268pj/Y5ZuVomTHM52KuYUSWlJOf6A58dOZ0fiW4myBLMonUJCsosZw4ZZXTEDoJx9OX586kcGrR2UNRzg1davWrpZJUay2DgnY07y4e4P8a3gy3s73zPoPeUdyxM2Loz3/nqP2ym3Gd9qvElWdhA2asFdH3rMnVuqixkAzWs0Z2zLsVkThY7ZOIatQ7aaZJiswT00QkND6datGxEREXTu3JnmzZtToUIFdu/ezc6dO0lMTKRu3brs378/16Sg5nT48GGGDh2Ki4sLf/31F04GdM2RarRaMrTj0o78felvALxcvAh5NgRPZ08AanqoOQHOx53H0d6Ry/GXqe1Zm10Ru+i7qmS6+Z8YcwIneycafdkoa5LF7c9sp0WNFnx18CsmbJ3AgMAB9Lu/Hz0b9DT5yiKiFHjwQbUWN8CtW+BhXZ9+HLx6kBaLWqCh8iV+cjzuTu5FOkZpzKfi5DCUzmsFstp8NeEqTRY0yZp80FDrB6ynR/0eMjZalF4vvph9833pEtSsWfD+FpKmT8NtllvWMIG0aWkG3TuU1mySe+KiS9On0ePHHrk+cMvP0ReOElg1UOYuEqZ190SggwbBDz9Ytj0mNHrD6Kyhtiv7rKRfo34Gv9foSUFBjccbPHgwO3bsyLEUq06nY8SIEbz33nt4e3sb3Ki7zZ8/n6VLl3L8+HEGDhzIkswlv4DExERGjx7Nli1bqFatGrNmzeLxx9USXJ988gnr16/n0UcfZeJds74uWLCA6Oho3n777ULPbYvhrc/QcyvlFsuPLWfsJuNWYchPyLAQ/rjwB+/8+U6R3rd+wHp6NuhZIm0SZchvv8F/OcC0afBO0X7PzGXUr6NYfHAxAE2qNeHQ6ENFer8588mSOQylK4uT05KZt3cek7dPLvYx3uv0HlM6TDFhq4SwgPR0qFEDYmLg0Udh40ZLt6hAz61/jq8PfQ3AO8HvMK3jtELfY+5sknviknM5/jI7zu/gmZ+fKdb7Z3eZzYDAAVRyqVTkDyiEMEhCAvj4QHy8GlZ94gTUqWPpVplMXHIc/vP9uZ50narlqxI2Lszg4VgmKWhkSk5O5tixY1y8eBFfX1/q169vdFe2devWYWdnx5YtW0hOTs4R3iNHjiQsLIyvvvqKLVu2MGXKFI4cOYKfn1+OY6SmplKunJr7YOXKlVy8eDFHoOenLIW3pmncSrkFgKezJ3su76H1163N3o6kt5JwcVRLZ4bHhfPBXx9w885Nvnnym1y/tJqmcSf9Ttb+QhikXz9YtUptnz2rZoG2QukZ6Ti+65j1eP6j83mp5UsGv9+c+WTJHIbSkcWf7/2c8ZvHF/l9e0buoVXNViXQIiEsbPNmVcgAWLIEnn3Wos0pTEJqAu6z1D9E769yP4dGHyp03ixzZ5PcE5vOuE3jsrq4F1fV8lXZNnQbjb0bm6hVQhRgwgQ1xASs+gM7Yyw5tIQR67Pn9ImaEIW3W+GdIkxa0MiUnJyMi4tp/xE6bdo0Ll++nBXeycnJVK5cma1bt9K2bVsAunfvzkMPPcTMmTNzvHfPnj1MmjQJe3t7qlevzvz586lowJj6shLeiamJuM0ybhK5SW0nER4XzqqTq4r83oWPL2RUc8vNoSJsyNmzavmqTFb+/++vZ37liRVPZD1e8fQK+gf2N+i9lsgnS+QwWF8Wa5pGeFw4Hk4eVHatTJfvurDjwo5C3zep7SRa1GhBK59W1KpQywwtFcKC7u5qHxcHnp6Wa4uBHv3hUTaf3QzArC6zmNyu4J5WlsomuSc2zI7zOyhnX462vm3RZ+gZsX4E15OuszGs+L2FpLewsIioKKhVS/V8CwiA48fBvuwNR83QMmjzdRv2Ru7Neu74i8dpVLVRge8zelLQTKtXr+azzz4jNDSU69evo9frWbhwISkpKYwfX/RPre51byMjIiJITk4mKCgo67mgoCBOnz6d670PPfQQf/75p9FtKA00TaPPqj6sPbWW34f+TjvfdsUuZng4eRA1IarAHhIZWgZ2Ort8XxfCbPT6nMWMVUUvvplbzwY9GRg4kOXHlwMwYM0A+jXqZ7Vjbm09h/UZenr82IOt5wpfUqxFjRb88NQP+Hv5m6FlQliZ2Nicj0tBMQPglwG/0OjLRpy9cZY3t7/Ja61fs8rVzWw9i0H9DNIy0nL893nxtxfzXSXKUL0CevHRwx9Rt2Jdtp/fTi2PWtSrVE/mMhKWVb169vbChWWymAFqIvQtQ7bQ5bsuHLh6AIDA/wssdm/WIhU0+vbty5o1awBwd88eN3b27Fn+97//sXz5cjZt+n/27jssirPrA/BvURRQFMGGBSUWYhQrMXYhNozGRGMJlgRr1ESjRhMLwmr0NdEYa9Q3sSC22GKivolYIhYitk9BjSiKiGIDFGkLwjLfH+P2Xdg6szN77uviYsruzpmFPTNz9pnn+QseFhzQtE/wMzMz4eHhgSpqnf35+voaHD7WGEIdV/zu87tovKaxzvKe23qW+dx1763D5D8no0K5CqjhVgOxY2LRwKMBGIYx6qKKihnEbuzbpzk/aBA/cZhox6AdyoIGAOy+sRsft/jYqOdKpVLldGBgIAIDA60cnSYu8jBgv7m4R1QPnLpf+oXAq7BXcC7nXOpjCBG9775TTb8+PxSCCuUqIKxrGEL/CAUA/PDPD5jbdW6pz+E6DwOOc06cU5iD8Jhw9PTtiYLiAmy4vAFtvdtiaexSq7z+quBV6PlGT0gggW81X53RpHq+UfZ5NCE29++/qmk/P6BrV/5i4UBVl6r44+M/UG+FqhPpDps64OnMp6hZqabB5+nLxUbfcvLTTz9hypQpGD9+PGbNmoXt27dj4cKFKCkpQX5+Pr766iv897//xebNmxFqwf2TYWFhSEtLUzavu3XrFpo1a4asrCxlAv/qq6+QlpaGX9WHbLSArZrXLTy1EBExEfj87c9Rx70OVp9fjb8//Rtv1XgLALD5ymaMPThW+fif3vsJn/9p/L31hszuMhtLeiyx+HUIsTsyGeDmppq3474z9HmU8wh1f6wLgO3jJnVaapmdivHR/JePPAzw29R59vHZ+D72+zIfF9E9AtJAqe0DIsTeHT0K9Omjmn/1CnAWTpEvuzAbVb9TjcqX+Hki/Kr76X0sX7lJTOfEANvaYs2FNcjIz8C3p7/FXyP+QmDDQLgutn4fat6VvfE49zGiR0ajd6PeVn99QqxOvYC5cSMwdqzhx4pMuYXlUMKwA450rt8ZZ8ec1fs4i2852blzJ9q1a4cNGzboVIzd3Nywfv16nDlzBocOHbKooKH92j4+PnB1dUVCQgK6dOkCALh27Ro6depk9ja4sP/f/YiIiQAA/HTxJ+Xy5usM3xtkjWJG/6b9qZhBxIlhNIsZgKCKGQBQx70O5nebj29Pf4usgixIT0mxvPdyvsPSIZY8bKzM/EyDxYzi+cV4kP0AmfmZ8HT1hG81X72PI8ShqHcECgCdOgmqmAGwt9uOaTMGm69sBgC8+dObKJhXgIrljRtmmgtiysXaHWQDbF8m5lrTdw1qVaqF72O/x45BO+BX3Q/Xn11HY8/GOi0wCLF7hw6ppjt1cqhiBsAOJuG31g/3X95H7INY/Hz5Z5P6ZTT6PoLr16+jS5cupd6e0K1bN7ObrcnlchQUFKC4uBhyuRyFhYWQy+VwdXVFSEgIwsLCkJSUhDVr1iAuLs6iook+UqnUKk3uzj88D8kCCQbvHWx5UAZc+ewKEj9PRPLUZDARDHLn5OLS+EsoCS/BoZBDZb8AIUKk/e3TnTv8xGGh8O6qYfN+PPcj8ovy9T4uJiZGo1kdF/jOw4D1crGxgrcHo/qy6jrLW9RsASaCQTmncmjo0RDt6rSjYgYhCtrDf26wrD8DvmgXlCf+b6LGPB95GOA/F1szD+9I2AHJAolOMcNYMZ/GgIlgwEQwuDv1LlYHr0b27Gx80f4LDGk+BJcmXFK2rGlRswUVM4jwxMYCA1Qdx2PmTP5i4UnF8hVxevRp5fxnhz+DZIEERfIiAGXnYqNvOWnWrBkqVqyovE9PKpUqbzlRaNq0KZydnXHjxg2Td0TxetrLwsPDkZ+fjwkTJuDIkSPw9vbGd999h379+pm8DUOs0byuhCnB0L1Dsf+m5j2kThInZRMaQ7RvNRnWfBgYMNhzYw8AYHzb8diesB1JU5JQt0pdi+IkRLDatwcuXmSnz50DOnTgNx4LjPljDLZcVQ3D93D6Q4OfbS6bOvOZhwHu9lVWJENRSZFGc3OF1rVbI7hxMLV0I8SQZ8+AWmrD62VkAF5e/MVjoSe5T+C9XNUR34VxF/B23bc1HsP1LSdCPydW98aqN3Av616Zj/v7k78R5Btkte0SIghyOVBe7YaJ8uWBoiL+4uHZpv/bhHGHxinnq1SsgpezXyrnLR62ddy4cdi8eTOOHDmC3r176xQ0Dhw4gI8++gijR4/Gpk2bLN0fTlkjeY/+YzQir0ZqLKvjXgdJU5Lg5sw2k2cYBv129sNfd/7CCP8RiPwwEuWdTB5ohhDHwzCA0+sGZXXqAGlp/MZjobTsNI1OkD5t9SkiP4zU+1ghDqFnLlvs6830m7iRfgMfNfsI6y+tL/XWvkVBizCv2zyrbp8Q0dm3DxgyhJ3++28gSPgXoSH7Q/DrdVUrwJLwEo0WyZSHzdNhYweNYRkBdoSZAX4DDDyDEAfj4wM8eKCal8kAF8dtZVRcUowma5ogJStFuWzqO1OxKngVACsUNJ49e4aWLVsiPT0dHTp0gIuLC06ePInFixdj9+7dSEhIQLVq1XD9+nV4qw85IwASiQQRERFm91p99O5R9NneR2PZs5nPUKNSDStFSIiD8/UFUlLY6Z9+AiZP5jUcayjrBFrR8/yCBQsc6kTaklys7WH2Q9RfUd+ox27otwET2k2w26F0CbEbffuyfWhUqgQ8fcr+FjhZkQxu/9Hso6kkvASnTp2iPGymndd2YsRvI5TzPd/oiW0Dt6F25dpWiJIQEbh5E3jrLdV8Zibg6clfPHbk4K2D+ODXD5TzJ7ufLDUXG13QANh+NKZOnar3vrqAgACsW7cOAQEB5kXOI3Or0U9zn6L2ct3EnPVNFqq66DZlJoSY4dUroKJaJ21ZWUBVcXy+JhyagF/+7xcAwJT2U7C672qdx9A3g+ZhGAZOC8vuJmrXR7uMHj6XEIf3ww/ArFns9OTJbIFZJPR9OcVEsPmI8rDxCooLMGDXABxLPqZc1qBqA6RMS7FCdISIhHrLYwCYPh348Uf+4rFDg/cMxv6b+1HdrTquT7qOWpVrWd5CQ93Vq1eRmJiI1NRU1K5dG35+fnjnnXesEjwfzEne8hI5yn+re7uI9reshBALrVkDTJ3KTjdrpjlOt8DdTL+Jt9apqvMPpj9AvSr1NB5DJ9KmUx8eVx/ZPBleFrxEzUo1KV8TYqzERDYHK/z7r+a8CPSM6okT904o5299cQtNvZpSHjZS6stUNFjZQGNZtwbdEPNpDOVaQtTt3QsMHcpOu7sD2dn8xmOHSpgSJL9IRr0q9ZSd/Vpc0OjTpw/atWuH//znP9aN1g6YmrwNFTNehb2CczlhDVtGiN2rVYvthA4AXrwAPDz4jcfKJAtUJ3kD/Abgj4//0FxPJ9ImScpMQtO1TfWvm5KExp6NLXp9QhxWSIhqtKmWLYH4eH7jsZFxB8dh0xW2L7gfev2Arzp9RXnYCNsTtmPUgVE6y+mLPkK0ZGdrtjSOiwME3DCAS4byk9HDtp4/fx7p6elWDUpoikuK0e7ndjrFjL6N++LZzGdUzCDE2k6fVhUzKlYUXTEDYMfeVjh46yAkCyS481yYQ9Lybd+/+3SKGY09GyuH/KNiBiFmYhjNobNFWswAgF/e/wVtvdvi4xYfo3Xt1nyHIwjRd6J1ihlfd/4aBfMKqJhBiLbISNV0jRpUzLACo4fYaNKkCZKTk20ZC6+kUqnBDpC+PvY1lv2zTO/zBr81GHuH7LVxdIQ4qO7dVdPbtvEXhw25Orvix94/YsbRGcplTdY0QXSXaPxz5h8eI+NHablYgWEY5UnyvRf3IGfkWH5uOTZc2qDxuGHNh2HXR7tsGS4hjuGE6jYMtG/PXxwckEgkuDT+EiQSCWJiYiCNkvIdEueMycMKD14+QPCOYI1lKV+moIFHAwPPIMSBFRYCX36pmr97l79YBETRUb4hRt9ycvv2bfTs2RPNmjXD0KFD4evri+rVq+t9bMuWLc0Kli+lNa+7kHYB72w0XDlTdBhFCLGy/HzN3vNF3Ny3hClBuYXllPMeLh64Nuka6lWpR02dtey6tgvDfxuOkS1HYljzYXh/1/t6H7e+33pMDJhoizAJcTzq37InJgJ+fvzFwgPKw/qdSjmFwK2BGssK5hWgYvmK+p9AiKPbuhUIDWWnmzcHrl/nNRyhsbgPDScn4+5OkUgkkMvlpkXHM+0352LaRZy6fwqzjs3S+/hm1Zvh4viLqFRB+EOVEWK3Bg4Efv+dne7cGTh7lt94bOyV/BUm/W8STqWcQtKUJGULBDqR1uS62BUFxQWlPiZ+Yjxa1hJWYZ0Qu1VYCLi4qOZLSjQLHA6A8rCuvFd5qLykssayO1PuoJFnI1uFRoiwJScDjdQ+H9R3hskM5Sejbzn55JNPjN6QkGXmZ6L9RsPNKalTOUI4oihmAMD//sdfHBypUK4CNg3YxHcYdi1kf0iZxYzbX9xGE68mHEVEiAO4eFE13bWrwxUziH6/3fxNY/7S+EtUzCDEkPx8zWLGoEFUzLAiowsakeodmIjY9oTtepePazsOv7z/C8fREOKgiopU0/37a/YGTRzS7czb+PX6r3rXhbYOxfxu8/FGtTc4jooQkWMYYKLarVsrV/IXC7Er2xJU/VqdH3ce7eq04zEaQuwYw2jeQg2wo0YRqzFY0EhISECtWrVQq1YtLuPh3b6b+3SWhXcPx4LABTxEQ4iDWrRINf3RR/zFQeyG31r99+zT/dqE2NCYMcCNG6p5B+s7g+h6JX8Fv7V+SMlKAQC0qtUK7euKu6NYQizStq3m/M6dwODB/MQiUgYLGq1bt4ZUKkV4eLjG8pcvX+Lly5fw8fGxeXBcYxgGtzNvK+d3DtqJEH+qoBHCuYULVdM9e/IXB7ELihNnhcyvM+Hp6slPMIQ4inXrNIcXBHS/ZSQOhWEYVFykWUAO8g3iKRpCBKCwELh6VTX/5ZfUOsMGjOvpU82KFSvg6+tri1h4dzvzNp7lPQMArA5eTcUMQviQlKQ5X68eP3EQuzHlrynK6YA6AVTMIMTWQkOBzz/XXPb997yEQuxH/NN4nWVLey7lIRJCBODmTc0OlQG6bc9GTC5oABBtT8//vfxf5XRgw0D+AiHEkQWrjWe/ZAl/cRBePc55DN9Vvlj+z3Icvn1YufyfMf/wGBUhDuDff9mhBdVt2AB8/TU/8RC78PWxr9Hmv200lj3+6jGcyznzFBEhdm7YMM35Z8/4icMBmFXQsGe7du1CzZo1TX7e+K/GY8WvK5TzzWs2t2ZYhBBjFBSww1opzNI/dLIjiImJgVQq5TsMs5ibhwFAKpViy4EtqPNjHaRkpWDmsZka6+nkmRAba651/vPxx8CECfzEwjMh52HA/FwslUoRExMDALj34h4kCyRY9s8yjccwEQxqV65tjTAJEZ+SEuDaNdX8iBFAjRr8xSNwZeViURU05HI59u7da1b/HhurbAQaquadJKJ6awgRhjFjVNMdOwLlyvEXC88CAwMFeSJtSR4GgBlzZmBMwhi962hYW0JsbNs2zfm4OGDXLocdqlWoeRiwLBdLpVJ07NIRkgUSvLGaRo8ixGTq56+LFgHb9Y+iSYxTVi4W1VX7rl27MHToUEgsPPCmTku1UkSEEJPs2qWafvtt/uIgZrM0Dw/aPcjguh6+PcwNixBSlsuXgU8+0Vz2zjv8xEIsZkkuHndwHFwWuxhcHzc2zpLQCBG3+/c15wMDeQnDkYimoKGoRA/Tvl/JRDUr1UT9qvWtFBUhxGja/WV88QU/cRCzWSMPn7h3wuC6ulXqmv26hJBSJCYCAQGayx494icWYjFLc/GmK7qt4SYFTELBvALkzMnBO/Wo0EWIQQ0bas537sxLGI7E4LCtAHD16lVERUVpLIuPZ3s41l6u7hPtCn8Z1q5di8jISFy/fh0hISHYsmWLcl1eXh4+++wzREdHo3bt2liyZAn69+8PgB1x5eDBgwgODoa3t7dVWmc8+eqJRc8nhJihpASYO1c1P2QI0KQJf/E4IHvKwwpJU5LQZA37fzC+7XiUdyr1kEUIMVffvprzq1YB3t78xOLg7DEXnw49ja4NugIAKqJiGY8mhCjJZHxH4BAkjIEhS5yczGu8IZFIIJfLTXrOgQMH4OTkhOjoaMhkMo3kPXbsWCQlJWHjxo2Ijo7GvHnzEB8frzN07OzZs3HlyhU4OTnh3LlzCA0NxUojh8aRSCSAFPjA7wP8/vHvJsVOCLGC4GAgOlo1/+IF4OHBXzx2RCKRcDKyFN95GFDlYgUmgt1veYkc5Zwctz8VQmymuBg4eRLo3VtzuUhHszMXV3kY4D8Xa+fhNX3X4Iv21GKSEKM8fAjUf93Sv29f4M8/+Y1HZAzlYoMFDXM7QZJIJIiIiDDrufPnz8fDhw+VyVsmk6F69eo4evQoOr9urtOnTx906NABCxYsMPg67du3x4ULF0yKufJ/KuPl7JfUGSghfND+FolOppW4PJEG+MvDgOaJ9IPpD1CvSj2z9oEQYqQvvwRWr9ZcRvlXB9d5GOD3nFiRh1cHr8bn7T+nc2NCjNWzJ3Di9a2zkZHAp5/yGo7YGMrFBtvv8tGrs3aAqampkMlk8Pf3Vy7z9/dHYmJiqa9j6kk0AJwdfZYSNiF8+F2rVdTdu/zEQQDwm4cB4OjIo+jVqJdZzyWEmEi7mFHKhTHhFt+5OG9uHtyc3cx6LiEO64RaP2BDhvAXh4OxqxuSte/1y8zMhIeHB6pUqaJc5uvri6tXr1q0nZiYGOX42gqtarey6DUJIWYaOFBz/g0aIk6beoE5MDAQgTbsMZurPAzoz8VUzCCEI4WFusvCw7mPQyC4zMMAv+fEitv9CCEm2LtXc96NCoK2oC8X21VBQ7sa7eXlhaysLGRnZysTeHJyMqpXr27RdrQPRKU11SOEcKiMb5ocFZct5rjKwwDlYkJ4lZysOT92LD9xCATXLZfpnJgQgbl0STUdHMxfHCKnLxfb1T0W2tVoHx8fuLq6IiEhQbns2rVrePPNN7kOjRBiC0+fqqabNwf8/PiLhQCgPEyIw1DrbBJOTrpDZxNeUS4mREAYBli6VDV/8CB/sTgguyhoyOVyFBQUoLi4GHK5HIWFhZDL5XB1dUVISAjCwsKQlJSENWvWIC4uDqGhoVaPQSqV6jS5I4TYkFwO1K6tml+zhr9Y7FBMTAyn3wjaQx4GKBcTwplly1TTGRlAjRr8xWKnuM7DgH3kYsrDhJhI+3Po7MxLGGJVVi42OMoJl6RSKRYuXKizLDw8HPn5+ZgwYQKOHDkCb29vfPfdd+jXr59Vt89H79WEOLzERKBZM9V8Rgbg5cVfPHaKq/zEdx4GKBcTwpmiIqBCBdU8fe5KxWVu4jsXUx4mxAzqLapGjwY2b+YvFhEzedhWR0LJmxCOFRYC+/cDI0aoltFnUC9Hyk+OtK+E8Orjj4Hdu1Xz9LkrlSPlJkfaV0Is9sYbwL17msvo82MzJg/b6mikUiknvVYT4vAYBnBx0VxGlWwd+nqedwSUiwmxsVu3NIsZ6oVlooHycCDfoRBiv8LCdIsZH33ETywiV1YuNrqFhpOTk04HRdrKly+PqlWrok6dOujVqxe+/fZbuGhfuNghqkYTwqHx44GNGzWXyWS6RQ4CwLHykyPtKyG86dULOH5cNZ+TA1SuzF88AuBIucmR9pUQi+i7Ln73XeDECe5jcRCG8pPRnYKOGTMGjRo1AsMwYBgGNWvWxMCBA9G9e3d4eXmBYRi4u7ujYcOGyMzMxPLly9G7d2/k5ORYdUcIIQKnXcwAqJhBCCFcYBjNYgZAxQxCCDFFdDTQoIH+ddOncxsLAWBCQWPUqFG4f/8+PvvsM1y5cgWPHz/Gvn378PfffyM1NRXTpk1DXl4e1q5di9TUVCxfvhz//PMPli9fbsv4CSFCou9bnwEDuI+DEEIc0W+/ac5HRvISBiGECFZwMJCaqn9dnz7cxkIAmHDLSc+ePSGTyRAbG6t3fX5+Pho2bIiWLVvi+Ovqf0BAAKpVq4Zjx45ZL2IboOZ1hNjI+vXA1q3s7xYt2I7oFCfU1asDz57pb7JHlBwpPznSvhLCC+3bTejzZhRHyk2OtK+EmEX7vHXqVGD1aiAqChg1ip+YHITFt5xcvnwZrVu3Nrjezc0N/fv3x6VLl5TLOnXqhMuXL5sYKj9ozG1CrIxhgMmTgfPngbZt2SEC1b8dbN2aihmlKGvMbbGiXEyIDcXFqaYvXOAvDoGgPEyIAPz4I9CqFZCcrH99UZH1tpWXp7ts1Sr2nJeKGTZTuenomAAAIABJREFUVi42qYXGlStXcP/+fVTWc79lbm4ufHx8UL9+fcTHxwMA3n//fWRkZODcuXPmRc8RqkYTYgMvXgCenobXZ2UBVatyF49AOVJ+cqR9JYQXjRqpTvrps2Y0R8pNjrSvRASuXGG/NAOA5s2B69dV6/Lz2fPQwkJg6FDN0Z3MFRkJjB6tuYw+L5yxuIVG//798eLFC0yePBkXLlzQeLGcnBzMmjULWVlZ6PP63qHLly/j9OnT6NWrlxXCJ4QIjvZQVtqomEEIIdxSFDNKaXFLCCGC8PixqpgBADduACUl7M/gwUClSmwxAwD27AEyMy3fpnYxwxpFEmKx8sY+cMKECbh8+TK2b9+O7du3w9PTEwEBAcjMzMStW7eQm5uLLl26YPHixcjLy0P79u1Rrlw5DKAO/whxTAb62wEAjBjBXRyEEEI0+87w8eEvDkIIsVRmJlCnju7ycuUMP6d6deu2pggMBD74wHqvR8xmdAsNNzc3bNu2DT///DOCgoIAAEePHkV8fDwaNGiA9evX48SJE3B2dkZ6ejqGDh2Ko0ePIiAgwGbBE0Ls2NSphtd98w13cRBCCAEOH1ZNOxl9+kcIIfYnNNS857VubX7/QenpmvMnTwIVK5r3WsSqjO5DQ5+MjAxUq1YN5UqrhgkA3S9IiJU9eKD/G8B+/YBx44APP+Q+JoFypPzkSPtKCOfc3ACZjJ1OS9P/7SbRy5FykyPtKxEwSzuVN+d/vFUrICGBnf7sM2DDBstiICYzlJ+MvuVE3cWLF3Hr1i2kp6ejRYsWaNOmDapXr25xkIQQkZg0SXO+sJAdorVePX7iIYQQR6coZgCAtzd/cRBCCN+ePgVq1dK/7vBh4P332VYgW7aoliuKGQDQrZtNwyOmMamFRnx8PCZOnIjz58/rrGvVqhX+/PNPeAvwIEnVaEKsSHt0k59+YodvJWZxpPzkSPtKCOfUv9Gkz5lJHCk3OdK+EgFr2BC4f5+ddnEBfvgB+OIL458/bx6waJH+deq5Ui5X3aKnvry4uPT+OohNWNxC49mzZ+jVqxcyMjJQt25d9O/fH507d0Z6ejpOnz6NP/74A927d8fJkydRt25dqwZPCBGQqCjN+fHj+YmDEEIIIYQIX2GhZn8Vr16xv0NCgJ072SJtdjYwd67uc2/cYId0Vbd4sf6CRkmJ5vyBA+y24uI0l1Mxw64Y3SvU3LlzkZGRgQ0bNuDBgwdYv349Ro4cienTp+PAgQPYtGkT7ty5g/Xr19sy3lKlpKSgRo0aCAoKQlBQEDIyMox+rlQqRUxMjMYyT09PSCQS+rHSj6f6t/ZEvLT7znB25icOgYuJiYFUKuU7DJNZkocB/bmYEGKh4mLVtADzCl+EmocB658TE8KbNm3YVhjbt7PzOTnskK2A6pxTIgHmzGELG3I5WwD56Sfg77+Bt94CjhwxbluDB2vOb9kCDB8OrF6tWta7t2X7Q0xWVi42+paTZs2aQSaT4e7du3o7AS0uLkajRo1Qr149xJY2XKMNpaSkYNasWdi7d69JzzPUfIWa3VkXvZ8OYsMGVR8aFSqoxgAnZhHa58bcPAwIb18JEYzsbKBqVXZ62TJg5kx+4xEYIeYma58TE8KLvDygcmXV/OPHwLp1wLffsvPTpwM//mjcaxUWsoURBfX/89RUoEYNtvNkddWqsbdSq5s4EeDxC3xHZig/Gd1C4+HDh+jRo4fBEU3Kly+PHj164MaNG+ZHaQWxsbHo0aMHfv75Z17jIMRhKarmgO5BgDgEysOE2Jn8fNV0pUr8xUE4RbmYCF54uOZ8kybAvn2q+YYNjX8t7SFWd+5kW6+dPAk0aKBbzAD0n8dWq2b8NgknjC5oNGrUCPv27UN2drbe9S9fvsS+ffvQpEkTqwVnqjp16uDu3bs4dOgQoqOjcfXqVd5iIcQhvXwJ3L3LTru66j84EFGjPCwQ2dlsc9zERL4jIVx49Eg1LZfzFwfhDOViIgoHD2rO5+YCN2+q5seMMe311PvYGDECmDAB6NXLtNfo18+0xxObM7qgMXDgQOTk5CAsLAxFRUUa6+7cuYNZs2YhNzcX7733nlmBrF27FgEBAXBxccHo0aM11uXl5WHkyJGoUaMG/P39cfjwYeW6FStWICgoCEuXLkWFChXg6uoKNzc3fPzxxzh27JhZsRBCzJCbC3h4ADt2sPMVKvAbDzEZ5WEHMnMm2yO8dkdpRJzUCxrVq/MXBzEK5WJCXrtzR3N+yBDNefXbUYzRqJHm/JYtphV5N2wAOnc2bZvE5ozuQ0Mmk6FDhw64du0a6tWrh7fffhuenp44c+YMkpKSwDAM/P39cfHiRVQw40LmwIEDcHJyQnR0NGQyGbaojfs7duxYJCUlYePGjYiOjsa8efMQHx8PX19fjdfIycmBu7s7GIbBhAkTMG7cOLzzzjtlbltMfWhERkZi06ZNOHPmDN+h6BDi+0lM8NlngHazVvp7W4zLzw2feRigHMEpGsLTsXTvDpw+zU5fvAgEBPAbj8BwnZvs8ZyYEF6oH6sA4KOPgP37VfOm/q/u3QsMHWp+PJmZAA1ywBuL+9BwdXXFhQsXMHPmTOTk5ChHNrl9+zZcXV3x9ddfIzY21qxiBsC2APnggw/g5eWlsVwmk+HXX3/FkiVL0LRpU0yZMgUdO3ZEZGSkzmucOnUKAQEBCAwMhLe3t9En0YQQK6B7dAWP8rCDUu9fgYiTopgBqIY7JHaLcjEhBjx/rpr+8kvTn6/ez1tpNmzQXbZnDxUz7FR5Ux5csWJFLF26FEuXLsWTJ0+QmpqKunXrok6dOpBoV9DMpF11SU1NhUwmg7+/v3KZv78/EvXc99u/f3/079/fKnEQQoijojzsYDIzqb8bR+LqyncExEiUiwnRcvKkatqc2+e6dTPucWPGsKOZKMTHAy1bmr49wgmTChrqateujdq1a2ss279/P9LS0jB16lSzA9IujGRmZsLDwwNVqlRRLvP19bWoc6OYmBjBj6/93XffYePGjXjx4gWCg4MxceJEdO3aVbk+LCwMmzdvRteuXSGVStGsWTMeoyWEWEJ97O3AwEAEBgbadHtc5GFAHLlYFDIzgfr1+Y6C2NL77wOHDrHTrVvzG4tAcZ2HATonJg6urL4tnj0z/TVbt2aHfd25Ezh71vDjnJ3Z21l27mQL/lTMsBv6crHZBQ191qxZgzNnzlhU0NCuRnt5eSErKwvZ2dnKBJ6cnIzqFnRqpX0gWrBggdmvxZfGjRvj7NmzqFq1KjZs2IDhw4fjwYMHAIDz58/jnXfeQXx8PDZv3oyePXsiLS2N54iJ6I0aBWzbpppXH1aLWEQ9eXOBizwMiCMXi0J6Ot8REFtzdmZ/N2+ue086MQrXeRigc2Li4GSy0td/8ol5rztpEjB+vCovlmb4cPO2QWxGXy62akED0E2+ptKuRvv4+MDV1RUJCQno0qULAODatWvo1KmTRduxhmnTAGuMgtW6NbBypWnPGTx4sFoc07BixQpcvnwZAODk5IRFixbBxcUF33zzDVavXo3Lly+jXbt2lgdLiCHJyZrzjRvzEwexmJDyMLEC7c8uEZ/ffmN/37jBbxzEJJSLiUMrq38nSzo3Lm/1S2DCI6v/Nc3tS0Mul6OoqAjFxcWQy+UoLCxE+fLl4erqipCQEISFheGXX37BkSNHEBcXh5+t3AGhVCo1uQnh1avAqVNWDcNoBw8eRGRkJOLi4iCTyZCbm4v4+Hg4OTmhSZMmcHFxUT62TZs2iIuLo4IGsa3YWM35evX4iUMk+GgGzHceBszLxcRE2l88vHzJTxzEtmQyoGNH4PPP+Y5EsPi6HYPvXEx5mNiFvDzVtIcHkJVl3dfXblmscO6cdbdDLFZWLjZ62FZjBAYG4syZM5CbMp7va1KpFAsXLtRZFh4ejvz8fEyYMAFHjhyBt7c3vvvuO/Tr189aYZs9bCtfLTTy8vLwxhtv4Oeff0ZQUBDc3d3h6+uL8PBwODk5YeLEiXjx4gVcX3f8VbduXRw6dAht27a1PFgL0FBgIpabC7i7q+aPHAH69OEvHhHh8nPDZx4GKEdw5tUroGJF1XxYGPDtt/zFQ2zD0BdM9BkzGde5yR7PiQnh3PXrgKID3DffBLQ7v7X0/zQtTfPLt2rVgEePALUvhYl9MXjNbi8FDT6ZW9Dgy5MnT9CoUSOcPHkSTZs2xbp16yCVSrF+/XqUK1cOEyZMwLRp0zBr1ixERkZi5cqVdtGHhr2+n8QKHjwAfHxU8/R3thpH+tw40r7yKikJaNpUc9m5c0CHDvzEQ2yDChpW40i5yZH2ldi5EyeAnj3Z6T59gOhozfXW+D9Vz5NXrwKtWln+msRmDOUnJx5isUtSqVQwvTzXrl0bS5YswahRo9CqVSu8evUKXbp0gUQigUQiQYcOHeDs7IxWrVrh4sWLOHr0KN8hE7H73//4jkB0YmJieOmEjm9CysWC9fix7rKOHbmPg9hORob+5ZGRnIYhdJSHCeFRTo5q+o03bL89GsnEbpWViw220Ni6datJ/WEwDIPvvvsOt2/fphYaRC96P0WqpARo107z/iv6O1uNI31uHGlfecMwwIoVwFdf6V9HxOHQIWDAAN3l9A2kWRwpNznSvhI7t307288FAAQFASdPqtZ98w3w3XeWb8PDQ9WPFP3f2z1D+clgp6CjR4+2aUCEEBHQvhcf0H8STQixD8eP6y9mEHExNBzh6761CCHE7uXmqqbVb2sGgCVLrLONR4+AX38FXo8aRITJYEEjPDzcrBc0d5QTQogADR2qu8wGI18QQqxk8mT9y+lbe3F59Ur/cu0CNCGE2KPLl4FJk1TzS5cCW7eq5q11venmBowZY53XIryxaqegQkW3nHCD3s9SyOVAejpQuzbfkZhG3wGF/sZW5UifG0faV95UrQpkZ+suHzlS//B1RJg6dADOn9dd/vix8I4zdsCRcpMj7SuxY9rnl8XFgLc3e648e7b1WmgQQaFOQctAHSARXnXpwibq5cv5jsQ0Vapozru58ROHCFFndMQmAgL0Lzf0jT4RJn3FDIBaaJiI8jAhPMjL011Wrhxw8SKweTMwbx73MRFemd0pqCOhFhrcoPezFOqVaCG8RzIZcPAgsGwZ2yxQwcMDePGCv7hEyJE+N460r7yZMYPtFFTbhx8CBw5wHw+xDUPNsfPyqPBsBkfKTY60r8ROHTsG9O6tuYz+JwnM6BSUEEIMmjED2LBBd7mhjugIIfYhP1//8thYbuMg/KAWGoQQexcWxncERGCohQaohQZX6P00gGEAJ7W7v4qL2aZ19szQt3916wIPH3Ibi8g50ufGkfaVN7VqAc+e6V9H7714GMrR9Dc2iyPlJkfaV2KnmjUDEhM1l9H/JAH1oUGI/ZLJNOfXruUnDmugFhqE2Df1Ysa1a/zFQQghhOjTvDnfERCBoYKGCIWGhmL+/Pl8h0GMdfu25vy0afzEYQ0VKvAdASHEWC1a8B0BIYQQoomGEScmooKGwAUGBsLT0xOv1Hqol0gkkFhrfGYDpFIpnJ2d4e7uDk9PTwwcOBDHjx+36TZFy8Z/K05RCw1ChKVPH74jIIQQQlT0jXJCSCmooCFgKSkpuHDhAmrWrImDBw+a9RqhoaHYunWryc+TSCQICQlBTk4Onjx5ggEDBmDcuHEoKSkxKw6HVl5EffNSCw1ChKVhQ/Z3zZq8hkGs6MkTviMghBDzUUGDmIgKGgIWFRWFnj17YtSoUTpFiZycHAwaNAi1a9fGN998g8zMTL2vUVpLji+//BI+Pj6oVasWPvvsM8THxyvXMQyj7JSlQoUK+PTTT5GRkYEbN25YYc8czPff8x2B9Vy5wncEhJDSKEa5aNeO/a1oVVVUxE88xPoMjWRDCCFCQDmMmEhUBY2bN29i9OjRePfdd/H777+b9FypVIqYmBjbBGYjUVFRGDZsGIYOHYro6Gikp6cDYIsNv/zyCz788EP83//9H1JTU/HFF18YfB1DRY327dsjPj4et27dQtWqVfH555/rfVxBQQE2btyISpUq4a233rJ8xxzNtm18R0DsUExMDKRSKd9hmMySPAwIMxcLSr167G8/P/a3orfwFy/4iYdYn3qrv06d+ItDBISahwHHOycmIkItNIiWsnKxqIZtHTRoEDZt2oRq1aqZ9Dxzh22ddmQarj65anKc2lrXbo2VwStNes7Zs2fRq1cvPHv2DO7u7mjdujVCQ0Mxbdo0hIaGIjk5GadPnwYA3L59Gx06dEBGRgacnDRrWKGhoQgKCsKnn35a6vZycnLg7e2NlJQUVK9eHVKpFEuWLIGbmxsKCwtRXFyMAwcOoF+/fgZfg4YCM0C7oFStGvD8OT+xGKu0fj/ob2xVQvvcmJuHAeHtqyD5+gIpKcCoUUBUlOZnOT4eaNmSt9CIlYSHA99+y04PHgwMGQJMngxERABTpvAbm0AJMTdZ+5yYEM4EBwPR0ZrL6H+SwHB+Es3N+w8ePEBOTg4GDx6MVq1aYd68efDy8rLpNq8+uYpT90/ZdBuGbN26Fb1794a7uzsAYMiQIdi6dSumvR4ho5VaD8FNmzZFUVERbt68iebNm6Nly5Z48OABACA/Px979+5VPm/EiBFY+3rY0MjISOzduxcXLlxAcXExZDIZrl27hqCgIADAsGHDEBUVBYZhcPnyZQwaNAgrV67EoEGDOHsfRMne+yGh+7OJAXzkYWIiuZz9Xa6c7rqcHG5jEbO0NODiReC997jvW0i9g+4HD4ChQ9mihpg6oCalolxMzJKYyBa2nZzYosLrawzOaRczCCmDaAoaly5dQmpqKi5cuIDff/8dP//8M+bMmWPTbbau3ZqX15HJZNizZw9KSkrg7e0NACgsLMTLly+RkJAAALh6VdVy5NatW3B2dkazZs0AQPkYABg9ejSCgoLwySefaGzjwYMHmDFjBg4dOoQ2bdpALpfD29tboyqmmJZIJAgICEDfvn3x22+/UUHDUvZehVZcEBGihY88TEyk+PwqbksYNw7YuJGdrlyZn5jEyN+fvY0nLEzVWoIr586ppt3c2N9UzHAolIuJyXJzgdfXCQCAfv2Aw4f5i4cQE9hFHxpr165FQEAAXFxcMHr0aI11eXl5GDlyJGrUqAF/f38cVvtwrVixAkFBQVi6dCn8/PzQtWtXVK1aFQMGDMCZM2dsHvfK4JWICY2x+MfU201+//13lC9fHjdv3kR8fDzi4+Nx8+ZNdOnSBVFRUZBIJLhy5Qp27NiBR48eYeHChQgODta53URBX9Od9PR0MAyD2rVrIycnB3PnzkVhYaHB51+9ehV//fUX3n//fZP2hehh7y00ShuVJSKCuziIVQk1DxMTFRezvxUtNAYM0F0nNk+eAMuWAXfvcrdNRZ8kixZxt019FAUNIhiUiwkvbt/WnP/f//iJQ5urK7BuHd9REDtnFy006tati/nz5yM6OhoymUxj3dSpU5GamorY2FhER0dj+PDhiI+Ph6+vL6ZPn47p06cDAEpKSpCUlAS5XI64uDh07NiRj13hRFRUFMaMGYN6is7dXvviiy8wdepU9OrVCxMmTMD+/fvx1Vdf4ZNPPsHXX39t8PX0dQratm1bTJ48Ge+++y5cXFwwY8YM1K9fX+M5u3fvVnY05e/vj7Fjx2LIkCFW2ksHZu8tNEr7po9OngWL8rCD0L7lRP3WE30FjYMH2VsmgoNtH5ut9OsH/N//AQsWsN9CmuLlS2D3bqBXL7b/EWNkZZkeo624uvIdATER5WLCC3tsfduiBTt6XmlfpBECAIwdCQsLY0JDQ5Xz+fn5jJubG3P27Fnlst69ezPh4eF6n3/kyBGmb9++TEhICJOWlmb0dg29DXb29ggevZ8G1K7NMGwZg/1xdeU7otKdP68Zr/rPqlV8Ryc6XH9u+MrDDEM5ghMeHuxndcoUdj46WvX5jY3VfOzZs6p1CQncx2ot6jnKVB9+yD6vcmXjn3PjhmXbtJT6tufM4X77IsRHbrK3c2KHVlzMMKdOMUxWFt+R2M65c7rndHwpV47dflgYfzEQu2QoP9lVyYvR+mY6NTUVMpkM/v7+ymX+/v5ITEzU+/w+ffqgT58+No2REKvz8dHsaNPeW2io35+tjevO74jVUR4WOUUrDMU3XurffGm30Ni/XzV99CjbL4SjUQx3aUrLjipVbBOLOWbP5jsCYibKxXbkhx/Yz1LLlmynmWJkL7ccyuWq1iJ0TkmMZFcFDe1bHzIzM+Hh4YEqaicHvr6+Gh1emiMmJobG1yb2Q/sgYu99aJSGmgXahPrY24GBgQgMDLTZtrjKwwDlYs4xjOrC/OFD9ndpt5yoX1DNnAl89ZVt4+NCcbHt85Q95XB7Kq4IHJd5GKBzYruiKAwmJABFRYCzM7/x2IK+gkZJCTviCZdevVJNU0GD6KEvF9vV1Yd2NdrLywtZWVnIzs5WJvDk5GRUr17dou1oH4gWLFhg0esRYpHSLiLKkpHBfnMQHAzY+ORKqbT47L11iUCpJ29b4yoPA5SLOXflimp67172t/rFfUQE0KWL6iRS+/NcWAhUrGjbGG3t1CmgRw/bbkO7oJGeDtSoYdttKmRnc7MdB8RlHgbonNhuHTjADoUsNgUFussuXgTeeYfbONQHIBD68YbYhL5cbBejnChoV6N9fHzg6uqqMczotWvX8Oabb3IdGiG2U1SkOW9KUSA0FPj+eyAoyKohlaq0seyN7TSP2C3KwyKmnWsAzYLG2bPASrVRt65f13ysPXYaZ4/4fJ/obyQalIvtVE4O3xHYhr6ChosL93FQCw1iBrsoaMjlchQUFKC4uBhyuRyFhYWQy+VwdXVFSEgIwsLCkJSUhDVr1iAuLg6hoaFWj0EqlVKTO8IPS2454WNYraZNDa+jHvWtJiYmhtNvBO0hDwOUi21K3whF6recAMBvv6mmb9zQXGdPt1KYq1Il229D+33Sfo+JYHCdhwH7yMWUh0uh78JfDLRG1AHAT+5SH6JVDMccYhVl5mLOuiUtRUREBCORSDR+FixYwDAMw+Tl5TEjRoxgvLy8mBYtWjCHDx+2+vYNvQ128vaIBr2fBri7a/YqLZEY/1xr9Ub9/Lnxj42NNTzKyYsXlsVBdHD1ueE7DzMM5Qib0+7FnmEY5soV3c9xdja7TnsEppcv+YnblPykj/o+nD9v/nONlZio+bz0dNO2aYnMTPsYpUBkuMxNfOdiysN6qH+m5s7lOxrb2LJF91hw5Qr3cahvv2VL7rdP7Jqh/CR5vdKhSSQSnXsVS1tOzEPvpx5RUcCnn+ouN/Z9Uv/G1dz3dvZs9raVdeuASZPKfvzZs0DXruz0ggVA69ZsK5OGDYG2bc2LgRjkSJ8bR9pXXpw+DXTvrppnGPa2Eu3RSypVYnvyb9xYc/mLF4CHh+3jVPftt0B4OLBsGdsxqTnU8+S5c0CHDuY99+ZNwJjm/f/+CzRvrppfsIDdBy6kpwM1a6rm6fNkFY6UmxxpX42m3brtyhX23EdMNm0Cxo3TXHbxIhAQwG0c6u+1jw9w/z632yd2zVB+sotbTuwBNa8jvNBXzAC4PQn9/nv29+TJxj1e/R7tLl2AAQOAQYOomGFlfDR1tgeUi21I/UJ38GD2t74RP/LygC+/1F3OR/8MikLArFnWeT1L9mHiROMep91MOiLC/G2aivrQsCrKw0Svjz/mOwLr05c7+M4nc+bwu31iN8rKxVTQeE0qldp8CC5CjMbVfYN5eaY/Rz02ujfcZgIDAx32RJpysY2oD7/34Yfsb0OfYX33iXN9P/MXX1j/NS3Zh8uXbb8Nc9y7B7RsyRahHjzgdtsiR3mY6O1bIiuL+zhsTV/xgqvWEYMGsS0zFMclBbG1giFmKysXU0FD4AIDA+Hp6YlXar0Ch4aGomLFinB3d0fNmjUxYsQIXDb2RIzwR/1ig6sWGsuWmf4c9YMe1+OTE0LMp68Yqa+FBqD/s83lhXp6OvDTT9Z/XUv2ITfX9tswx6hRwLVrwOrVQPv23G6bELFbtUp3mb4Ro4ROX0HDmNuQrbHdAwfY6T/+0FxHX5oRI9HViIClpKTgwoULqFmzJg4ePKhcLpFI8M033yAnJwcpKSlo1qwZpk2bxmOkxCjqFxZcnRCnpZn+HGqhQYgwqX92FfcpGypo6BsRhcsLdVtdMFhzHx48APLzdZdz3UxbbRhPQoiV6Wv1JLaCxt27QGGh7vLnz22/7dIKxXSOSYxEBQ0Bi4qKQs+ePTFq1Chs3bpV72Pc3Nwwbtw4xMbGIkesY2eLhfqFBVctNLQPFurjfxtCLTQIESb1vKL47Bo6YdT32ebyQj093Tava62CRlwc0KAB0KaN7mty3UKDju2E2M65c7rLDBWChWjrVrYDaHM7XbZUafmLChrESHQ18poQO0CKiorCsGHDMHToUERHRyNd7QRQ0QNsTk4O1q9fj9atW8Pd3Z2vUIkx+ChoVKyoOa/vwK2NWmhwgjqjI1ZnagsN7XvoubxQt8XtJoD19uGTT9g8ffs2cOeObbZBeEd5mODKFd1ln3zCfRy2EhpqeN2ECbbfvr6WIQp0jkleKysXi6jEaBmzDljTpgFXr1q+8datgZUrTXrK2bNnkZaWhgEDBsDd3R1vvfUWduzYgWnTpoFhGPzwww9Yu3YtZDIZKlSogL///tvyOIlt8XHLSaVKmvMVKpT9HGqhwYnAwEAEBgZiwYIFfIfCKUe8eOCMvhYapRU0/P0B9YsaLi/U9d3yYg3W2gf191I7Vr5HBlBYuJDvCASP8jDRq149viPgRtOmtt9GaTmZChrktbJyMV2NWOLqVeDUKct/zCiKbN26Fb1791a2uhgyZIjGbSezZs3CixcvkJubi0OHDqFHjx64ePGi1XbdbCNGAHv38h2Fpjlz2OFHx4zhNw7tFhpFRcDnnwOnHFxGAAAfPElEQVSGTqSMbcVx/jwwdKj+1hcuLprzGzeW/XrUQoMQ0zx8yOa+X3/lNw59LTRKu+VEO8eY0+eOuZydbfO61ipoqLfKiI+3bBuPHgEjRwI7d1oeFyHE9rhqRZudzZ6brl3Lzfa0mZrLjhxhh7S9edP455R2DUTnmMRI1ELDEtYaTsjE15HJZNizZw9KSkrg7e0NACgsLMTLly+RkJAAidq3ReXLl0f37t3RoUMHHDx4EG+//bZ1YjbXzp3sD1cHA2P8+y8QG2veEKbWpN1CY/16YN06dr5XL6BTJ83HHz1q3Ot26MD+3rtX93339NSc37yZ7dG7cmXDr0ctNAgxzbBhwD//sLnv44/5i8PUFhra+WLxYuDPP20TmzZbfQNqygm6sccE7U7tTL0IGDUK+PtvYMcOYPhw055bGldX670WIUSFq3PYuXOBLVvYn8GDgdq1udmugqm5rG9f9vfp02yh1hhDhxpeRwUNYiQqaFjCxNtErOX3339H+fLlER8fjwqvbxFgGAZDhw5FVFSUch4AiouLcf78eZw9exYLqfmpfooLdL4vzrVbaFy4oJq/e1e3oJGUZPk2tQsaANtrf2kFDfUDHN/vGSFC8M8/fEfAsnSUk2PHrB+TIbYqaHh5Gf/YggLNeX35EtA96Tb1IsBWt4Rq31JICLEOrgoaJ0+qpjMzuS9omLufjx9bZ/tU0CBGoqsRAYqKisKYMWNQr1491KxZEzVr1kStWrXwxRdfYMeOHSguLsbSpUvh7u4OLy8vhIeHY8mSJXjnnXf4Dt0+KQoafCdO9SbWJSWl36MN6N4uYs6BR9+Jd1n3f9MtJ4QIk6UtNGx1G4g+1hwW0ceH/R0aqmqxZgzt/TeU77SX20sfGrbqh4QQR8dVQUP9SyM+Ohvmu4NjOsckRqIWGgL0119/6V0+ZMgQDBkyBACwbds2LkMSNkXC5jtxarfQMLWgUVJi+j7oOygXF5f+HLrlhBBh0tdCw9BnWEwFDcV+m3qBr73/hgoVlrbQ0H6utfIqFTQIETb1XMBVoVQ991NBgwgEXY0Q8crKAgYMYO9BBIBNm9gem/38NO+NtpcWGtp9aDx8aPixa9ey912r03cLyuHDussmTWLfhw8/pBYahJhLLmeH7vv0U9NO+gx9s3f2rCo/6Rsm0NiYPv2U/dH3OdbXQsPQRa++i2ouCxqrVxv/2P/8h33f2rUDnj8H3n+fHYXsww/Z5Ypcamynplu3Aj16ANevay5//px9v7TfM1MLGn/8AXTrBhw/rrsuI0P/c77+mv3/6NGj9NdWRwUNIiR79wLvvAPs2cN3JGWbM4eb7aif15l7XDCVdmthPtE5JjEStdB4TSqVKoeEIRxgGNufbM2eDRw6xP6MHs2ejOq76LeXPjTUEzfDAGfOqOa1W03oO+l99gx4803NZdnZuo9LS2Pfh8qV9V9clVXQoBYanIiJiUGM+pCZDkIwuXjbNvYHYDvtHTnSuOcZakmVm6vKT4WF5sW0Ywfwuh8l9OypW/TU10LDEH3r27Y1Ly5z9OoF3Lhh3GPT04Hbt4EqVdgLDX2FXMD4jpRDQ9nfxvZtoZ13y8qhI0awRfUxY4DUVMDdHcjJYdcZuoB4/Jj9/zDlW1prdVzuwCgPB3K30WHD2HOSYcNK7yjSkchkqmkPD2626ewMvHrFTlujWG8JKmiQ18rKxaK6GomNjUVQUBCCgoLg5+eHGTNmGP1cRfImHOGi6dz//Z9q+vlzw51ZKpbzfXHu58eOgBASArzu7FVJ+6Ci7yCjL/Hre5x682tqoWG3AgMDIZVK+Q7DZJbkYUBAufjuXdX0vXulP1a9g0tDJ32mFBuMiSk5WXe9vhYagKowo07fsK1t2pgXlzm6dTP+sYr3q6SEu28x1TVrpjmvnVfHjtWcV7QQfPCA/a0+8o2bm/5tGHvbTPfuqun27Ut/LCmTUPMwIMBzYnsa/c4eNWjAzXa0v1wzli1ac9A5JnmtrFwsqhYanTt3xsnXPQKPHj0aAwcO5DkiYpBcbrgzOmvRPvEzdMGgSNh8FzR69wbGjdO/Tvugou8go29UAH0HGPX9pT40iJVRHtbjww/Z28SqVTOc9wwVG6zJUFF35EhgyRJ2CGsFfX1ocHnBYcr/jWJfGIafE2Dtv5f6+3z5ctktWxSjSlWuzLYy0cfY45Qif9evX/rjiOhRLhYZPz9utlOuHJtnSkpMK1JQQYPwSJRXI69evcKFCxfQtWtXi16nWrVqkEgk9GOln2rqJ/JctNAo7WTcHltolMaYFhr6vrnT9x6o7y+10CA2Yq08LAqKz2Fp365zMRxyaa1A9M3zWdAwheL9KimxfaFcH+33ztSiryn/H2W9nqIzVXs+nhFOUS4WCa76xFEUNAAqaBDBEOUR7/jx4+jZs6fFr/P8+XMwDGPez2+/gQFUP4mJ5r+WOT/q21b/uX8fjJeXav7ePc5ieq7+zX9ZrQBswd5vOTH2YkffvLHP0y5oUB8axEaslYdFwdSChq1OXEtrBVLWvPbz7Yn6LSdcnwDr+1uZWpyyZkFDcWylCwHyGuVikeCyoKGeU41FBQ3CI7u5Glm7di0CAgLg4uKC0aNHa6zLy8vDyJEjUaNGDfj7++OwWodfK1asQFBQEJYuXapctnfvXuXwpbzRvmDnu6dgBfVEBfAXFxctNEq75URfQYPvHuFLu1jQV5jQVtaJtWKe+tAgBoguD3OlrAt9Yy5YrX3Lib6YSiuaaG9TiC00+LjlRN/fytQcaUyxwtjjFLXQEAXKxUQHV59p9RYa1IcGEQi76UOjbt26mD9/PqKjoyFT79UXwNSpU5GamorY2FhER0dj+PDhiI+Ph6+vL6ZPn47p06crH1tUVIRLly5hy5YtXO+CJu2LQns5EVRPVAB341pr4+OWE3vvQ6M01myhQX1oEANEl4fthb3cclJa0URfgcOeChqlvSd83nLCVQsNU/vQoAsBQaNcTHTQLSeEGGQ3BQ1FZ0WXLl3CQ8WY8QBkMhl+/fVXHD16FE2bNkXTpk1x+PBhREZGYsGCBTqvc+LECfQwZZx2WzGnhcbFi8Dp0+z0hAnsUG7mUHxDo0/58ppJ8eFDoEkT87ZjjJQUYP9+3eVcFDQuXtScP3FCNa2vlYqhE8Vff2WHOq1Vy/ihGa1N+//nyBHjnvfnn7qvo76/587pPkff3+bwYeDWLbbTOmqhIVqiy8O2dPWq8Y815oL1ded9ZT4OYD//N26wj2vfHjh/nl1+7Vrpz7t1y/A2tPPf9u26zzemoJGUBBw8yE537KjKMf366Q5vagqJBEhMBP73P3Z++HDA21u1DmCPu8YeWwoKgHbtgBcv2CEiV65kl5v6Tba+48apU7rr161jh2Bs2lTzscuXsx3GAqX/3RXv4/Xr7HCso0bpb0Vz86bhuIhg2F0uXrWK/Xw1bgx88IHlr0dUZDI2PwBAp07sObz2+StgekFDLlfltcqVgc8+M+551ixoHDjAjrhVpQowfrxqeVERsHp12a9JeYwYyW4KGgqM1sE5NTUVMpkM/v7+ymX+/v5ITEzU+/zg4GAEBwfbNEajaJ9UGZMUTp0CZs1ipz/+2PyChmL8aH3Kl9f8Bisjw7xtGOvWLWDmTN3lXLcMkUhU+6p9EV5WU95164AzZ9iTX1sWNEo7WGnHnJmp+xhnZ91l8fGa89q3nDx9qvscfX+bbduAPXuAOnWAr75SLaeDjSiJJg/bkmLITaDsE01jChoJCarpsgqFu3cDkZHs42bPBhYvZpe//XbpMT15YngbprQkKM3166qcHx4OLFzITteta1lBo149toikeO2uXVUFDfVjmrGtSAoKVKO6rFqlOvHft8+0uPS9z+qFI0VsUimQnq5bMFE/Ppb2d3/8WDUdH8/+lCtn+FjKR+eoxOrsJhfPnQvk57OjD1FBw7ry8lR5YMECIDcXWLbM8tctKVG9bp06/BQ0Nm9mvxBr2FC3oKHv2oAQM0kY7WzJs/nz5+Phw4fK5nH//PMP+vfvj+fPnysf89NPP+HAgQM4fvy4WduIiYlBTEyMcl5fVZsQQuxFRESEcjowMBCBgYE23R4XeRigXEwIEQ6u8zBA58SEEKJNby5m7My8efOY0NBQ5XxiYiIjkUiYly9fKpfNmDGDGTZsmFW3GxERYdXXsydi3jeGEff+iXnfGEbc+yfkfaM8bF1i3C8x7hPDiHO/xLhPDCPe/VJHudh+0HuiH70vuug90WXr98Tu2otLtJpv+vj4wNXVFQlqzXGvXbuGNy1pukoIIcQgysOEEMI/ysWEEFI2uyloyOVyFBQUoLi4GHK5HIWFhZDL5XB1dUVISAjCwsKQlJSENWvWIC4uDqGhoXyHTAghokJ5mBBC+Ee5mBBCjFdOKpVK+Q4CABYuXIjevXsjNjYWCQkJWLx4McqVK4fu3bujZ8+eOHXqFObMmYPbt29jw4YNaN++vdVjaNiwodVf016Ied8Ace+fmPcNEPf+CW3fKA/bjhj3S4z7BIhzv8S4T4B494tysX2i90Q/el900Xuiy5bvid11CkoIIYQQQgghhBBSFru55YQQQgghhBBCCCHEWA5d0MjLy8PIkSNRo0YN+Pv74/Dhw3yHVKq1a9ciICAALi4uGD16tMa68+fPIyAgAJ6enujfvz/S09M11i9atAgNGjRAgwYNsHjxYo11z549Q//+/eHp6YmAgABcuHDB5vui7dWrVxg7diwaNmyIGjVqYNSoUYiNjVWuF/r+jRw5Et7e3qhWrRqCgoLw3//+V7lO6PumLikpCS4uLhg1apRymdD3LzAwEK6urnB3d4e7uzuaNWumXCf0fbMXQsjFYsy/Ys67Ys65YsuzlGPtgxDysDWIMZdbSszHAkuI+ThiKbs7Dtl0DBU7N2bMGKZr167MrVu3mNWrVzPu7u5McnIy32EZ9NtvvzG///47M2nSJI1hvHJychgPDw9m/vz5zP3795lBgwYx7777rnJ9VFQUU79+febYsWPM0aNHGR8fHyYqKkq5/t1332UGDhzI3L9/nwkPD2c8PT2ZnJwcTvctLy+PkUqlzP3795nCwkJm48aNTL169Zji4mJR7N/169cZmUzGlJSUMHFxcUzVqlWZ69evi2Lf1PXq1Yvp2rUrM2rUKIZhxPG/GRgYyGzatElnuRj2zV4IIReLMf+KOe+KOeeKLc9SjrUPQsjD1iDGXG4pMR8LLCHm44il7O045LAFjfz8fMbNzY05e/asclnv3r2Z8PBwHqMyTlhYmEYS3rJlC9O4cWPl/KNHjxiJRKI8EHXv3p1ZtGiRcv1//vMfplu3bgzDMExycjIjkUiYhw8fKtc3bdqU2bx5s613o0yNGzdm/vrrL2bLli1Mo0aNlMuFvH/FxcXM+fPnGS8vL+bOnTui+tvt2rWLGTp0KCOVSpmRI0cyDCOO/83AwEBm48aNOsvFsG/2QGi5WOz5V2x5V2w5V4x5lnIs/4SWh61B7LncUmI7FlhCbMcRS9njcchhbzlJTU2FTCaDv7+/cpm/vz8SExN5jMo4jFY/rrdu3dLYD29vb3h6euLWrVsAgNu3b2usb9GihXI/b9++DQ8PD9StW1e53h7eh7S0NKSlpaFRo0a4desWWrZsqVwn1P2bPHkyKleujC5dumDXrl3KfRPD3y47OxsRERFYsWKFxv+nWPZvzpw5qF+/PqZOnYr4+HgA4tk3vgktF4s5/4ot74ot54o5z1KO5ZfQ8rA1iDmXW0psxwJLiO04Yil7PQ45bEEjMzMTHh4eqFKlinKZr68vMjMzeYzKOBKJRGP++fPnOkPhvPHGG8p9yczMhK+vr8a658+fK9eV9lw+vHr1CiNGjMD48ePRpEmTMmMUyv6tW7cOz58/x9atWzF06FD8+++/ovnbzZ8/H+PGjUOdOnUgkUiU/6Ni+Nt9//33uHfvHi5fvow6deqgb9++kMvlotg3eyC0XCzW/CvGvCu2nCvWPEs5ln9Cy8PWINZcbikxHgssIbbjiKXs9TjksAUNLy8vZGVlITs7W7ksOTkZ1atX5zEq42hXlb28vHDv3j2NZcnJyfDy8tK7Pjk5GZ6ensp1KSkpGs+9e/cub+9DSUkJRo4cCXd3d/z4448AgOrVq4tm/1xdXRESEoKgoCDs379fFH+7q1ev4sSJE5g2bRoA9v9T8T8qhv1r3749KlWqhJo1a2L27NmoXr06Dh8+LKr/Sz4JLReLMf+KOe+KJeeKOc9SjuWf0PKwNYgxl1tKzMcCS4jlOGIpez4OOWxBw8fHB66urkhISFAuu3btGt58800eozKOdlXZz88P165dU84/evQIz58/h5+fn3K99n4qehFv2rQpsrKy8PDhQ431fLwPDMNg7NixyMjIwL59+1CuXDkA4tk/dXl5efD29hbFvp06dQopKSnw8fGBt7c3li9fjv3796Ndu3Z48803Bb9/2iQSCRiGEcXfzh4ILReLLf86St4Ves51pDxLOZZ7QsvD1iC2XG4pRzkWWELoxxFL2fVxyOjeNkRo7NixTPfu3Znbt28re3S+d+8e32EZVFxczMhkMmb27NnMqFGjmIKCAmUPxNWqVWOkUimTkpLCDBw4kOnRo4fyedu2bWMaNGjAHD9+nDl69CjToEEDZtu2bcr1PXr0YAYNGsSkpKQw4eHhjJeXF5Obm8v5/k2cOJHp0KGDzraFvn/Pnj1jdu3axeTk5DDPnz9nIiMjmapVqzK5ublMdna2oPeNYdjOxJ4+fco8ffqUefLkCTNz5kxm8ODBTEZGhuD/dllZWcyRI0cYmUzGpKenM8uWLWPq1KnDyOVyUfzt7IUQcrFY868Y864Yc65Y8yzlWPshhDxsDWLN5ZYS47HAEmI8jljKno9DDl3QyMvLY0aMGMF4eXkxLVq0YA4fPsx3SKWKiIhgJBKJxs+CBQsYhmGYuLg4pl27doyHhwfTr18/Jj09XeO53377LVO/fn2mfv36Gr3MMgz7oe3Xrx/j4eHBBAQEMOfPn+dsnxRSUlIYiUTCuLq6MpUrV1b+7Ny5k2EYYe9feno60717d8bDw4OpX78+M2nSJObMmTPK9ULeN32kUqlyGCeGEfb+paenM2+//Tbj7u7ONGjQgJkyZQpz8eJF5Xoh75s9EUIuFmP+FWvedYScK5Y8SznWfgghD1uDGHO5pcR6LLCEIxxHLGVPxyEJw2jdREYIIYQQQgghhBBi5xy2Dw1CCCGEEEIIIYQIFxU0CCGEEEIIIYQQIjhU0CCEEEIIIYQQQojgUEGDEEIIIYQQQgghgkMFDUIIIYQY9OzZM+zevRtTpkxBmzZt4OHhgU6dOmHSpEm4cOEC3+HZ3K5du3Dv3j3lfGRkJJycnLB69WoeoyKEEEIIQAUNQgghhBhw584dtGzZEiEhITh27Bj8/Pwwbtw4VKpUCTt27ECXLl2waNEiiHXAtG+++QYjRoxATk6OclmbNm0glUrRoUMHHiMjhBBCCACU5zsAQgghhNifR48eoXfv3igqKsKuXbswbNgwjfUPHjzARx99hPDwcDRp0kRnvRg8ffpUZ1mrVq3QqlUrHqIhhBBCiDZqoUEIIYQQDcXFxejduzfu37+PPXv26C1W1K9fH3/88QecnZ3xww8/8BAld8TaAoUQQggROipoEEIIIURDfHw8/v33XwQHB6NHjx4GH+ft7Y25c+fi/fffR0FBgXJ5cnIyQkJC0KhRI3h6eiIoKAi7d+/WeX7Dhg0RFBSEhw8fYvjw4WjQoAHq1KmDIUOGIDU1Vefxubm5mDFjBlq1aoUqVarg7bffxsKFCyGXyzUeFxgYCF9fX5w9exbNmzeHl5cXRo8erVz/119/oX///mjcuDEqV64Mf39/jB8/HhkZGRqxRUVFAWBvM/H19QWg6kNj1apVGtu8desWhg0bhoYNG8LDwwNdunTBmjVrdPZBEVt2djYmTJiApk2bokaNGujXrx8SEhIMvteEEEII0UUFDUIIIYRoiIuLAwB07ty5zMdGREQgPDwcLi4uAIC///4brVu3xp49e+Dt7Y1Ro0bh6dOnCAkJwcyZMzWeK5FIkJaWhs6dO+P48eN477334Ofnh/379yMgIAC5ubnKxz5+/Bht2rTBypUrkZ+fjzFjxqBSpUqQSqXo1q0bioqKNF73+fPnGDBgAJo0aYL33nsPbdu2BQAsXLgQ/fr1w82bN9G1a1cMHjwYT58+xaZNm9CxY0eUlJQAAKZPn668tWTixImYPn26TuwKp0+fhr+/P/bu3YvKlStjwIABuHTpEr788ksEBwdrtPCQSCTIy8tD165dsXv3bnTt2hUdOnTAkSNH0LFjRyQnJ5f9ByKEEEIIiyGEEEIIUTPy/9u7v5Amvz8O4O8zTTQltGYsmWwq2T+6UGoXGniTEc0Mh4mElYhlJSkWlHSxLOzKpKSaiZKVKF3UhpjQotpVRQVNM6mmiCHhRAsDrczc+V3Enm9Pm9rgdyO8X7CL53PO83nOs7t9dv4UFUkhhOzq6grpvp8/f8rU1FQZFRUl37x5o8RnZmak2WyWGo1Gvnz5UokbDAYphJDFxcVydnZWiRcWFkohhGxtbVVixcXFUgghm5ubVc+sra2VQghZV1enxLKysqQQQh4+fFjVd3JyUkZHR8vU1FTV83w+n0xPT5dCCOlyuZT4wYMHpRBC9vb2KrHW1lYphJANDQ1SSimnpqZkUlKSjI6Olvfv31f6jY6Oyt27d0shhLTZbAFj27Fjh5yenlbi1dXVUgghz549O+/3S0RERGqcoUFEREQq/qUPycnJAW12ux01NTWqz7lz59Db24vu7m4MDAwgLy8PmzdvVu6JiIhAVVUVpJQBx50KIWC1WhEe/t8+5Tk5OQCAjx8/AgC+fPmC27dvIzExESUlJar7KyoqEBkZGbAEBAAKCgpU1z6fDy0tLejo6FA9TwiB3NxcAMD4+PjiX9AfHj16hOHhYZSXl8NsNitxnU6HyspKAAi69KS6uhrLly+f952JiIhocTzlhIiIiFTWrVuHvr4+fPjwARs3blS1ORwOtLe3B9xjNBoxOjoKAPjx4wdqampU7XNzc9BoNPB4PKp4WFgYjEajKrZmzRoAUI5L9Xg8kFJCq9Xi/PnzAc+Oj4/HyMgIvn//jqioKCXu3/fCLy4uDoWFhfD5fHj//j36+vrg8XjQ19eHx48fK2MPxbt37wAA27ZtC2jLyspCTEwMhoaG4PP5oNH89z9SSkrKgu9MREREi2NBg4iIiFQyMjJw9+5duN1u5OXlqdra2trQ1tamXDc0NCj7S4yMjAD4XfRwOBwBeYUQGB4eVsViYmJU+1EAUH74+/ez8G8Q6na74Xa7g47Zn3vDhg3KtVarDejX3d2NqqoqDA4OAgBWr16NzMxMbNmyBU6nM+QTTfxjW7lyZUBbeHg4TCYTXC4Xvn79iri4OGVssbGxC74zERERLY5LToiIiEglIyMDAPDq1atF+/5ZANDpdACA9vZ2+Hy+gM/c3BzGxsZCHo8/76FDh4Lm9ef2FzPm43a7YbFYMDs7i5s3b2JgYABerxf37t2DyWQKeVwAkJCQAOD3xqDBjI+PQ6fTKcUMIiIi+v9hQYOIiIhU0tLSsHbtWjidTly/fn3Bvv4ZBUIIpKamAkDQI1q9Xi9OnjwZtG0x/rx2uz3giFafzwer1Yr6+vqAtr85HA7Mzs7CZrPhwIEDqmUf/f39AKDK8ffMkWDWr18P4PfMj7+NjY3B4/EgLS1t0TxEREQUOhY0iIiISGXZsmVwuVxISUlBeXk5mpubA5ZC/Pr1CxcvXoTVaoUQAhqNBrm5udDr9XA6nXj+/Lmqf0lJCS5duqTa4+Jf6XQ6WCwWfP78GTabTVV0qKurQ21tLT59+oSwsLAF8/hnU/T09Kji7e3tyhKZP49/jYiIAABMT0/PmzMnJwcGgwEvXrxAV1eXEvd6vSgvL8fMzAyys7P/8U2JiIgoFCxoEBERUYCEhAS4XC4kJSWhrKwMcXFx2LVrF06cOIHt27dj1apVOHXqFGJjY9HU1IR9+/YhKioKjY2N0Gg0yMzMRHp6Oo4cOYLk5GQ8ePAA+fn5ymkioaqvr4der0dlZSUMBgOOHTuGrVu34syZMzAajbhw4YKqf7C9MPbv348VK1agpqYG2dnZqKiogMlkQmlpKfLz8wEAExMTSn+DwQAAOH36dNDNSAEgMjISjY2NiIiIwJ49e7Bp0yYUFRXBaDTCbrfj6NGjymknC42NiIiIQseCBhEREQWl1+vx+vVrdHZ2oqysDJOTk2hpacHExARycnJw+fJlDA4OorS0VNnU0mw2w+12o6CgAFNTU7Db7cjIyMCdO3dw69YtVf5/WdLhZzAY8PbtW1RUVCA+Ph4dHR3QarW4cuUKnj59qpr5IYQImjs6OhpPnjzB8ePHMTQ0hM7OTiQmJuLZs2e4ceMGwsLC4HQ6lf6VlZWwWCzo7+/H1atX8e3bt6Dj3rlzJ3p6erB3717MzMzg4cOHMJvNaGpqwrVr1wLeOZT3JiIiovkJyb8JiIiIiIiIiGiJ4QwNIiIiIiIiIlpyWNAgIiIiIiIioiWHBQ0iIiIiIiIiWnJY0CAiIiIiIiKiJYcFDSIiIiIiIiJacljQICIiIiIiIqIlhwUNIiIiIiIiIlpy/gdYfRKxSP5NXwAAAABJRU5ErkJggg=="/>
          <p:cNvSpPr>
            <a:spLocks noChangeAspect="1" noChangeArrowheads="1"/>
          </p:cNvSpPr>
          <p:nvPr/>
        </p:nvSpPr>
        <p:spPr bwMode="auto">
          <a:xfrm>
            <a:off x="9685338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utoShape 2" descr="data:image/png;base64,iVBORw0KGgoAAAANSUhEUgAAAW8AAAEICAYAAACQzXX2AAAABHNCSVQICAgIfAhkiAAAAAlwSFlzAAALEgAACxIB0t1+/AAAIABJREFUeJzs3XdYU9cbB/BvAGUoiIADsSgOHAXFiog7KG7aqtU6kIq7tZaqrVorCDiK+mvVqm3dorWidVapAi5UqIiLYZVhESO4AEWGYYX7+yMmJCGBTJLg+3keHpM7zn0Tw8vJuWewGIZhQAghRK8YaDsAQgghiqPkTQgheoiSNyGE6CFK3oQQoocoeRNCiB6i5E0IIXqIkjchhOghSt6EEKKH6lXyLigogJubG8zNzXHv3j1th0MIIRpTr5K3mZkZzpw5g/Hjx4MGjhJC6rN6lbyNjIxgY2Oj7TAIIUTj6lXyJoSQd4VOJu+tW7fC1dUVJiYmmD59uti+4uJiTJ06Fc2aNYOzszPCw8OllsFiseS+XnR0tCrhao0+xk0x1w2Kue5oK26dTN52dnYICAjAjBkzqu3z8/MDh8NBbGws5syZgylTpuDhw4fVjlOkzZs+NHWHYq4bFHPdoeQtYuzYsfj4449hbW0ttp3L5eLQoUMICQmBo6MjvvrqK/Tp0wehoaHCY0aNGoWoqCjMnj0b+/btq+PICSGkbhhpO4CaSNaeORwOuFwunJ2dhducnZ2RkpIifH7mzJk6i48QQrSFpcuLMQQEBCArKwt79+4FAPzzzz/w8vLCy5cvhcf88ssvOHHiBM6fPy93udHR0WJfdYKDg9UWMyGEqFtgYKDwMZvNBpvN1q+at7W1NfLz81FQUAALCwsAQEZGhsLdAwUvXiA4OJj6hRNCdBKLxUJQUFC17TrZ5i0g2WPE3t4epqamSEpKEm5LTk5G586dVb5WUFCQ3t4wIYTUP9HR0VKTtoBONpvweDyUl5cjODgY2dnZ2LlzJ4yMjGBoaIhZs2bhwYMH2LlzJyIiIrB8+XIkJSWhbdu2Sl+PxWJRzZsQopNk5SedrHmvWrUKZmZmWLduHQ4cOABTU1OsWbMGALB582a0bt0affr0wY4dOxAWFqZS4iaEEH2kkzXvukY1b0KIrtKrmrc2UJs3IUSX6GWbd12jmjchRFdRzZsQQuoRSt6EEKKHKHkTQogeouT9Ft2wJIToErphKQe6YUkI0VV0w5IQQuoRSt6EEKKHKHkTQogeouRNCCF6iJI3IYToIUrehBCihyh5v0X9vAkhuuSd6ucdFhaG7du3Y8iQIViyZAmMjY3lOo/6eRNCdFW97+edk5ODAwcO4MKFC2CxWAgPD9d2SIQQojH1JnnHx8djyJAhMDQ0xIgRIxAfH6/tkAghRGPqTfJOTU3Fe++9B4C/UHFKSoqWIyKEEM3RueS9detWuLq6wsTEBNOnTxfbV1xcjKlTp6JZs2ZwdnYWaxrp3LkzOBwOAODRo0dqWVGeEEJ0lc4lbzs7OwQEBGDGjBnV9vn5+YHD4SA2NhZz5szBlClT8PDhQwCAm5sbLl26hIqKCkRFRaF37951HTohhNQZI20HIGns2LEAgJs3byIrK0u4ncvl4tChQ4iKioKjoyMcHR0RHh6O0NBQBAcHw8bGBpMnT4anpyfYbDZGjRql0HXZbHW+CkKItrBY1R/L+ldd+1gsoEkTwNqa/2NjA9jZAe7uQPPmCr6A//4D8vIAN7caD9O55C0g2TWGw+GAy+XC2dlZuM3Z2Vmsbdvb2xve3t5KXe/yZeXiJISQmvTrByxaBIwdK578xVRWAvv3A7/8Aty8CfTsyf+3BjqbvFkSrzIvLw+WlpawsLAQbnNwcEBCQoLCZUdHR1cbkDNokFJhEkJ0iGidT/BY1r/K7pN2DI8H5OfzK8xFReIxxcbyf8aMAUJD+TV0MU+eAJMnA1euVG27fRt4+RKwsgIAscE6bDYbbDZbd5O3ZM3b2toa+fn5KCgoECbwjIwM2NjYKFy24MULBAcHgwZXEkLUobSUn3dTUoCICGD3bn5SP3kSGDECOHcOaNz47cG5ufw22/R0/nNbW2D2bH413dJSWKa0kZY6d8NSQLLmbW9vD1NTUyQlJQm3JScnq61XCQ2PJ4Sog7ExPwd7eADr1gH37wOjR/P3xcUB8+e/PZBhAB+fqsTt6wukpQHBwYCLC6KvXNGv4fE8Hg/l5eUIDg5GdnY2du7cCSMjIxgaGmLWrFl48OABdu7ciYiICCxfvhxJSUlo27atStek4fGEEE0qKwNGjgQuXuQ///tvYFTJceCTT/gbJk4EwsKkNorLzE+MjgkMDGRYLJbYT3BwMMMwDFNcXMx4e3sz1tbWjJOTExMeHq6Wa+rg20AIqWeePGEYCwuGARjG2bGEqWzThv/Eyoph8vJknicrP+lczVsbqOZNCKkL69cDS5cC07EHezCTv/HXX4EvvpB5Tr2fmEpV1OZNCNG0efMAyyYMFmATf0OrVsDMmVKPfaemhFUW1bwJIXVlg88dLDrwAQAg/9vVsPzf8hqPp5o3IYTogKmsP4SPDxlNVbocSt6EEFJXKivR7OIhAMBlDMRvZ9ooXRQlb0IIqSu3boGVnQ0ACMNkJCUB9+4pVxQl77fohiUhROOiooQP/wZ/5E5EhPRD6YalHOiGJSGkTgwaBFy5AqZLF7Tj3kNmJjB8uOwEDtANS0II0a7CQuCffwAArGHDMGwYf/PlywCXq3hxlLwJIaQuXLoEVFTwH4sk75ISICZG8eIoeRNCSF0QtHc3bAgMGoTBgwGDtxn4/HnFi5M7eRdJTlJLCCFEfoLk3b8/0KgRmjYFXFz4m2JjFS9O7uTdokULeHt7IyIiApWVlYpfiRBC3lUcTtXUr4L2EvDzOADcuMFvPlGE3Mm7d+/eOHz4MEaNGgU7OzssWrQId+7cUexqhBDyLoqLq3o8cKDwoSB5l5XVuupZNXIn74sXLyIzMxPr1q1D8+bNsWnTJvTs2RPOzs5Yv349st92PNdX1M+bEKIxguTdoAHQo4dwc79+VYdI3rTUWD/vu3fv4sCBA/jzzz+RmZkJAwMDsNls+Pj4YMKECTAzM1OmWJUUFBTA09MT9+/fx/Xr19G1a1e5zqN+3oQQjerXj99NsFcvID5ebFe7dsDDh/zVdsLDq5+q9n7eTk5OWLt2LTIyMnD06FG89957uHjxIqZPn46WLVti9uzZyMzMVLZ4pZiZmeHMmTMYP348JWNCiG4oKwNu3eI/dnevtlvQdBIby19EXl5KJ+/79+8jICAAnTt3xvjx4/Ho0SO4urpi7dq1GD58OEJDQ9GzZ886bYowMjJSakFiQgjRmKQk/qrEANC7d7Xdffvy/83Pr7qnKQ+FVo/ncDg4dOgQDh48KFwI2M7ODkuXLsW0adPEFgNOSkpCr1698N133yFOtLGeEELeJdevVz2Wkrzd3Koe37gBdOokX7Fy17wHDBgABwcHfPfdd3jw4AGmTp2KqKgocDgchISEVFvFvVu3bujSpQtSU1PlKn/r1q1wdXWFiYkJpk+fLravuLgYU6dORbNmzeDs7IxwkYahjRs3wsPDA+vXrxc7R3L1eUII0QpB5dXaGmjfvtpuZ2f+ivNAtebwGsld846NjQWbzca0adMwfvx4NGrUqNZzvL29YWdnJ1f5dnZ2CAgIQGRkJLgSA/39/PzA4XAQGxuLyMhITJkyBYmJiXBwcMDChQuxcOHCauVRmzchRCcIat69e0tdHb5BA/5gnevX+TVvucm78vGjR49k7isvL5e3mFr5+/szvr6+wudv3rxhzMzMmJiYGOG2YcOGMStWrJB6/siRI5lWrVoxffr0YUJDQ+W6pgJvAyGEyC83l79CPMAwwcEyD/vqK/4hJiYMU1Ymvk9WfpK75m1vb4+ioiKEhISgQ4cOYk0bHTt2hJ+fH+bNmwdjQf1fSYxEjZnD4YDL5cLZ2Vm4zdnZGSkpKVLPP3PmTK3XiI6Opj7dhBDNE20HkdLTRKBXL/6/JSXA3btiXcEBQKy/N5vNBpvNlr/ZJCMjA/369cPz58/FCuJyuTAzM8M333yDH3/8EdeuXYO9vb28xVYj2Vadl5cHS0tLWFhYCLc5ODggISFB6WsIXrxAcHCw0mURQohMojcrRe9MShAkb4Cf72tK3gJy37A8fPgw8vLycOzYMaxYsUK43dTUFHfv3sXx48fx7NkzLFu2TN4ipZKseVtbWyM/Px8FBQXCbRkZGdQlkBCi+wQ3Kzt1AiwtZR7m6AgI6qfytnvLnbxPnDiBYcOGYezYsdX2sVgsjBkzBgMHDsSVK1fkLVIqyZq3vb09TE1NhV0TASA5Obla7xZV0fB4QohaVVZWNZvU0GQC8KeGdXXlPxYk79qGx8udvLOystCgQYMaj2nevDmKi4vlLVIMj8dDSUkJKioqwOPxUFpaCh6PB1NTU0yePBn+/v5IT0/Hli1bEBcXB19fX6WuI0tQUJBYUwohhKgkPR149Yr/WEr/bkmCppN//wWKi/nNu2pJ3mw2G+Hh4Xjw4IHU/Y8fP8aJEyfQrVs3eYsUs2rVKpiZmWHdunU4cOAATE1NsWbNGgDA5s2b0bp1a/Tp0wc7duxAWFgY2rZtq9R1CCGkTtQyOEeSIHnzeIBcE7bK2+Plzz//ZFgsFtO7d2/m4sWLTFFREcMwDFNcXMxcvnyZGTBgAMNisZiwsDB5i9QZCrwNhBAin/nzZff/k4LDqepVuGFD1XZZ+Unu3iYTJkxAQUEBPv/8cwwZMgQsFgsmJiYoKSkBwzBgsVhYsGABJk2aJG+ROkXQbEJNJ4QQtRBMRtW9O38kTi1atwZatACeP+e3e9fWpVnhKWHj4uIQERGBxMREpKWloUWLFnB0dMScOXPwwQcfKFKUzqApYQkhalVRwe8+wuUC8+YBv/wi12kffsifFrZDh6pJqmTlJ4UmpgIAd3d3uNdy55QQQt5pKSn8xA0APXvKfVqvXvzknZkJFBRUdR+URuHkLVBUVCRzLUuLmq5ICCH1naDJBFAoefv4AJ6e/LlOalvPRqHkvXbtWmzbtg1ZWVlSq/GCtm8ej6dIsYQQUr8IkrexMSDnil4A4ODA/5GH3Mn7l19+wffffw8jIyO0bdsWrVq1goFB9Z6G+joVK92wJISoze3b/H/lvFkpjdpuWLq5ueHRo0e4cOECnJyclApGV9ENS0KI2vB4QJMm/JE2X3wB/PqrSsWpvIZlWloaxowZU+8SNyGEqFV6Oj9xA4AGe+DJnbydnJyQlpamsUAIIaReEB0eqQvJ28fHB5cvX0ZycrLGgiGEEL0nSN5GRsD772vsMnLfsOzcuTMGDx6M3r17Y8KECWjfvj0sZUxx6Ofnp7YACSFErwjWGujSpWpxSg2Q+4altJ4lUgvUw66CdMOSEKIWDAM0bw7k5gKffQbs26dykSqPsNyzZ4/cFyKEkHdSdjY/cQPVl8NRM7mTt7rnz9aEa9eu4ZtvvoGxsTF69OiBDRs2yH0u9fMmhKhM0L8bUDl5q31iKoC/DFlqaioyMzPxxRdfIDs7G61atdJ6rfvp06ewsrKCsbEx/Pz8MHHiRPTr16/W86jZhBCiFsHBgGABhfx8fn9vFanczxsA0tPT4eXlhQ4dOmD06NGYP38+AGD37t3o3bu32FJl2mBraytcvd7Kygo5OTlajYcQ8o4R9DRp104tibsmcifv3NxcDBo0CGfPnkXfvn0xYMAA4V+D1q1b4/bt2+jVqxfu3r2rsWDllZGRgbNnz8LLy0vboRBC3iWJifx/NdzeDSiQvL/77jvk5eUhOjoaMTEx8PDwEO6bMWMGrly5AgMDA5w4cUKpQLZu3QpXV1eYmJhg+vTpYvuKi4sxdepUNGvWDM7OzggPDxfu27hxIzw8PLB+/XoAQEFBAXx9fXHgwAEYGSk9aSIhhCimsJA/lysAKLkcpCLkTt4xMTH46KOPMGDAAKn7+/btCzabjdOnTysViJ2dHQICAjBjxoxq+/z8/MDhcBAbG4s5c+ZgypQpePjwIQBg4cKFuHTpEpYsWYKKigpMmTIFq1atQseOHZWKgxBClCKodQOAs7PGLyd38n727Bmsra1rPKZFixYyFyiuzdixY/Hxxx9XuwaXy8WhQ4cQEhICR0dHfPXVV+jTpw9CQ0OrlREWFobr168jKCgIHh4e+PPPP5WKhRBCFCYYnANodFi8gNztCk5OTjhy5Ah+/vln4U1BUQUFBTh69ChcXFxUCkjyriqHwwGXy4WzyF8yZ2dnpKSkVDvXx8cHPj4+Kl2fEEKUIkjelpaAvb3GLyd38p40aRL8/Pzw5ZdfYunSpWL7EhISsGHDBrx58wbjx49XKSDJ7oZ5eXmwtLQUW53HwcEBCaJ/5RRUW/9JQghRmKC3XbdugJq7TQcJuh8CwvEocvfzZhgGH330Ef7++2+wWCxYWlri1atXcHR0FM42yGazceHCBZX6e/v7+yM7Oxt79+4FAKSmpqJLly7Iz88XJvBvvvkG2dnZOHTokNLXEUX9vAkhKhFdcPirr4DNm9VWtMr9vFksFk6dOoW9e/fC2dkZ3LeLa2ZkZKBTp07YvHkzzp07p/JAHcnz7e3tYWpqKtaHPDk5GZ07d1bpOoQQojb371ctOFwH3QQBBdewZLFYmDZtGqZNmwaGYZCTkwNra2sYGhqqHAiPx0N5eTkqKirA4/FQWloKIyMjmJqaYvLkyfD398fOnTsRERGBuLg47NixQ+VriqLh8YQQpYnO4e3qqpYia23eZXREYGAgw2KxxH6Cg4MZhmGY4uJixtvbm7G2tmacnJyY8PBwtV5bh94GQog+WryYYQCGMTJimNJStRYtKz/J3eY9duxYuZtEjh8/LtdxuoLavAkhKhk9Gjhzhr9S/L//qrVolaeE/euvv2o9plGjRno7qpGaTQghShP0flPj4By1zSqYKRj2KeHZs2d4+PAh1qxZA1tbW/z9999o2LChMrFqDdW8CSFKe/ECaNGC/zgkBPjuO7UWLys/KTUlrDQFBQV4//33MWnSJPzvf/9TR5F1hpI3IURp584Bw4bxH0dEAMOHq7V4tUwJWxMLCwuMGDECERER6iqSEEJ0n+iAQRVHmCtCbckb4DehPH36VJ1FEkKIbhNMSNWiRVXzSR2Q++5iQUGB1O1lZWUoLCzEgQMHEBkZKTZVrD6hG5aEEKXcu8f/18lJrcWq7YalgYGBzK6CgiIaNmyIK1euwM3NTfFItYjavAkhSikr4w+LLy0Fvv4a2LRJ7ZdQuavgwIEDZRZsbm6O9u3bY/r06ehWB5OQE0KITkhK4iduAOjVq04vLXfypln4CCFEwo0bVY/ruMVBrTcsCSHknRIfz//X0hLo0KFOLy13zXv69OlKzxi4Z88epc4jhBCdJkjebm5qn8O7NgrdsFRWZWWl0ufWBbphSQhRWEEBv8bNMIC/P7BqlUYuo/INy+LiYnz88cdIT0+Hv78/PDw80LJlS9y6dQsRERE4duwY8vPzcezYMTRp0kStwRNCiM65dYufuIE6b+8GFKh5z58/H8eOHcOtW7fQqlWravsfPnwIR0dH+Pj46F0zCdW8CSEKW7euah6Tp0+Bli01chmVh8efPXsWY8eOlZq4Af66khMmTEBkZKTyUaroxYsX6NevH9hsNry9vfHmzRu5zw0KCqIeNYQQ+YlOQKWBxB0dHS22dqUkuWveHTt2RKNGjWQu/Mvj8dCpUycAwIMHDxSPVA0qKyuFbfNbtmxBo0aNMGPGjFrPo5o3IURhojcoNZg/VK55jx49GklJSfjjjz+q7SsrK8OGDRuQkZEBT09P1SJVgehN1VevXsHY2FhrsRBC6rHc3KrHMlojNE3umndaWhqGDRsGDoeDwYMHo2fPnmjSpAliY2Nx5coVFBcXo3379rh586ZWb1gmJCTAx8cHpqamuHr1qlwJnGrehBCFnD8PDB3Kf7x7NyDHN3xlycxPiqyl9vz5c8bT05MxNDQUW2vSwMCAmTVrFvPs2TNFihOzZcsWpmfPnoyxsTHj6+srtq+oqIjx9vZmbGxsGCcnJ+b06dPCfRs2bGDYbDazbt06sXN+++034RqYtVHwbSCEvOvWrOGvWQkwzIsXGr2UrPyk0JplzZs3x7lz58DlcpGcnIxHjx7B3t4eHTt2hJWVlUp/Xezs7BAQEIDIyEhwuVyxfX5+fuBwOIiNjUVkZCSmTJmCxMREODg4YOHChVi4cCEAfvONYBWfpk2bypwJkRBCVHL9Ov9fBwegWTOthKDSSjpcLhempqbqjAcBAQHIysrC3r17hdewsbFBVFQU+vXrBwAYPnw43N3dERwcLHZuXFwcli5dCkNDQ9ja2mLr1q1o2rRprdekZhNCiNwYBrC1BZ4/ByZNAsLCNHo5lQfpCBw9ehQ///wz0tLSkJubCx6Ph+3bt6O0tBR+fn4qByoZJIfDAZfLhbPIwp7Ozs5ISUmpdq67uzsuX76scgyEECJTVhY/cQNA795aC0Oh5D1hwgQcO3YMAGBubi7c/uDBA/z0008ICwvD2bNnYWlpqXRAkvOn5OXlwdLSEhYWFsJtDg4OMrssyqO2Sc4JIUQmf/+qx1271sklRft7CxeNkbfRfOvWrQyLxWLmzJnDpKenM4GBgQyLxWIYhmGKi4uZzz//nGGxWMzevXtVapxfvny52A3LlJQUhsViMa9fvxZuW7RoETNx4kSVriMKdMOSECIvwY1KgGFU6KQh/+Wk5ye5+3kfPHgQPXv2xLZt29BBYupDMzMz/Pbbb+jatStOnz6t0l8YyZq3vb09TE1NkZSUJNyWnJyMzp07q3QdQghRWR2uWSlJ7uR99+5d9O/fv8ZpYQcOHKh0cwSPx0NJSQkqKirA4/FQWloKHo8HU1NTTJ48Gf7+/khPT8eWLVsQFxcHX19fpa4jCw2PJ4TUqrISeNujDd98o9FL1TY8Xu72gs6dOzPdu3cXPhdtNhHo2LEj07VrV6W+GgjKE/0R9NMuLi5mvL29GWtra8bJyYkJDw9X6hqyKPA2EELeZRxOVZPJr7/WySVl5Se5a979+vVDUlISoqKipO4/ceIEHjx4AHd3d8X+vLwVFBSEyspKsZ8VK1YA4DfLHDhwALm5uUhOTsbo0aOVugYhhKgkJqbqsY2N9uKAAs0mP/zwA5o3b46RI0eiX79+uHr1KgAgJCQELi4u+OSTT9C0aVOsXr1aY8FqEjWbEEJqlZZW9djVVaOXUtusggC/3dvPz09qknN1dcWvv/4KVw2/IE2gQTqEELmI3vOrrKyTpc9k5SelRlgmJCQgJSUFHA4HLVu2RKdOndBbi53VVUXJmxAilzqaBlb8kiom7+HDh6Nnz5744Ycf1B6ctlHyJoTU6tUrQDCHU5s2QGZmnVxW5fm8r1+/jpycHLUGRQgheuPp06rHy5drL4635E7eHTt2REZGhiZj0Sq6YUkIqZFo8pYYqKgJarthmZaWBk9PT3Tp0gWffvopHBwcYCOjq0y3bt2UClZbqNmEEFKrSZOAw4f5j+/dA7p0qZPLqtzmLbrEWG0X4vF4ikWnZZS8CSE1Sk8HHB2rnr95A6h5OmxZVJ4S9rPPPpP7QoQQUq+IJm6gzhJ3TVRajKG+oJo3IaRGopXSn38G1LB2gfyXVrDZJCkpCS1atEALLc6aVVcoeWtXQWkBLIwtaj+QEG3RQv/uqksr2FXQxcUF27dvr7b99evX4HA46o2OvLNYwSw0WdsEtj/ZajsUoQNJB8AKZuHa42vaDoXoghMntB2BVHJ3FRTYuHEjHBwcNBELeYc9K3qGSqZSa9cvrSgFwzDgVfLgc8IHANB3T1/6RvaOS3qehFHHxlVt8PbWXjASFE7eQPV1Jonihh8YDlYwC6xgFl5xX6mlzIevHoIVzMKu27vUUp6mSX6ODFcaghXMwsxTM+s0jptPbsJkjQkMVhrAaJX4PXy3XW54WvgUB5MPyvW5T3yWCFYwC5/8+YmmwlWr61nX8cPVH/C65DWSnycjPS9d2yHplO7buqMpt+p5xbeLUFxWjJfcl9oL6i2lkrcuCwsLQ/PmzRU+b/H3i3Hp0iUNRASU88rBCmbBc78nGIYBwzCI+q9qat1+e/qp5TrtNrcDAMw+PRuFpYVi+yoqK5D4LBG8Su1347z48CL67u6LWadnSd2/584ePC96XiexMAyDXjt7ydx/88lNtNrQCt7HvTHuz3EyjxNw2e4CADh+/zgev36stjjV4XXJaxy7dwwMw6CcV46nhU/hvtsdyy8uh+U6S3Tb1g2OWx0Rnhau7VA1hvOag7S8tNoPBP/bGAAMelS1rcO+nmgc0hjW663x74t/NRGiUG2DdOpV8ubxeDhy5Ajs7e0VPvdH4x8x+MpgFJUVqT0u9j42AODCwwswWGmA0IRQsf3trdrLPPePpD8w+uBonEk/U2PN73rWdbHnz4qeoYxXhi/+/gJfR3yNBqsawGW7S7WapSb03tUbrGAWXHdIn2FyyP4huJZ1DXvu7JFZhtNvTgpds7C0UPhNJjQhFD/98xPelL+RefzTwqc4du8YDFbK/ytwMuVkjftvZN8Qe34v557cZdcFy3WWGH9kPAxWGqDh6oZotaGV1OM+DPuwxnIqmUr8nvg72KFs3H56W+ZxP/7zo9i9A0GzlLbcfnobbTa1QaetnZD8PLna/vjseMw5PQeH7x4GwzB4WsQfUWkt8jHKErmv7vSbE54WPkXy82Swglm1fj4UxWaz353kHRYWhk8//VSlvuZ9d/dFGa9M6r7XJa9RUVmhUHncci7+efyP2LYZp2aIPQ9PC5fa3st5zcHUE1NxJv0MRh8cjW7bqo9cvfnkJiYfmwz33eKLYLwqeYV+e/ph281t2Hx9s9i+ob8PVeg1yCvxWSKO3z+O+Ox4AMCtp7dw8eFFpcrKfZOLE/dPYMO1DXDZ5gKjlUZgBbMQw4kRO66cVw4AsFhb9Vs1/a/p+Pbct2j0QyNhQl9zZQ0A/nuaU5yDVhtaYfyR8UrFJsv//vmf2PPPTso3NkKaMYfGgBXMwsZrG1UNCxWVFTiYfFChczZfnexCAAAgAElEQVTFbQIARGdGY+QfIxGdGQ0AOJ16GoYrDfHZyc9w+dFlDNk/ROr5H2z/AIvPLQbAv3dwKvWUsFmqz+4+YAWzcDD5IP5K+QujD44G57XmO0F4HfQSPpb8XSrnlaP3rt7YeXsnJh2bBIOVBvC/yF8l/pP7VcfxJDJmqw2thGWNPTxWM4HLUG+St6DWPXHiRJXKSX6RDOPVxriQcUEsof7z+B9YrrNEg1UNhLVzaTXh7IJs9N3dF1+d/QoMw+BA0gG5rtvu53bVto38Y6TY87sv7oo9F3zlP3T3ULVzX3Ff4eaTm1KvdT7jPFJzU4Vl/J74O1jBLAzeNxgrL6+U+cfrztM7wvbccl45SitK8Xvi7ziYfBCsYBZctrtUa+uV9cstj3F/jsM3Ud8g8XkieAy/xjZg7wBceXQFAL+nSsPVDbEwcmGtZflf8seBpANos6kNmv+oeLOagOCPgclqE7FaJMMwOHLviNixL4pfoKSiRGwbwzDYfnM7eu7oCVYwC2473cT2p+amIrsgG3+l/gUAWBS1CBOOTAArmIVj946BFcxC4x8a4++0v8EKZsFjn4fUOEU/m923dYf3ccVutC2MXCgsP+JBBDz2eeD9X9/HR4c+EjsuvyS/Wjt54rNE3Hl2R2zbx4c+Fj6Oy4oDAHgf98aYw2NwJv0M2mxqI1bJeVP+BkfvHcWzomcA+LV9+432YAWzUFRWVGOzmqxvqJLdUUX//wTvt6g/kv+QeQ1ZQq6G4PHrxygoLVD4XEXJ7OdtYGCAMWPGYMyYMWLbT5w4gb/++guhoaEyC5V3NKbA1q1bERoairt372Ly5MnYu3evcF9xcTHmzp2LyMhItGzZEiEhIfDy4v8F3bhxI06dOoURI0bA1tYWhoaG8Pb2Rq9evXDjxg1Zl6uGxWIBQdL3vfn+DUwbmIIVLL02nzA3Ad1bdsftp7exL3EfMvMzcSr1FABg90e7Fbr5duiTQ5jw/gQYsAzAMIzUr/TdWnRD4ueJAPhf83rvUn4edSaQwfcXvkdITIjYdlMjU2QtyoKVqZVwm6zXL48Ln13AYIfBAIDismI0DmmsdFkCqfNT0WlrJ5XLkXR1+lX0t+8v8/0Xddb7LEZ0GAGA/4fV+Tdnqcf1tuuNNpZt0NmmM1ZeXlltf4+WPTCk3RD8+M+PSsf995S/MarjKADAbzd+w7ILy1BRWYHi8mKly5RXW8u2ePj1Q+FzVT4ra4esRdKLJLFvCuUB5dh1exe++PsLsWOHthuKKJ+qe0cZrzIweN9gPHr9CF6OXjg9+bTY8dLiyluSh8LSQrT9ua3UeFgMUBks8jxI/teytN9SrItdJ3z+/YDvsWbwGvkLEFxT0UE68s5lIu1Cis5tcuLECRgYGCAyMhJcLlcsec+cORPp6enYtWsXIiMjsXz5ciQmJlbrrvjdd9/hzp07MDAwwLVr1+Dr64tNmzbJHbOs5O3ayhWnJp2S2T4IALwVPBiuNJTrWrVZ6L4QG4ZvqPEXIMMvA/329BO2yWla8hfJMhOTPMwbmqNgGb8mIut1FS0rQuLzRMRwYrD0/FKlr6UKJlD8V6G2JBQyJATz3eajccPGKiUsdbn42UWYNjBFn919FD73+KfH4WjtqPC9BgEmkJHrD54ywj4Jw+Rjk2s85tXSV2i6rqnYtieLnsDW3BYpuSlYELEAkf9FKnztNvlApkgaYQXx/2hLfiuWV+WKSoWbdRVO3jUuOV/LhQIDA5U6NyAgAFlZWcLkzeVyYWNjg6ioKPTrx++RMXz4cLi7uyM4OFhmOW5uboiPj1coZlnJGwDes3gPjwtk9xx4ueQlrNZbydyvK0Z2GImzD85q5dpMIIMxh8ZI/Xp6adolsNuyAfC/HqvrD6EieCt4MGCJJx55E/K9effQ9deumghLY/4c/yeMjYzx8aGP8WWvL7F11FYAyteaD447iCnHp6gzRIU4WjtW60Vyc/ZN9GzVU6U/rK7ZwI2db598+SWwlf8+/Z32N7zCvGSfKMNK9koEDApQ6ByFJ6ZSNnmrQjJADocDLpcLZ+eqWp+zszNSUlJqLEeRxC0wrP0wHPv0GMxDzKvtqylxA8DRe0cVvh4A+HTzwfiu48XaA1XxnsV72O61HaMOjhLb7tzcGfdy7uHw+MNiN/Y06fm3z9Hix6qpFaT9ApUsL0FBaQGaNWom3GbAMkDJ8hLcfnobfff0BQAMbz8cg9oMwvcXv1c4jl9H/Yp5Z+bVepxk4gbEa1gbh2+U2bYumbjV+U1M3Ur9+YORjI2MAVT/tjH7g9nYeXuntFNrJG/itm9ir5Gbk9K6/806PQtfuX2lcFm+Lr7CHmFNRW9ZTJokfDjacbTC5QLAiugVmPnBTLQyF/8mfyP7BvJL8jG0vfydCTTfb0wBkl8n8vLyYGlpCQuLqoTj4OCAhIQEla4THR1dbeGFyKn8r1TdWnRD0vMkhcqbEz5H4Rg6WHXAno/3VOs2KE3AwAD4uvii/WbZXQolfwlFJX2h2OtRxRXfKxjQZoBcxxobGaOZUTOp2/u81wdMIINKplKYWNs1bYdJxyZVO15U0bIiNGrYCAzD4Hnxc7Rs3BKXMi+J3Uz8yu0rbInfgvhZ8ehk00nmvCojOowQe18XuC+Qq2nAgGUAJpDRiaYUUXe/uIuGhg1rPGbTiE24/fQ2bj29hYnvT8Q2r2048u8Rsc84dzkXZ9LP4FrWtRrb6b8f8D1+uFq1bOLr717DwtgCxWXFaLOpDfK4eaq/qBokPEtQeMDXpuGb8LX711jnuQ7ZBdno8fNhAG/brZs0ETv29OTTtXarlMZugx3K/Msw9PehaGDYAOczzgv3tWvaDv/5/VftHNHKNJvNBpvN1q1ZBf39/ZGdnS1sNklNTUWXLl2Qn58vTODffPMNsrOzcehQ9R4WyhL9WsIwDK5lXUNQdBDOZZxT2zWKlhXhTfkbtPixBZYPXI5VHqsA1H4Dr0/rPoiZEQMDloHUZODZzhMHxx0Uq72KHjeozSBE+0YLn2cXZKP1xtbVyjnncw4brm3A7A9m1zgY5eJnFzF4/2CxbVFTozDp2CTM7DET64eulxqHpA3DNmBhn9p7iUiqqczHCx+jtUX11ybaFGPb2BZPvnmi8HXljeHlkpdoaspve7308FK190oRTCCDF8UvYGNmAxZYePDyAW48uYFj948hZEgIXnFf4ZuobxD7OFbq+d/0+QY/XftJ+PzV0lewNLFUPh6GqVbBkvVeCG7mHr57GIvPLUbMjBjYNxEffzHs92E4l3EOqzxWIeCSYk0Jqij+vhhrY9Zi1ZVV1fZVqwQNGADEvO2empUF2NmJ7V4bsxbLLixTOpFLU+3eizpXj9cUWW3ekZGR6N+/PwBg2LBh6Nu3r1qbdaS9OeW8cjRcXXMtRZb5bvOxNZ7fNta8UXMc//Q4+tnLHkVZUzIQvcEhedxl38sY2GZgtXNE25al3SA5fv84NsVtwlXOVeE2yQ+MrN4Tose94r4Ct4Jb7SugwK7buzD79Oxq2z3aeuDCZxeU6o9/MuUk9ibshW1jW2y/tR135t5BB6sOaNSgUY3lPS18irMPzuKTLp+giUkTmcfJo6b/L2nfgB7lP0J0ZjR239ktfM+ndpuK7IJsXMqsGtV73uc8sgqy4PuXLyY5TULYJ2EqxcME8kdSbru5DU7NneDhIL1boSoG7h0o9jkC+E1mzRsp1h0zpzgHCyMXKtU9TxE+3Xywf+x+AMDW+K346mxVs8rG4RuxwH2B+AlLlgD/e9t/v7JSfHZBCREPImTeyNw0fBMWRC6Quk/S7Tm30cO2h/C5TidvHo+H8vJyBAcHIzs7Gzt37oSRkREMDQ0xa9YsPHjwADt37kRERASWL1+OpKQktG3bVm3XF9xkFXwdEcjMz4TDz/xeLe6t3TG+y3h8e+7bGssqDyiHkYFirVE7bu3A3PC51banzU9DR+uOwue3ntyC607+qMWa7lo/K3qGkJgQjO44GsPaD5N53UqmEonPEuHU3AkNDBtU288wDKzWWyG/JL9qWw3NM5Jk/QFUpAxdJCtZps5PhaO1o9R9Ajtu7cC1rGsIGRICv7N+Ys05yr4vNSXvuiB5fVWuK0iAy/ovw/7E/cguzBbuu/vF3Wq9YVK+TEHnXzrLXb7ozfGKygo0WMX/3P8y6hfM6yXl3oiCU8HyKnlgsVjCb3pNjJsg2jcaLi1dFGpGYwIZYfNucHCw7ibvoKAgrFy5stq2FStW4M2bN5gzZw4iIiJga2uLtWvXYvRo5W4WyFLTfN4vil/A2NBYWFtbELEAP1//GUYGRni55CVa/tRSbBi2sh/cl9yXaGLcBFkFWRh+YDjGdx2P1YNXVztO2ldXTRJtZjnncw6e7TwVOn9fwj74/uUrfL5/zH74dPdRZ4h1LjozWurgGGk9VmqyP3E/pp2cBgDoaNURaV/JN+eGJLedbrjxhD+uwc3ODcaGxghmB2ukpi2NaFIS7fuuqptPbgrnnclZnAMbMxuMOzwOJ1L4U7QKKkrdt3UX3qfKXZyLPG6e1DEAW0duxZduX4ptq6isQEFpgdiYBjEqzONdVFaExg2rmkRfFL8Qu4lfE9E8otM1b21TZDEGhmGQ/CIZXZt1hZGBEZ4XPUfum1wkPk9Ef/v+1dr16oPbT28jvyRfONBGUfdy7qGZWTN+2209WSaPW87F+tj1CLocJNymzB/u3rt64+Grh8halFXrzURZKiorMPT3oejTug9+GPJD7Seo2QfbPxCOqPzP7z+0a1p9tLCyHr56CAtjC1ibWQu3SVZgcopzsOT8Eng6eMK7G38kqWQtN2Z6TI1NlzKpeREGeWvf533OY0i7IW9DoOQtk6xmE0JqkpqbKvaVXd+bg5T1pvwNRv0xCoMdBmPFoBXaDgeAmppyKisBQ5Eun2pIlcfvHxebQmKh+0JsjNuIwQ6Dq80DdGnQJfU0mxgYGNRaazIyMkKTJk3QqlUrDB06FKtWrYKJiYk8xWsVLYNGlFFSUQLTNfyFaGf0mIHdH+3WckREoMPmDvjvFb/L3YtvX4j1xpJbYSEg6KY8ZozaVtRx/s0Zd1/cxfiu43FkQtU9jz67+wjnfQGq/uAovAyapBkzZqB9+/bC+aibN2+OsWPHYtCgQbC2tgbDMDA3N0fbtm2Rl5eHn376CcOGDUNhYWHthROih0yMTHBg7AHM6TkH6z3X134CqTP3v7yPtUPW4tGCR8olbgAoEJlcaqRyw+GliZ4WjbBPwrDrQ/FFU3y6KXgviJFTdHQ007BhQ+bzzz9nEhISxPZxuVxm4cKFjImJCXP9+nWmsrKS2bBhA2NoaMgEBgbKewmtUeBtIIS8KxYuZBh+YwnDLF6s8cuVVZQxCILwR0BWfpK72cTT0xNcLhexsdIHBLx58wZt27ZFt27dcP48f8SQq6srmjZtinPn1DfYRROo2YQQUo1oM7GXF3D6tOxj1XVJkbZ6tTWb3Lp1Cy4uLjL3m5mZwcvLCzdvVs0h3bdvX9y6dUveS2hVUFBQtSHzhBACAFi3rvZj1CB2Riy+6/8dDo47WOsyaArVvO/cuYNHjx6hcePqw7mLiopgb2+P9957D4mJ/PmmP/zwQ+Tm5uLatWvKvZI6QjVvQoiY58+Bzz8HTr5d2kyL+UHlmreXlxdevXqFefPmIT4+XqywwsJCLF68GPn5+Rg+fDgAfk39ypUrGDpUM0tuEUKIRjx+DLRsWZW4dZTcNe83b95g7ty5+OMP/twDVlZWcHV1RV5eHlJTU1FUVIT+/fvjwoULKCsrg4WFBQwNDfHPP//A1VX6QrS6gmrehBAhaV2i9bnmbWZmht9//x07duyAhwd/2G1UVBQSExPRpk0b/Pbbb7hw4QIaNGiAnJwcfPrpp4iKitL5xE0IIfpIpRGWubm5aNq0KQwNdXPieXlRzZsQIqQnNW+lFmO4ceMGUlNTkZOTAycnJ/To0QM2NjYqB0kIIVolLUk3U3KQj4YplLwTExPx+eef4/r169X2de/eHWfOnIGtra3agiOEkDolbfH0L76ovk0HyJ28X7x4gaFDhyI3Nxd2dnbw8vJCv379kJOTgytXruCvv/7CoEGDcOnSJdhJrDZBCCF6oUuX6tss6mbdV4XJO3Rz5syZDIvFYrZv3y51/549exgWi8UsX75c3iLV7uHDh4yNjQ3DZrMZNpvN5OTkyHUeACYwMJC5dOmS2PamTZsyAOhHTT9NmzbVwP86IWokGA4v+rNzp1ZCuXTpEhMYGKj68PguXbqAy+Xiv//+k3qDsqKiAu3bt0fr1q1lDqHXtMzMTCxevBhHjhyp/WARMufLpRuZakXvJ9F50m5WHjoETJxY97G8pXJXwaysLAwZMkRmzxIjIyMMGTIE//77r/JRqkFsbCyGDBmCHTt2aDUOQkg9IWVEuS6QO3m3b98eR48eRYHoNIkiXr9+jaNHj6Jjx45S99eFVq1a4b///sPp06cRGRmJhIQErcVCCKknTE21HYFUcifvsWPHorCwEP7+/igvLxfb9+DBAyxevBhFRUUYNWqUUoFs3boVrq6uMDExwfTp08X2FRcXY+rUqWjWrBmcnZ0RHh4u3Ldx40Z4eHhg/fr1aNiwIUxNTWFmZoZJkybp/GyGhBAd8uSJ9O06uqCM3G3eXC4X7u7uSE5ORuvWrdGrVy9YWVnh6tWrSE9PB8MwcHZ2xo0bN9CwoeJr8Z04cQIGBgaIjIwEl8vF3r17hftmzpyJ9PR07Nq1C5GRkVi+fDkSExPh4OAgVkZhYSHMzc3BMAzmzJmDWbNmoXfv3rVeuz61eYeGhmL37t24evWqtkOpRh/fT/IOmTkT2LOn+vakJMDZue7jeUvlNm9TU1PEx8fj22+/RWFhIU6cOIHdu3cjLS0NpqamWLJkCWJjY5VK3AC/Zv/xxx/D2tpabDuXy8WhQ4cQEhICR0dHfPXVV+jTpw9CQ0OrlXH58mW4urqCzWbD1tZWrsRNCCEAgAMHxJ+bmQFubsD772snnlooNEjH2NgY69evx/r16/Hs2TNwOBzY2dmhVatWalsVXPIvDIfDAZfLhbPIXz5nZ2ekpKRUO9fLywteXl5qiYMQ8o5ZvRpYsoT/+PRpgM3mJ3ADueu4dUqp4fEA0LJlS7Rs2VJs27Fjx5CdnQ0/Pz+lA5L8I5CXlwdLS0tYiHSUd3BwUOlmZHR0tN4vvLB27Vrs2rULr169wogRI/D5559jwIABwv3+/v7Ys2cPBgwYgKCgIHSRNviAEFJFdHR458461ctEdFEGNpsNNputfPKWZsuWLbh69apKyVuy5m1tbY38/HwUFBQIE3hGRoZKc6kIXrxAcHCw0mVpS4cOHRATE4MmTZpg27ZtmDJlCh4/fgwAuH79Onr37o3ExETs2bMHnp6eyM7O1nLEGlJcDAwfDhgaAsePAxLNboTIrbS06rGSzb+aIm1FHbUmb6B68lWUZM3b3t4epqamSEpKQv/+/QEAycnJ6Nu3r0rXUYcFCwB19EZ0cQE2bVLsnPHjx4vEsQAbN24ULjlnYGCA1atXw8TEBEuXLsXmzZtx69Yt9OzZU/Vgdc2XXwKCQWE2NsDGjfz/GEIUVVZW9djYWHtxyEntyVvZtm8ej4fy8nJUVFSAx+OhtLQURkZGMDU1xeTJk+Hv74+dO3ciIiICcXFxah+EExQUVK1GXpuEBODyZbWGIbdTp04hNDQUcXFx4HK5KCoqQmJiIgwMDNCxY0eYiHRv6tGjB+Li4upn8t63T/z5woWUvIlyRGveOpC8a2veVXvyVtaqVauwcuVK4fMDBw4gKCgIK1aswObNmzFnzhz06dMHtra2CAsLQ9u2bdV6/ZoW+pSlhvWYNVpOcXExZs+ejR07diA0NBTm5uZi3SbT09PB5XJh+nZwwZ07d8TeW0KIFKLjVxo00F4cbwkqk7KadXUmeQcFBclMoGZmZjgg2Y1HByja1KEuhYWFKCoqgq2tLSorKxESEoInT54Im6wqKysRGBiIxYsXC7tUfvDBB9oJlhB9ITodrB4sMKObfWC0ICgoSG96oLRs2RIhISHw8fFB9+7dUVZWhv79+4PFYoHFYsHd3R0NGjRA9+7dcePGDURFRWk7ZEJ0n44l7+jo6BpbBGSOsNy3b59C7dcMw2Dt2rVIS0sDT9qE5jqsPo2w1GUaeT+lfUYrK6VvJ6QmK1cCgYH8xzyezvTvVngZNMn5RQjRGzweYKQzLYJEX4hWOnUkcddE5id8xYoVShWorpGWhCiNkjdRhiB560CTiTxkfsKV6X1BiE6IjQUGD9Z2FETf6Fny1v3vBnVEn25YklrMm6ftCIg+qqjg/6sjyVvpG5bvErphWTc08n7a2gLPnlXfTv9vRFGLFvFH6DZuDBQWajsaIZWnhCVEJ+lZzyaiw6jZhJA6RMmbqIugti06TF6HUbMJqNmkrmjk/bS0BF6/rr6d/t+IokR7yunQ54eaTd4hvr6+CAgI0HYYdUNa4ibkHUDJW8+x2WxYWVmhTGQ6S8EweU0KCgpCgwYNYG5uDisrK4wdOxbnz5/X6DWr0aHaESF1jZK3HsvMzER8fDyaN2+OU6dOKVWGr68v9klOqyoHFouFyZMno7CwEM+ePcNHH32EWbNmobKyUqk4lCLo2kWIqq5c0XYECqPkrcf2798PT09P+Pj4VEvAhYWFGDduHFq2bImlS5ciLy9Pahk11dC//vpr2Nvbo0WLFpg7dy4SExOF+xiGEbbDNWzYENOmTUNubi7+/fdfNbwyOdHNSqIuy5drOwKF1avkff/+fUyfPh2DBw/GyZMnFTpXHwfp7N+/HxMnTsSnn36KyMhI5OTkAOAn1p07d2LMmDG4ffs2OBwO5s+fL7McWQnczc0NiYmJSE1NRZMmTfDll19KPa6kpAS7du1Co0aN0LVrV9VfmLxqqnlTkwpRhA5O6/FODdIZN24cdu/ejaZNmyp0nrK9TRZELEDCM9XXQXNp6YJNIxSbHDwmJgZDhw7FixcvYG5uDhcXF/j6+mLBggXw9fVFRkYGrrz9KpiWlgZ3d3fk5ubCQGLCHV9fX3h4eGDatGk1Xq+wsBC2trbIzMyEjY0NgoKCEBISAjMzM5SWlqKiogInTpzA6NGjZZah9t4mr1/ze5tIo0OzwhE9wGZXLYvVqBFQVKTVcEQpPKugvnn8+DEKCwsxfvx4dO/eHcuXL4e1hhejTXiWgMuPtLMO2r59+zBs2DCYm5sDACZMmIB9+/ZhwdslwLp37y481tHREeXl5bh//z7ef/99dOvWTbhY8Zs3b3DkyBHhed7e3ti6dSsAIDQ0FEeOHEF8fDwqKirA5XKRnJwMDw8PAMDEiROxf/9+MAyDW7duYdy4cdi0aRPGjRtXN29CTTXvykpK3kR+ojVvPfnc1JvkffPmTXA4HMTHx+PkyZPYsWMHli1bptFrurRUzzpoipbD5XLx559/orKyEra2tgCA0tJSvH79GklJSQCABJGVkVNTU9GgQQN06dIFAITHAPypfz08PPDZZ5+JXePx48dYtGgRTp8+jR49eoDH48HW1lasBiB4zGKx4OrqipEjR+L48ePaSd6//io+p0ld3jgl9UtJibYjkItOJO+tW7ciNDQUd+/exeTJk7F3717hvuLiYsydOxeRkZHCFWS8vLwAABs3bsSpU6cwcuRIeHl5YcCAAWjSpAk++ugjeHt7azx5K9rUoS4nT56EkZEREhMT0bBhQwD8RPrpp59i//79YLFYuHPnDv744w94eHhg5cqVGDFiRLUmEwFpX8lycnLAMAxatmyJwsJCrF69GqUyRp4xDIPExEScPXsW//vf/9T3QmtT08onlLyJIkR/N0TXstRhOvH9wM7ODgEBAZgxY0a1fX5+fuBwOIiNjcWcOXMwZcoUPHz4EACwcOFCXLp0CUuWLEHnzp2Rnp4OHo+HuLg49OnTp65fRp3Zv38/ZsyYgdatW6N58+Zo3rw5WrRogfnz5+OPP/4Aj8fDnDlzcOzYMXzwwQews7PD5s2bZZYn7YblBx98gHnz5mHw4MEYOHAgnJyc8N5774mdc/jwYZibm8PCwgLz5s3DzJkzMWHCBI28ZqlEa96S83fXn1s5pC4UFGg7AoXp1A3LgIAAZGVlCWveXC4XNjY2iIqKQr9+/QAAw4cPh7u7u9QVlSMjI/Hzzz/D0tISP/74I1q1aiXXdWl4fN1Q+/uZkQG0b89/vG8fIHrTtaiIf+OJEHlIzk6pQ7/3enHDUjJADocDLpcLZ2dn4TZnZ2ekpKRIPX/48OEYPny4RmMkOuT+/arHktPCUrMJUYQejhnQqeQt+fU9Ly8PlpaWsLCwEG5zcHAQuxmnjOjoaL3r002k+OWXqsdHj4rvo+RNFKHjo3VF+3uz2Wyw2WzdSt6SNW9ra2vk5+ejoKBAmMAzMjJgY2Oj0nUEL15AWhMM0XM69LWX6AFra+DVK21HIZO0wTo6ccNSQLLmbW9vD1NTU7GubcnJyejcuXNdh0b0DdW8iSL0cMFqnUjePB4PJSUlqKioAI/HQ2lpKXg8HkxNTTF58mT4+/sjPT0dW7ZsQVxcHHx9fdUegz4Oj3/n1VS7puRNFKGDn5fahseD0QGBgYEMi8US+wkODmYYhmGKi4sZb29vxtramnFycmLCw8PVfn1Zb4OOvD31htrfz40bGYafwsUfAwzz/Ll6r0XqN0dH8c+PDpH1e6NTXQW1hboK1g21v59//w28HbCF+HjAza1q37NnQIsW6rsWqd8cHYH0dP7jjz4C/vpLu/GIoJV0akHNJnqImk2Iuoh+lho31l4cIt6pWQWVRTXvuqH29zM8HPjwQ/7jGzeAXr2q9mVlAXZ26rsWqd/at+cP+gIAb2/gwAHtxiOCat71lLRl0Hx9fWFsbAxzc3M0b94c3t7euHXrlhaj1BCqebJeW8AAAAzHSURBVBN16d+/6vHEidqLQwGUvPWYrGXQWCwWli5disLCQmRmZqJLly7CKV/rFdHkLTk/C31jIooQ7X48dKj24lAAJW89VtMyaAJmZmaYNWsWYmNjUVhYWMcR1iHJ5E01b6KImioCOoqS91v6eMNS1jJoQNVo1cLCQvz2229wcXERLtxQb1CzCVEX0c+SjizGQDcs5aD0DcsFCwAV51kBALi4AJvUuwza4cOHYWJiAi6Xi4YNG+LixYtwdXVVPVYVqP2G5V9/AWPG8B/fvg0kJgLTp/Ofp6cDHTqo71qkflu1Clixgv+4vFynRlzqxayCeichoWrduzpW2zJoixcvxsqVK1FRUYHY2FgMGTIE58+fRy/RHhn6TvID3aCB7H2E1EQPm00oeavCRT3LoClaTm3LoInOEWNkZIRBgwbB3d0dp06dqr/Jm8US/7pLzSZEEZS83zEKNnWoS23LoAmeA0BFRQWuX7+OmJgYrFy5Uivx1glK3kQVepi8daNlniiktmXQKioqsH79epibm8Pa2horVqxASEgIevfure3Q1UuyaUT0l46SN1GE6OdFT5I31bz10NmzZ6VunzBhgnANyd9//70uQ9I+yZo3tXkTRQg+L3qSuAGqeRN9Jpmg1dFskpPDn+yKFuh4t1Dy1l/62M/7naeJG5Zff82frTAoCHj6VKXwiB4RfJZ0pI83UHs/b92JVA1iY2Ph4eEBDw8PdOrUCYsWLZL73KCgILGl0YieYbHU0+Z940bV46Ii1WIi+kPwedGhmjebza4xederNu9+/frh0qVLAIDp06dj7NixWo6IaFRNzSbU5k0UoYfNJvUqeQuUlZUhPj4ee/fuVamcpk2bVltXkyivadOmmiucugoSVVDy1g3nz5+Hp6enyuW8fPlSDdHUgcxMwMGh6vmTJ8DbwTv1miZuWJJ3kw62eddGZyLdunUrXF1dYWJigumC+SneKi4uxtSpU9GsWTM4OzsjPDxcuG/jxo3w8PDA+vXrhduOHDki7DL3TpBMYu9K4pK8YUn9vImydLDNuzY6U/O2s7NDQEAAIiMjweVyxfb5+fmBw+EgNjYWkZGRmDJlChITE+Hg4ICFCxdi4cKFwmPLy8tx8+ZNlZtM9IpkonoX23upnzdRBTWbKE9wc/HmzZvIysoSbudyuTh06BCioqLg6OgIR0dHhIeHIzQ0FMFS+uJeuHABQ4YMqbO4tSI+Hrh6lf94/vz6lbyfPgUOHuQ/9vICOnWSfSw1mxB1oeStOsmpDzkcDrhcLpydnYXbnJ2dkZKSIvX8ESNGYMSIERqNUesuXQK++47/eNas+pW8Hz8Gvv2W//i992pO3qI0ccNSn99HohhK3qqT7N2Rl5cHS0tLWFhYCLc5ODggQYV5tKOjo6sNyNHbXiWWltW3tWlT93FowsSJ8q8n2KWL+PNBg1S/vrx/OEj9UViokwlctL83m83mj0lhdMzy5csZX19f4fOUlBSGxWIxr1+/Fm5btGgRM3HiRLVdMzAwUG1l1SV9jJtirhsUc93RVtw609tEQLIGbG9vD1NTUyQlJQm3JScno7PogqGEEPKO0ZnkzePxUFJSgoqKCvB4PJSWloLH48HU1BSTJ0+Gv78/0tPTsWXLFsTFxcHX11fbIRNCiNYYBtU0eL4OrVy5EsOGDUNsbCySkpKwZs0aGBoaYtCgQfD09MTly5exbNkypKWlYdu2bXBzc1Pr9du2bavW8uqKPsZNMdcNirnuaCNuWoCYEEL0kM40mxBCCJHfO528axp2X1fKysowc+ZMtG3bFs2aNYOPjw9iY2OF+69fvw5XV1dYWVnBy8sLOTk5YuevXr0abdq0QZs2bbBmzRqxfS9evICXlxesrKzg6uqK+Ph4tcefnp4OExMT+Pj46EXMZ86cgZubG5o0aYIOHTogJiZGp2N+8eIFFixYgPbt26NXr14ICQkR7tOVmGua2kKTMZ4+fRpOTk6wsbHB1KlT8ebNG5VjjouLw9ChQ2FtbY2uXbvC398feXl5OhFzNVrp46IjZsyYwQwYMIBJTU1lNm/ezJibmzMZGRl1GkNxcTETFBTEPHr0iCktLWV27drFtG7dmqmoqGAKCwsZS0tLJiAggHn06BEzbtw4ZvDgwcJz9+/fz7z33nvMuXPnmKioKMbe3p7Zv3+/cP/gwYOZsWPHMo8ePWJWrFjBWFlZMYWFhWqNf+jQocyAAQMYHx8fhmEYnY75xo0bjJ2dHbN9+3aGy+UyT548YbKzs3U65u+//575+OOPmRcvXjD37t1j2rRpw5w/f16nYj5+/Dhz8uRJ5osvvhDr5qvJGDMyMpjGjRszmzdvZlJTU5mBAwcyM2bMUDnms2fPMkePHmUKCwuZrKwsZsyYMczSpUt1ImZJ72zyfvPmDWNmZsbExMQItw0bNoxZsWKFFqPi69ChA3P27Flm7969TPv27YXbnzx5wrBYLOEfmEGDBjGrV68W7v/hhx+YgQMHMgzD/6CwWCwmKytLuN/R0ZHZs2eP2uIMCwtjPv30UyYoKIiZOnUqwzAMs3fvXqZDhw46GfOyZcuYZcuWVduuyzH37NmT+fPPP4XP586dy3z77bc6+dnw9/cXS4SafF8DAwMZT09P4b5//vmHMTU1Zd68eaNSzJJiYmKYFi1aCJ/rQswC72yziaLD7utKdnY2srOz0b59e6SmpqJbt27Cfba2trCyskJqaioAIC0tTSx+JycnYfxpaWmwtLSEnZ2dcL86X19BQQECAwOxceNGsSkNUlNTxWLSpZhPnz6N0tJSuLi4wNXVFdu3b0dZWZlOxzx69Gj8/vvvePr0KZKSkhAVFYXRo0fr5GeDkej7oIn3VXCuZNnvv/8+SkpK8OjRI5VilnTt2jV07NhR+FwXYhbQueHxdUUTw+5VVVZWBm9vb8yePRsdO3ZEXl5etS5I7dq1E7bB5eXlwUFkHu927doJ5yCv7VxVBQQEYNasWWjVqhVYLJZwcJWuxpyXl4d///0XALB//340aNAAn332GRo1aoSXL1/qZMwA4O/vjw8//BCtW7cGwzBYs2YN2Gw2wsLCdC5myQF26n5fHRwchOe+fPkSffv2Fe6zsLCAjY2Nwq+hpmkxEhMTsXr1akRFRQm36ULMAu9szdva2hr5+fkoKCgQbsvIyICNjY1W4qmsrMTUqVNhbm6ODRs2AABsbGzw8OFDseMyMjJgbW0NgP8aRPdnZGTAyspKuC8zM1Ps3P/++08try8hIQEXLlzAggULAPBrL4IajGRMuhKzubk5AMDX1xc9evSAk5MT5s6di7CwMJ2NGQC8vLzQpUsXPH/+HPfv30dERAR+/PFHnYxZshar7hglz83IyBDuKygoQG5urnC/sjELpKenY9SoUfj111/FxpToQswC72zy1qVh9wzDYObMmf9v545dkonDOIA/9wZRoGCcS4RKDV0vScs5tISDYINT0ZQ4pEtzRTnZiVNIW/QPCEGgNOQUOLjZqEVEBJ4QoWURpBYhft+l93g1l3pf6+7t+cAtnqffn3APx93jQ9VqlZLJJPX19RERkSRJdHJyor3v+vqa7u/vSXodmCRJ0pv8P18HNI2Pj9PDw0PbeN1/tb5sNkuqqpLdbqfh4WHa3t6mVCpFsizTxMSELjP39/fT6Ogo/fhj8uDvE1evv3Oj0aBMJkMrKytktVpJkiRaWlqig4MDXWbuvIrtZcbOzz49PaWBgQFyvHMoW7cr71KpRF6vlyKRCC0uLr5Z01dn1nzoTvl/IhQKwe124+LiQus2KRaLn55jeXkZ09PTqNVqba8/Pj5iaGgIiqJAVVXMzc3B4/Fo+xOJhNZ9cHR0BIfDgUQioe33eDyYn5+HqqqIRCIQRfHNd3xEo9FApVJBpVJBuVzG2toaFhYWUK1WdZsZALa2tuB0OpHP53F2dgZZlrG/v6/rzLOzs1hdXcXd3R0uLy/hdrsRj8d1lbnZbOLp6QnhcBiBQADPz89at1SvMhaLRZjNZuzs7OD8/BwzMzMIhUJ/nfnq6gpjY2OIx+Ndj/vKzJ2+dfGu1+vw+/0QRRFOpxPpdPrTM6iqCkEQMDg4CJPJpG17e3sAgFwuB1mWYbFY4PP5cHt723Z8LBaDzWaDzWZrewoOADc3N/D5fLBYLHC5XDg+Pu7JGhRF0VoF9Zy51WphY2MDIyMjcLlc2N3dxcvLi64zFwoFBINB2O12TE1NYX19XZuwqZfMm5ubEAShbYtGoz3PeHh4iMnJSYiiCL/f/66ujW6ZFUVBNBqFIAht56LZbNZF5k7893jGGDOgb3vPmzHGjIyLN2OMGRAXb8YYMyAu3owxZkBcvBljzIC4eDPGmAFx8WaMMQP6BQc1xPSgP8VxAAAAAElFTkSuQmCC"/>
          <p:cNvSpPr>
            <a:spLocks noChangeAspect="1" noChangeArrowheads="1"/>
          </p:cNvSpPr>
          <p:nvPr/>
        </p:nvSpPr>
        <p:spPr bwMode="auto">
          <a:xfrm>
            <a:off x="9837738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5257800" y="4725144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 smtClean="0"/>
              <a:t>90,000 דורות</a:t>
            </a:r>
            <a:endParaRPr lang="he-IL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0" y="2996952"/>
            <a:ext cx="3096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 smtClean="0"/>
              <a:t>7,000 דורות</a:t>
            </a:r>
            <a:endParaRPr lang="he-IL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2" y="3429000"/>
            <a:ext cx="17919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0070C0"/>
                </a:solidFill>
              </a:rPr>
              <a:t>פסגה נמוכה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9552" y="4437112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>
                <a:solidFill>
                  <a:srgbClr val="00B050"/>
                </a:solidFill>
              </a:rPr>
              <a:t>עמק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3568" y="5423661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>
                <a:solidFill>
                  <a:srgbClr val="FF0000"/>
                </a:solidFill>
              </a:rPr>
              <a:t>פסגה גבוהה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63344" y="1354803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he-IL" dirty="0" smtClean="0">
                <a:solidFill>
                  <a:srgbClr val="0070C0"/>
                </a:solidFill>
              </a:rPr>
              <a:t>פסגה נמוכה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6473" y="2812286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 smtClean="0">
                <a:solidFill>
                  <a:srgbClr val="00B050"/>
                </a:solidFill>
              </a:rPr>
              <a:t>עמק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2617" y="2011077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 smtClean="0">
                <a:solidFill>
                  <a:srgbClr val="FF0000"/>
                </a:solidFill>
              </a:rPr>
              <a:t>פסגה גבוהה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21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קצב מוטציה מושרה עקה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456" r="66437" b="40272"/>
          <a:stretch/>
        </p:blipFill>
        <p:spPr bwMode="auto">
          <a:xfrm>
            <a:off x="3361841" y="1541751"/>
            <a:ext cx="5689241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67535" y="1618695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he-IL" b="1" dirty="0" smtClean="0">
                <a:effectLst>
                  <a:glow rad="139700">
                    <a:srgbClr val="0070C0">
                      <a:alpha val="40000"/>
                    </a:srgbClr>
                  </a:glow>
                </a:effectLst>
              </a:rPr>
              <a:t>קצב מוטציה נמוך</a:t>
            </a:r>
            <a:endParaRPr lang="he-IL" b="1" dirty="0">
              <a:effectLst>
                <a:glow rad="139700">
                  <a:srgbClr val="0070C0">
                    <a:alpha val="40000"/>
                  </a:srgb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5856" y="2915652"/>
            <a:ext cx="3480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he-IL" b="1" dirty="0" smtClean="0"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קצב מוטציה גבוה</a:t>
            </a:r>
            <a:endParaRPr lang="he-IL" b="1" dirty="0"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8" name="Oval 7"/>
          <p:cNvSpPr/>
          <p:nvPr/>
        </p:nvSpPr>
        <p:spPr>
          <a:xfrm>
            <a:off x="5557530" y="2800727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7069698" y="1864623"/>
            <a:ext cx="469216" cy="469216"/>
          </a:xfrm>
          <a:prstGeom prst="ellipse">
            <a:avLst/>
          </a:prstGeom>
          <a:noFill/>
          <a:ln w="76200">
            <a:solidFill>
              <a:srgbClr val="0070C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/>
          <p:cNvSpPr/>
          <p:nvPr/>
        </p:nvSpPr>
        <p:spPr>
          <a:xfrm>
            <a:off x="6242770" y="3433792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436096" y="1944972"/>
            <a:ext cx="176327" cy="84190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292080" y="3269943"/>
            <a:ext cx="958170" cy="34463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557530" y="1803361"/>
            <a:ext cx="1477328" cy="28322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689881" y="3532366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4355976" y="3269943"/>
            <a:ext cx="341386" cy="44320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524259" y="4050017"/>
            <a:ext cx="469216" cy="46921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7" name="Straight Arrow Connector 16"/>
          <p:cNvCxnSpPr>
            <a:endCxn id="7" idx="2"/>
          </p:cNvCxnSpPr>
          <p:nvPr/>
        </p:nvCxnSpPr>
        <p:spPr>
          <a:xfrm flipH="1" flipV="1">
            <a:off x="5016221" y="3284984"/>
            <a:ext cx="554897" cy="804801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876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3200" dirty="0" smtClean="0"/>
              <a:t>הגברת קצב המוטציה בפרטים שנמצאים מתחת ל</a:t>
            </a:r>
            <a:r>
              <a:rPr lang="he-IL" sz="3200" b="1" dirty="0" smtClean="0"/>
              <a:t>שתי</a:t>
            </a:r>
            <a:r>
              <a:rPr lang="he-IL" sz="3200" dirty="0" smtClean="0"/>
              <a:t> פסגות הכשירות</a:t>
            </a:r>
            <a:endParaRPr lang="en-US" sz="3200" i="1" dirty="0" smtClean="0"/>
          </a:p>
        </p:txBody>
      </p:sp>
    </p:spTree>
    <p:extLst>
      <p:ext uri="{BB962C8B-B14F-4D97-AF65-F5344CB8AC3E}">
        <p14:creationId xmlns:p14="http://schemas.microsoft.com/office/powerpoint/2010/main" val="58003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הופעת המוטנט הכפול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3995936" y="544485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843808" y="46747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95736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11760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979711" y="5369894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491880" y="4955845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47864" y="5353550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779912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1960" y="461133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55976" y="5303313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72000" y="4412928"/>
            <a:ext cx="0" cy="795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76057" y="2708920"/>
            <a:ext cx="7200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938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/>
              <a:t>גנטיקה של אוכלוסיות </a:t>
            </a:r>
            <a:r>
              <a:rPr lang="en-US" dirty="0"/>
              <a:t>Population Genetics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b="1" dirty="0" smtClean="0"/>
              <a:t>אבולוציה מתמטית, חישובית ותיאורטית</a:t>
            </a:r>
          </a:p>
          <a:p>
            <a:r>
              <a:rPr lang="he-IL" dirty="0" smtClean="0"/>
              <a:t>תורת ההסתברות</a:t>
            </a:r>
          </a:p>
          <a:p>
            <a:r>
              <a:rPr lang="he-IL" dirty="0" smtClean="0"/>
              <a:t>תורת המשחקים</a:t>
            </a:r>
          </a:p>
          <a:p>
            <a:r>
              <a:rPr lang="he-IL" dirty="0" smtClean="0"/>
              <a:t>מערכות דינאמיות</a:t>
            </a:r>
          </a:p>
          <a:p>
            <a:r>
              <a:rPr lang="he-IL" dirty="0" smtClean="0"/>
              <a:t>מערכות סטוכסטיות</a:t>
            </a:r>
          </a:p>
          <a:p>
            <a:r>
              <a:rPr lang="he-IL" dirty="0" smtClean="0"/>
              <a:t>סימולציות מחשב</a:t>
            </a:r>
          </a:p>
          <a:p>
            <a:r>
              <a:rPr lang="he-IL" dirty="0" smtClean="0"/>
              <a:t>סטטיסטיקה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Usel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7" y="2285906"/>
            <a:ext cx="5163403" cy="457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197" y="6488668"/>
            <a:ext cx="138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xkcd.com/55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057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השתלטות המוטנט הכפול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" y="2384464"/>
            <a:ext cx="5787121" cy="44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3779912" y="3387395"/>
            <a:ext cx="1116691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9818" y="2741577"/>
            <a:ext cx="1431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ab</a:t>
            </a:r>
            <a:endParaRPr lang="he-IL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18" y="4275508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solidFill>
                  <a:srgbClr val="00B050"/>
                </a:solidFill>
              </a:rPr>
              <a:t>aB+Ab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2708920"/>
            <a:ext cx="27738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AB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workspace\ruggedsim\manuscript\analytic_simulation_comparison_SIM_U_0.0004_s_0.10_lo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66800"/>
            <a:ext cx="7316787" cy="548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181600" y="1656160"/>
            <a:ext cx="2362200" cy="1367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he-IL" dirty="0" smtClean="0"/>
              <a:t>מוטציה מושרת עקה על נוף כשירות מורכב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9200" y="1765995"/>
            <a:ext cx="23622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1"/>
            <a:r>
              <a:rPr lang="he-IL" sz="2400" dirty="0" smtClean="0">
                <a:solidFill>
                  <a:schemeClr val="accent1"/>
                </a:solidFill>
              </a:rPr>
              <a:t>קירוב מלא</a:t>
            </a:r>
          </a:p>
          <a:p>
            <a:pPr algn="ctr" rtl="1"/>
            <a:r>
              <a:rPr lang="he-IL" sz="2400" dirty="0" smtClean="0">
                <a:solidFill>
                  <a:schemeClr val="accent2"/>
                </a:solidFill>
              </a:rPr>
              <a:t>קירוב חלקי</a:t>
            </a:r>
          </a:p>
          <a:p>
            <a:pPr algn="ctr" rtl="1"/>
            <a:r>
              <a:rPr lang="he-IL" sz="2400" dirty="0" smtClean="0"/>
              <a:t>תוצאות סימולציות</a:t>
            </a:r>
            <a:endParaRPr lang="he-IL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895600" y="6096000"/>
            <a:ext cx="3581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2800" dirty="0" smtClean="0"/>
              <a:t>הגברת קצב המוטציה</a:t>
            </a:r>
            <a:endParaRPr lang="he-I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832247" y="1447800"/>
            <a:ext cx="615553" cy="452431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1">
            <a:spAutoFit/>
          </a:bodyPr>
          <a:lstStyle/>
          <a:p>
            <a:pPr algn="ctr"/>
            <a:r>
              <a:rPr lang="he-IL" sz="2800" dirty="0" smtClean="0"/>
              <a:t>זמן למעבר לפסה הגבוהה</a:t>
            </a:r>
            <a:endParaRPr lang="he-IL" sz="28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981200" y="2286000"/>
            <a:ext cx="533400" cy="3442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14600" y="1981200"/>
            <a:ext cx="2362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קצב מוטציה קבוע נמוך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2785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קצב מוטציה מושרה עקה </a:t>
            </a:r>
            <a:r>
              <a:rPr lang="he-IL" b="1" dirty="0"/>
              <a:t>מועדף</a:t>
            </a:r>
            <a:r>
              <a:rPr lang="he-IL" dirty="0"/>
              <a:t> על פני קצב קבוע ע"י </a:t>
            </a:r>
            <a:r>
              <a:rPr lang="he-IL" b="1" dirty="0"/>
              <a:t>הברירה הטבעית</a:t>
            </a:r>
          </a:p>
          <a:p>
            <a:r>
              <a:rPr lang="he-IL" dirty="0"/>
              <a:t>גם בסביבות </a:t>
            </a:r>
            <a:r>
              <a:rPr lang="he-IL" b="1" dirty="0"/>
              <a:t>קבועות</a:t>
            </a:r>
            <a:r>
              <a:rPr lang="he-IL" dirty="0"/>
              <a:t> וגם בסביבות </a:t>
            </a:r>
            <a:r>
              <a:rPr lang="he-IL" b="1" dirty="0"/>
              <a:t>משתנות</a:t>
            </a:r>
          </a:p>
          <a:p>
            <a:r>
              <a:rPr lang="he-IL" b="1" dirty="0" smtClean="0"/>
              <a:t>מאיץ את הקצב האבולוציה </a:t>
            </a:r>
            <a:r>
              <a:rPr lang="he-IL" dirty="0" smtClean="0"/>
              <a:t>של תכונות מורכבות</a:t>
            </a:r>
            <a:endParaRPr lang="en-US" b="1" dirty="0">
              <a:solidFill>
                <a:srgbClr val="00B050"/>
              </a:solidFill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467000" y="5356373"/>
            <a:ext cx="4913312" cy="1384995"/>
            <a:chOff x="1026840" y="5356373"/>
            <a:chExt cx="4913312" cy="1384995"/>
          </a:xfrm>
        </p:grpSpPr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932512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5500464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40" y="6309320"/>
              <a:ext cx="3048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368152" y="5356373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rtl="0"/>
              <a:r>
                <a:rPr lang="en-US" sz="2800" b="1" dirty="0"/>
                <a:t>yoavram@post.tau.ac.il</a:t>
              </a:r>
            </a:p>
            <a:p>
              <a:pPr algn="l" rtl="0"/>
              <a:r>
                <a:rPr lang="en-US" sz="2800" b="1" dirty="0" smtClean="0"/>
                <a:t>@</a:t>
              </a:r>
              <a:r>
                <a:rPr lang="en-US" sz="2800" b="1" dirty="0"/>
                <a:t>yoavram</a:t>
              </a:r>
            </a:p>
            <a:p>
              <a:pPr algn="l" rtl="0"/>
              <a:r>
                <a:rPr lang="en-US" sz="2800" b="1" dirty="0" smtClean="0"/>
                <a:t>http</a:t>
              </a:r>
              <a:r>
                <a:rPr lang="en-US" sz="2800" b="1" dirty="0"/>
                <a:t>://www.yoavram.com</a:t>
              </a:r>
              <a:endParaRPr lang="he-IL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1303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גנטיקה של אוכלוסיות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4006770"/>
            <a:ext cx="2590800" cy="283154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ר.א. פישר</a:t>
            </a:r>
          </a:p>
          <a:p>
            <a:pPr algn="r" rtl="1"/>
            <a:r>
              <a:rPr lang="he-IL" dirty="0" smtClean="0"/>
              <a:t>1890-1962, אנגליה ואוסטרליה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"</a:t>
            </a:r>
            <a:r>
              <a:rPr lang="he-IL" i="1" dirty="0" smtClean="0"/>
              <a:t>הביולוג הגדול ביותר מאז דארווין</a:t>
            </a:r>
            <a:r>
              <a:rPr lang="he-IL" dirty="0" smtClean="0"/>
              <a:t>"</a:t>
            </a:r>
            <a:r>
              <a:rPr lang="en-US" dirty="0" smtClean="0"/>
              <a:t> </a:t>
            </a:r>
            <a:r>
              <a:rPr lang="he-IL" dirty="0" smtClean="0"/>
              <a:t>– </a:t>
            </a:r>
            <a:r>
              <a:rPr lang="he-IL" sz="1600" dirty="0" smtClean="0"/>
              <a:t>ריצ'רד דוקינס</a:t>
            </a:r>
          </a:p>
          <a:p>
            <a:pPr algn="r" rtl="1"/>
            <a:r>
              <a:rPr lang="he-IL" dirty="0" smtClean="0"/>
              <a:t>"</a:t>
            </a:r>
            <a:r>
              <a:rPr lang="he-IL" i="1" dirty="0" smtClean="0"/>
              <a:t>גאון שכמעט לבדו יצר את היסודות של מדע הסטטיסטיקה המודרנית</a:t>
            </a:r>
            <a:r>
              <a:rPr lang="he-IL" dirty="0" smtClean="0"/>
              <a:t>" – </a:t>
            </a:r>
            <a:r>
              <a:rPr lang="he-IL" sz="1600" dirty="0" smtClean="0"/>
              <a:t>אנדרס האלד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85199" y="4036874"/>
            <a:ext cx="2590800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סיוול רייט</a:t>
            </a:r>
          </a:p>
          <a:p>
            <a:pPr algn="r" rtl="1"/>
            <a:r>
              <a:rPr lang="he-IL" dirty="0" smtClean="0"/>
              <a:t>1889-1988, ארה"ב</a:t>
            </a:r>
          </a:p>
          <a:p>
            <a:pPr algn="r" rtl="1"/>
            <a:endParaRPr lang="he-IL" dirty="0" smtClean="0"/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הדגיש את ההשפעה של תהליכים אקראיים על אבולוציה ואדפטציה</a:t>
            </a:r>
            <a:endParaRPr lang="he-IL" sz="1600" dirty="0"/>
          </a:p>
        </p:txBody>
      </p:sp>
      <p:pic>
        <p:nvPicPr>
          <p:cNvPr id="1030" name="Picture 6" descr="http://www.harvardsquarelibrary.org/unitarians/images/wright-sewall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199" y="1228724"/>
            <a:ext cx="223837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172200" y="4038600"/>
            <a:ext cx="2590800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ג'.ב.ס. האלדיין</a:t>
            </a:r>
            <a:endParaRPr lang="he-IL" dirty="0"/>
          </a:p>
          <a:p>
            <a:pPr algn="r" rtl="1"/>
            <a:r>
              <a:rPr lang="he-IL" dirty="0" smtClean="0"/>
              <a:t>1892-1964, אנגליה, ארה"ב והודו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בין כתביו:</a:t>
            </a:r>
            <a:r>
              <a:rPr lang="en-US" dirty="0" smtClean="0"/>
              <a:t> </a:t>
            </a:r>
            <a:r>
              <a:rPr lang="he-IL" dirty="0" smtClean="0"/>
              <a:t>"תיאוריה מתמטית של ברירה טבעית ומלאכותית", "הגורמים לאבולוציה", "להיות בגודל הנכון"</a:t>
            </a:r>
            <a:endParaRPr lang="he-IL" sz="1600" dirty="0"/>
          </a:p>
        </p:txBody>
      </p:sp>
      <p:pic>
        <p:nvPicPr>
          <p:cNvPr id="1034" name="Picture 10" descr="http://apprendre-math.info/history/photos/Fisher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68" y="1219200"/>
            <a:ext cx="2219632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mythirdculture.com/blog/wordpress/wp-content/uploads/2012/05/Picture-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219200"/>
            <a:ext cx="2250000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1219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solidFill>
                  <a:schemeClr val="bg1"/>
                </a:solidFill>
              </a:rPr>
              <a:t>72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29000" y="1219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99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6477000" y="1219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72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2628900" y="6346924"/>
            <a:ext cx="38481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b="1" dirty="0" smtClean="0"/>
              <a:t>ממוצע – 81 שנים</a:t>
            </a:r>
            <a:endParaRPr lang="he-IL" sz="3200" b="1" dirty="0"/>
          </a:p>
        </p:txBody>
      </p:sp>
    </p:spTree>
    <p:extLst>
      <p:ext uri="{BB962C8B-B14F-4D97-AF65-F5344CB8AC3E}">
        <p14:creationId xmlns:p14="http://schemas.microsoft.com/office/powerpoint/2010/main" val="247457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גנטיקה של אוכלוסיות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4006770"/>
            <a:ext cx="25908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ג'ון מיינרד סמית'</a:t>
            </a:r>
          </a:p>
          <a:p>
            <a:pPr algn="r" rtl="1"/>
            <a:r>
              <a:rPr lang="he-IL" dirty="0" smtClean="0"/>
              <a:t>1920-2004, אנגליה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תורת המשחקים האבולוציונית, האבולוציה של הרבייה המינית, פעולתה של הברירה המינית ברמות שונות</a:t>
            </a:r>
            <a:endParaRPr lang="he-IL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85199" y="4036874"/>
            <a:ext cx="2590800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ג'יימס פ. קראו</a:t>
            </a:r>
          </a:p>
          <a:p>
            <a:pPr algn="r" rtl="1"/>
            <a:r>
              <a:rPr lang="he-IL" dirty="0" smtClean="0"/>
              <a:t>1916-2012, ארה"ב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מדידת קצבי מוטציה והשפעת מוטציות על הכשירות, ועוד ועוד ועוד</a:t>
            </a:r>
            <a:endParaRPr lang="he-IL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172200" y="4038600"/>
            <a:ext cx="25908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 smtClean="0"/>
              <a:t>מוטו קימורה</a:t>
            </a:r>
          </a:p>
          <a:p>
            <a:pPr algn="r" rtl="1"/>
            <a:r>
              <a:rPr lang="he-IL" dirty="0" smtClean="0"/>
              <a:t>1924-1994, יפן וארה"ב</a:t>
            </a:r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בין כתביו:</a:t>
            </a:r>
            <a:r>
              <a:rPr lang="en-US" dirty="0" smtClean="0"/>
              <a:t> </a:t>
            </a:r>
            <a:r>
              <a:rPr lang="he-IL" dirty="0" smtClean="0"/>
              <a:t>"תיאוריה מתמטית של ברירה טבעית ומלאכותית", "הגורמים לאבולוציה", "להיות בגודל הנכון"</a:t>
            </a:r>
            <a:endParaRPr lang="he-IL" sz="1600" dirty="0"/>
          </a:p>
        </p:txBody>
      </p:sp>
      <p:pic>
        <p:nvPicPr>
          <p:cNvPr id="2050" name="Picture 2" descr="http://4.bp.blogspot.com/-pkYgaAP9hZ0/Tve4GbqalEI/AAAAAAAAANc/zx5yjnwHxEw/s1600/Motoo_Kimu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228724"/>
            <a:ext cx="2114094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biology.ucsd.edu/news/images/03310903-09UCSDMerck_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800" y="1262400"/>
            <a:ext cx="2160000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nndb.com/people/095/000044960/jmsmit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26" y="1283620"/>
            <a:ext cx="2068474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133600" y="360262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 smtClean="0">
                <a:solidFill>
                  <a:schemeClr val="bg1"/>
                </a:solidFill>
              </a:rPr>
              <a:t>84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05400" y="35814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 smtClean="0"/>
              <a:t>96</a:t>
            </a:r>
            <a:endParaRPr lang="he-IL" dirty="0"/>
          </a:p>
        </p:txBody>
      </p:sp>
      <p:sp>
        <p:nvSpPr>
          <p:cNvPr id="15" name="TextBox 14"/>
          <p:cNvSpPr txBox="1"/>
          <p:nvPr/>
        </p:nvSpPr>
        <p:spPr>
          <a:xfrm>
            <a:off x="8133894" y="3505200"/>
            <a:ext cx="533400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 smtClean="0">
                <a:solidFill>
                  <a:schemeClr val="bg1"/>
                </a:solidFill>
              </a:rPr>
              <a:t>70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6346924"/>
            <a:ext cx="65532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b="1" dirty="0" smtClean="0"/>
              <a:t>ממוצע – 83 שנים </a:t>
            </a:r>
            <a:r>
              <a:rPr lang="he-IL" dirty="0" smtClean="0"/>
              <a:t>הממוצע בארה"ב ב-2010 היה </a:t>
            </a:r>
            <a:r>
              <a:rPr lang="he-IL" dirty="0" smtClean="0">
                <a:hlinkClick r:id="rId5"/>
              </a:rPr>
              <a:t>78</a:t>
            </a:r>
            <a:endParaRPr lang="he-IL" sz="3200" b="1" dirty="0"/>
          </a:p>
        </p:txBody>
      </p:sp>
    </p:spTree>
    <p:extLst>
      <p:ext uri="{BB962C8B-B14F-4D97-AF65-F5344CB8AC3E}">
        <p14:creationId xmlns:p14="http://schemas.microsoft.com/office/powerpoint/2010/main" val="365656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אבולוציה ע"פ גנטיקה של אוכלוסיות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שינוי בשכיחות תכונות תורשתיות בתהליך רב-דורי</a:t>
            </a:r>
          </a:p>
          <a:p>
            <a:r>
              <a:rPr lang="he-IL" dirty="0" smtClean="0"/>
              <a:t>הכוחות המרכזיים:</a:t>
            </a:r>
          </a:p>
          <a:p>
            <a:pPr lvl="1"/>
            <a:r>
              <a:rPr lang="he-IL" sz="3600" b="1" dirty="0" smtClean="0">
                <a:solidFill>
                  <a:schemeClr val="accent1"/>
                </a:solidFill>
              </a:rPr>
              <a:t>ברירה </a:t>
            </a:r>
            <a:r>
              <a:rPr lang="en-US" sz="3600" dirty="0" smtClean="0"/>
              <a:t>selection</a:t>
            </a:r>
            <a:endParaRPr lang="he-IL" sz="3600" dirty="0" smtClean="0"/>
          </a:p>
          <a:p>
            <a:pPr lvl="1"/>
            <a:r>
              <a:rPr lang="he-IL" sz="3600" b="1" dirty="0" smtClean="0">
                <a:solidFill>
                  <a:schemeClr val="accent3"/>
                </a:solidFill>
              </a:rPr>
              <a:t>מוטציה</a:t>
            </a:r>
            <a:r>
              <a:rPr lang="he-IL" sz="3600" dirty="0" smtClean="0">
                <a:solidFill>
                  <a:schemeClr val="accent3"/>
                </a:solidFill>
              </a:rPr>
              <a:t> </a:t>
            </a:r>
            <a:r>
              <a:rPr lang="en-US" sz="3600" dirty="0" smtClean="0"/>
              <a:t>mutation</a:t>
            </a:r>
          </a:p>
          <a:p>
            <a:pPr lvl="1"/>
            <a:r>
              <a:rPr lang="he-IL" sz="3600" dirty="0" smtClean="0"/>
              <a:t>רבייה מינית </a:t>
            </a:r>
            <a:r>
              <a:rPr lang="en-US" sz="3600" dirty="0" smtClean="0"/>
              <a:t>sexual reproduction</a:t>
            </a:r>
            <a:endParaRPr lang="he-IL" sz="3600" dirty="0" smtClean="0"/>
          </a:p>
          <a:p>
            <a:pPr lvl="1"/>
            <a:r>
              <a:rPr lang="he-IL" sz="3600" dirty="0" smtClean="0"/>
              <a:t>סחיפה אקראית </a:t>
            </a:r>
            <a:r>
              <a:rPr lang="en-US" sz="3600" dirty="0" smtClean="0"/>
              <a:t>random drift</a:t>
            </a:r>
            <a:endParaRPr lang="he-IL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9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he-IL" dirty="0" smtClean="0"/>
              <a:t>אבולוציה ע"י ברירה טבעית</a:t>
            </a:r>
            <a:endParaRPr lang="he-IL" dirty="0"/>
          </a:p>
        </p:txBody>
      </p:sp>
      <p:pic>
        <p:nvPicPr>
          <p:cNvPr id="20" name="Picture 2" descr="Differential reproduc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2392" y="1341048"/>
            <a:ext cx="373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olor variation in these beet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eredity of the traits of the beetles who surv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82" y="4149360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Eventually, the advantageous trait dominat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0" y="4077072"/>
            <a:ext cx="25199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2987824" y="2492896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372336" y="3717032"/>
            <a:ext cx="468000" cy="61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60032" y="5301208"/>
            <a:ext cx="1224000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3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</Template>
  <TotalTime>1802</TotalTime>
  <Words>1451</Words>
  <Application>Microsoft Office PowerPoint</Application>
  <PresentationFormat>On-screen Show (4:3)</PresentationFormat>
  <Paragraphs>381</Paragraphs>
  <Slides>52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orange</vt:lpstr>
      <vt:lpstr>אבולוציה ומוטציה בעתות עקה</vt:lpstr>
      <vt:lpstr>תודות</vt:lpstr>
      <vt:lpstr>ביולוגיה ומתמטיקה</vt:lpstr>
      <vt:lpstr>ביולוגיה חישובית  Computational Biology</vt:lpstr>
      <vt:lpstr>גנטיקה של אוכלוסיות Population Genetics</vt:lpstr>
      <vt:lpstr>גנטיקה של אוכלוסיות</vt:lpstr>
      <vt:lpstr>גנטיקה של אוכלוסיות</vt:lpstr>
      <vt:lpstr>אבולוציה ע"פ גנטיקה של אוכלוסיות</vt:lpstr>
      <vt:lpstr>אבולוציה ע"י ברירה טבעית</vt:lpstr>
      <vt:lpstr>שונות בכשירות</vt:lpstr>
      <vt:lpstr>מוטציה - חיפושיות</vt:lpstr>
      <vt:lpstr>מוטציה – אנמיה חרמשית</vt:lpstr>
      <vt:lpstr>מוטציה</vt:lpstr>
      <vt:lpstr>עוד מקורות לשונות גנטית</vt:lpstr>
      <vt:lpstr>הטוב הרע והניטרלי</vt:lpstr>
      <vt:lpstr>הטוב הרע והניטרלי</vt:lpstr>
      <vt:lpstr>הטוב הרע והניטרלי</vt:lpstr>
      <vt:lpstr>אבולוציה בסביבה קבועה</vt:lpstr>
      <vt:lpstr>אבולוציה סביבות קבועות</vt:lpstr>
      <vt:lpstr>מודל מתמטי פשוט</vt:lpstr>
      <vt:lpstr>מציאת שיווי משקל</vt:lpstr>
      <vt:lpstr>כשירות ממוצעת בשיווי משקל</vt:lpstr>
      <vt:lpstr>שיווי משקל בין מוטציה לברירה הטבעית</vt:lpstr>
      <vt:lpstr>שיווי משקל בין מוטציה לברירה הטבעית</vt:lpstr>
      <vt:lpstr>קצב המוטציה בסביבות קבועות</vt:lpstr>
      <vt:lpstr>אבולוציה בסביבה משתנה</vt:lpstr>
      <vt:lpstr>אתגרים לחיידקים</vt:lpstr>
      <vt:lpstr>כשהחיים נותנים לך לימונים</vt:lpstr>
      <vt:lpstr>שונות בקצב המוטציה</vt:lpstr>
      <vt:lpstr>שונות בקצב המוטציה</vt:lpstr>
      <vt:lpstr>שונות בקצב המוטציה</vt:lpstr>
      <vt:lpstr>מוטציה מושרית-עקה</vt:lpstr>
      <vt:lpstr>PowerPoint Presentation</vt:lpstr>
      <vt:lpstr>האבולוציה של מוטציה מושרית-עקה</vt:lpstr>
      <vt:lpstr>ההשערה האדפטיבית</vt:lpstr>
      <vt:lpstr>סקירת המחקר על מוטציה מושרית-עקה</vt:lpstr>
      <vt:lpstr>סביבות קבועות – מודל מתמטי</vt:lpstr>
      <vt:lpstr>סביבות קבועות – קצב מוטציה קבוע</vt:lpstr>
      <vt:lpstr>סביבות קבועות – קצב מוטציה מושרה עקה</vt:lpstr>
      <vt:lpstr>סביבות משתנות - סימולציות מחשב</vt:lpstr>
      <vt:lpstr>PowerPoint Presentation</vt:lpstr>
      <vt:lpstr>סיכום: הגורמים האבולוציוניים</vt:lpstr>
      <vt:lpstr>אבולוציה של תכונות מורכבות</vt:lpstr>
      <vt:lpstr>נוף כשירות פשוט</vt:lpstr>
      <vt:lpstr>נוף כשירות מורכב</vt:lpstr>
      <vt:lpstr>מעבר לפסגת כשירות גבוהה יותר</vt:lpstr>
      <vt:lpstr>התאמה ונופי כשירות</vt:lpstr>
      <vt:lpstr>קצב מוטציה מושרה עקה</vt:lpstr>
      <vt:lpstr>הופעת המוטנט הכפול</vt:lpstr>
      <vt:lpstr>השתלטות המוטנט הכפול</vt:lpstr>
      <vt:lpstr>מוטציה מושרת עקה על נוף כשירות מורכב</vt:lpstr>
      <vt:lpstr>סיכום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אבולוציה ומוטציה בעתות עקה</dc:title>
  <dc:creator>yoavram</dc:creator>
  <cp:lastModifiedBy>yoavram</cp:lastModifiedBy>
  <cp:revision>58</cp:revision>
  <dcterms:created xsi:type="dcterms:W3CDTF">2006-08-16T00:00:00Z</dcterms:created>
  <dcterms:modified xsi:type="dcterms:W3CDTF">2013-05-05T08:37:13Z</dcterms:modified>
</cp:coreProperties>
</file>